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Sabish</a:t>
            </a:r>
            <a:r>
              <a:rPr lang="en-US" sz="3200" dirty="0" smtClean="0">
                <a:latin typeface="Trebuchet MS"/>
                <a:cs typeface="Trebuchet MS"/>
              </a:rPr>
              <a:t> L</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014561"/>
          </a:xfrm>
          <a:prstGeom prst="rect">
            <a:avLst/>
          </a:prstGeom>
        </p:spPr>
        <p:txBody>
          <a:bodyPr vert="horz" wrap="square" lIns="0" tIns="13335" rIns="0" bIns="0" rtlCol="0">
            <a:spAutoFit/>
          </a:bodyPr>
          <a:lstStyle/>
          <a:p>
            <a:pPr marL="209550">
              <a:lnSpc>
                <a:spcPct val="100000"/>
              </a:lnSpc>
              <a:spcBef>
                <a:spcPts val="105"/>
              </a:spcBef>
            </a:pPr>
            <a:r>
              <a:rPr sz="2000" spc="-60" dirty="0" smtClean="0"/>
              <a:t>RESULTS</a:t>
            </a:r>
            <a:r>
              <a:rPr lang="en-US" sz="2000" spc="-60" dirty="0"/>
              <a:t/>
            </a:r>
            <a:br>
              <a:rPr lang="en-US" sz="2000" spc="-60" dirty="0"/>
            </a:br>
            <a:r>
              <a:rPr lang="en-US" sz="2000" b="0" spc="-60" dirty="0"/>
              <a:t>1. </a:t>
            </a:r>
            <a:r>
              <a:rPr lang="en-US" sz="2000" b="0" spc="-60" dirty="0" smtClean="0"/>
              <a:t>High </a:t>
            </a:r>
            <a:r>
              <a:rPr lang="en-US" sz="2000" b="0" spc="-60" dirty="0"/>
              <a:t>Accuracy</a:t>
            </a:r>
            <a:r>
              <a:rPr lang="en-US" sz="2000" b="0" spc="-60" dirty="0" smtClean="0"/>
              <a:t>: </a:t>
            </a:r>
            <a:r>
              <a:rPr lang="en-US" sz="2000" b="0" spc="-60" dirty="0"/>
              <a:t>Our predictor achieves strong accuracy in forecasting student performance, ensuring reliable predictions</a:t>
            </a:r>
            <a:r>
              <a:rPr lang="en-US" sz="2000" b="0" spc="-60" dirty="0" smtClean="0"/>
              <a:t>.</a:t>
            </a:r>
            <a:r>
              <a:rPr lang="en-US" sz="2000" b="0" spc="-60" dirty="0"/>
              <a:t/>
            </a:r>
            <a:br>
              <a:rPr lang="en-US" sz="2000" b="0" spc="-60" dirty="0"/>
            </a:br>
            <a:r>
              <a:rPr lang="en-US" sz="2000" b="0" spc="-60" dirty="0"/>
              <a:t>2. </a:t>
            </a:r>
            <a:r>
              <a:rPr lang="en-US" sz="2000" b="0" spc="-60" dirty="0" smtClean="0"/>
              <a:t>Early </a:t>
            </a:r>
            <a:r>
              <a:rPr lang="en-US" sz="2000" b="0" spc="-60" dirty="0"/>
              <a:t>Identification</a:t>
            </a:r>
            <a:r>
              <a:rPr lang="en-US" sz="2000" b="0" spc="-60" dirty="0" smtClean="0"/>
              <a:t>: </a:t>
            </a:r>
            <a:r>
              <a:rPr lang="en-US" sz="2000" b="0" spc="-60" dirty="0"/>
              <a:t>It excels in identifying at-risk students early, enabling timely interventions and support</a:t>
            </a:r>
            <a:r>
              <a:rPr lang="en-US" sz="2000" b="0" spc="-60" dirty="0" smtClean="0"/>
              <a:t>.</a:t>
            </a:r>
            <a:r>
              <a:rPr lang="en-US" sz="2000" b="0" spc="-60" dirty="0"/>
              <a:t/>
            </a:r>
            <a:br>
              <a:rPr lang="en-US" sz="2000" b="0" spc="-60" dirty="0"/>
            </a:br>
            <a:r>
              <a:rPr lang="en-US" sz="2000" b="0" spc="-60" dirty="0"/>
              <a:t>3. </a:t>
            </a:r>
            <a:r>
              <a:rPr lang="en-US" sz="2000" b="0" spc="-60" dirty="0" smtClean="0"/>
              <a:t>Personalized Support: Tailored </a:t>
            </a:r>
            <a:r>
              <a:rPr lang="en-US" sz="2000" b="0" spc="-60" dirty="0"/>
              <a:t>recommendations aid educators in implementing personalized support strategies, maximizing student potential</a:t>
            </a:r>
            <a:r>
              <a:rPr lang="en-US" sz="2000" b="0" spc="-60" dirty="0" smtClean="0"/>
              <a:t>.</a:t>
            </a:r>
            <a:r>
              <a:rPr lang="en-US" sz="2000" b="0" spc="-60" dirty="0"/>
              <a:t/>
            </a:r>
            <a:br>
              <a:rPr lang="en-US" sz="2000" b="0" spc="-60" dirty="0"/>
            </a:br>
            <a:r>
              <a:rPr lang="en-US" sz="2000" b="0" spc="-60" dirty="0"/>
              <a:t>4. </a:t>
            </a:r>
            <a:r>
              <a:rPr lang="en-US" sz="2000" b="0" spc="-60" dirty="0" smtClean="0"/>
              <a:t>Efficient </a:t>
            </a:r>
            <a:r>
              <a:rPr lang="en-US" sz="2000" b="0" spc="-60" dirty="0"/>
              <a:t>Resource Allocation</a:t>
            </a:r>
            <a:r>
              <a:rPr lang="en-US" sz="2000" b="0" spc="-60" dirty="0" smtClean="0"/>
              <a:t>: </a:t>
            </a:r>
            <a:r>
              <a:rPr lang="en-US" sz="2000" b="0" spc="-60" dirty="0"/>
              <a:t>Predictive insights optimize resource allocation, directing support where most needed and enhancing operational efficiency</a:t>
            </a:r>
            <a:r>
              <a:rPr lang="en-US" sz="2000" b="0" spc="-60" dirty="0" smtClean="0"/>
              <a:t>.</a:t>
            </a:r>
            <a:r>
              <a:rPr lang="en-US" sz="2000" b="0" spc="-60" dirty="0"/>
              <a:t/>
            </a:r>
            <a:br>
              <a:rPr lang="en-US" sz="2000" b="0" spc="-60" dirty="0"/>
            </a:br>
            <a:r>
              <a:rPr lang="en-US" sz="2000" b="0" spc="-60" dirty="0"/>
              <a:t>5. </a:t>
            </a:r>
            <a:r>
              <a:rPr lang="en-US" sz="2000" b="0" spc="-60" dirty="0" smtClean="0"/>
              <a:t>Continuous </a:t>
            </a:r>
            <a:r>
              <a:rPr lang="en-US" sz="2000" b="0" spc="-60" dirty="0"/>
              <a:t>Improvement</a:t>
            </a:r>
            <a:r>
              <a:rPr lang="en-US" sz="2000" b="0" spc="-60" dirty="0" smtClean="0"/>
              <a:t>: </a:t>
            </a:r>
            <a:r>
              <a:rPr lang="en-US" sz="2000" b="0" spc="-60" dirty="0"/>
              <a:t>Through iterative refinement, the predictor evolves to deliver increasingly accurate and effective results over time</a:t>
            </a:r>
            <a:r>
              <a:rPr lang="en-US" sz="2000" b="0" spc="-60" dirty="0" smtClean="0"/>
              <a:t>.</a:t>
            </a:r>
            <a:r>
              <a:rPr lang="en-US" sz="2000" b="0" spc="-60" dirty="0"/>
              <a:t/>
            </a:r>
            <a:br>
              <a:rPr lang="en-US" sz="2000" b="0" spc="-60" dirty="0"/>
            </a:br>
            <a:r>
              <a:rPr lang="en-US" sz="2000" b="0" spc="-60" dirty="0"/>
              <a:t>6. </a:t>
            </a:r>
            <a:r>
              <a:rPr lang="en-US" sz="2000" b="0" spc="-60" dirty="0" smtClean="0"/>
              <a:t>Positive </a:t>
            </a:r>
            <a:r>
              <a:rPr lang="en-US" sz="2000" b="0" spc="-60" dirty="0"/>
              <a:t>Impact</a:t>
            </a:r>
            <a:r>
              <a:rPr lang="en-US" sz="2000" b="0" spc="-60" dirty="0" smtClean="0"/>
              <a:t>: </a:t>
            </a:r>
            <a:r>
              <a:rPr lang="en-US" sz="2000" b="0" spc="-60" dirty="0"/>
              <a:t>Overall, our solution positively impacts educational outcomes, fostering a supportive learning environment and empowering student success.</a:t>
            </a:r>
            <a:endParaRPr sz="20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3081292"/>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Project title</a:t>
            </a:r>
            <a:br>
              <a:rPr lang="en-US" sz="4250" dirty="0" smtClean="0"/>
            </a:br>
            <a:r>
              <a:rPr lang="en-US" sz="4250" dirty="0"/>
              <a:t/>
            </a:r>
            <a:br>
              <a:rPr lang="en-US" sz="4250" dirty="0"/>
            </a:br>
            <a:r>
              <a:rPr lang="en-US" sz="4250" dirty="0" smtClean="0"/>
              <a:t/>
            </a:r>
            <a:br>
              <a:rPr lang="en-US" sz="4250" dirty="0" smtClean="0"/>
            </a:br>
            <a:r>
              <a:rPr lang="en-US" sz="4250" b="0" dirty="0" smtClean="0"/>
              <a:t>Student performance predictor</a:t>
            </a:r>
            <a:endParaRPr sz="425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891274" y="567495"/>
            <a:ext cx="9764395" cy="4875309"/>
          </a:xfrm>
          <a:prstGeom prst="rect">
            <a:avLst/>
          </a:prstGeom>
        </p:spPr>
        <p:txBody>
          <a:bodyPr vert="horz" wrap="square" lIns="0" tIns="73279" rIns="0" bIns="0" rtlCol="0">
            <a:spAutoFit/>
          </a:bodyPr>
          <a:lstStyle/>
          <a:p>
            <a:pPr marL="193675">
              <a:lnSpc>
                <a:spcPct val="100000"/>
              </a:lnSpc>
              <a:spcBef>
                <a:spcPts val="105"/>
              </a:spcBef>
            </a:pPr>
            <a:r>
              <a:rPr sz="2400" spc="-10" dirty="0" smtClean="0"/>
              <a:t>AGENDA</a:t>
            </a:r>
            <a:r>
              <a:rPr lang="en-US" sz="2400" spc="-10" dirty="0"/>
              <a:t/>
            </a:r>
            <a:br>
              <a:rPr lang="en-US" sz="2400" spc="-10" dirty="0"/>
            </a:br>
            <a:r>
              <a:rPr lang="en-US" sz="2400" b="0" spc="-10" dirty="0"/>
              <a:t>1. Introduction</a:t>
            </a:r>
            <a:br>
              <a:rPr lang="en-US" sz="2400" b="0" spc="-10" dirty="0"/>
            </a:br>
            <a:r>
              <a:rPr lang="en-US" sz="2400" b="0" spc="-10" dirty="0"/>
              <a:t>2. Problem Statement</a:t>
            </a:r>
            <a:br>
              <a:rPr lang="en-US" sz="2400" b="0" spc="-10" dirty="0"/>
            </a:br>
            <a:r>
              <a:rPr lang="en-US" sz="2400" b="0" spc="-10" dirty="0"/>
              <a:t>3. Data Collection</a:t>
            </a:r>
            <a:br>
              <a:rPr lang="en-US" sz="2400" b="0" spc="-10" dirty="0"/>
            </a:br>
            <a:r>
              <a:rPr lang="en-US" sz="2400" b="0" spc="-10" dirty="0"/>
              <a:t>4. Data Preprocessing</a:t>
            </a:r>
            <a:br>
              <a:rPr lang="en-US" sz="2400" b="0" spc="-10" dirty="0"/>
            </a:br>
            <a:r>
              <a:rPr lang="en-US" sz="2400" b="0" spc="-10" dirty="0"/>
              <a:t>5. AIML Implementation</a:t>
            </a:r>
            <a:br>
              <a:rPr lang="en-US" sz="2400" b="0" spc="-10" dirty="0"/>
            </a:br>
            <a:r>
              <a:rPr lang="en-US" sz="2400" b="0" spc="-10" dirty="0"/>
              <a:t>6. Evaluation Metrics</a:t>
            </a:r>
            <a:br>
              <a:rPr lang="en-US" sz="2400" b="0" spc="-10" dirty="0"/>
            </a:br>
            <a:r>
              <a:rPr lang="en-US" sz="2400" b="0" spc="-10" dirty="0"/>
              <a:t>7. Model Evaluation</a:t>
            </a:r>
            <a:br>
              <a:rPr lang="en-US" sz="2400" b="0" spc="-10" dirty="0"/>
            </a:br>
            <a:r>
              <a:rPr lang="en-US" sz="2400" b="0" spc="-10" dirty="0"/>
              <a:t>8. Deployment</a:t>
            </a:r>
            <a:br>
              <a:rPr lang="en-US" sz="2400" b="0" spc="-10" dirty="0"/>
            </a:br>
            <a:r>
              <a:rPr lang="en-US" sz="2400" b="0" spc="-10" dirty="0"/>
              <a:t>9. Results and Discussion</a:t>
            </a:r>
            <a:br>
              <a:rPr lang="en-US" sz="2400" b="0" spc="-10" dirty="0"/>
            </a:br>
            <a:r>
              <a:rPr lang="en-US" sz="2400" b="0" spc="-10" dirty="0"/>
              <a:t>10. Future Enhancements</a:t>
            </a:r>
            <a:br>
              <a:rPr lang="en-US" sz="2400" b="0" spc="-10" dirty="0"/>
            </a:br>
            <a:r>
              <a:rPr lang="en-US" sz="2400" b="0" spc="-10" dirty="0"/>
              <a:t>11. Conclusion</a:t>
            </a:r>
            <a:br>
              <a:rPr lang="en-US" sz="2400" b="0" spc="-10" dirty="0"/>
            </a:br>
            <a:r>
              <a:rPr lang="en-US" sz="2400" b="0" spc="-10" dirty="0"/>
              <a:t>12. Questions and Answers</a:t>
            </a:r>
            <a:endParaRPr sz="24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381000" y="2158057"/>
            <a:ext cx="7391400" cy="258532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Problem Statement</a:t>
            </a:r>
          </a:p>
          <a:p>
            <a:r>
              <a:rPr lang="en-US" dirty="0" smtClean="0">
                <a:latin typeface="Times New Roman" panose="02020603050405020304" pitchFamily="18" charset="0"/>
                <a:cs typeface="Times New Roman" panose="02020603050405020304" pitchFamily="18" charset="0"/>
              </a:rPr>
              <a:t>Student Performance Predictor using AIML</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Creating a precise and adaptable model that accurately forecasts student academic achievements based on various parameters, such as academic records, attendance, and extracurricular activities, using AIML. This requires addressing challenges like data preprocessing, model training, and ensuring adaptability to evolving educational trends, ultimately revolutionizing education by providing personalized insights for student success.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Student Performance Predictor using AIML aims to develop a system that accurately forecasts academic performance based on various parameters and historical data. By leveraging AIML, we construct a predictive model that considers factors like grades, attendance, and extracurricular activities. The system provides insights into student performance trends, facilitating proactive interventions and personalized support mechanisms. Overall, it represents a significant advancement in leveraging artificial intelligence to enhance educational outcomes.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48261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a:t/>
            </a:r>
            <a:br>
              <a:rPr lang="en-US" sz="3200" spc="-10" dirty="0"/>
            </a:br>
            <a:r>
              <a:rPr lang="en-US" sz="3200" b="0" spc="-10" dirty="0"/>
              <a:t>1. Educators</a:t>
            </a:r>
            <a:br>
              <a:rPr lang="en-US" sz="3200" b="0" spc="-10" dirty="0"/>
            </a:br>
            <a:r>
              <a:rPr lang="en-US" sz="3200" b="0" spc="-10" dirty="0"/>
              <a:t>2. Educational Administrators</a:t>
            </a:r>
            <a:br>
              <a:rPr lang="en-US" sz="3200" b="0" spc="-10" dirty="0"/>
            </a:br>
            <a:r>
              <a:rPr lang="en-US" sz="3200" b="0" spc="-10" dirty="0"/>
              <a:t>3. Students</a:t>
            </a:r>
            <a:br>
              <a:rPr lang="en-US" sz="3200" b="0" spc="-10" dirty="0"/>
            </a:br>
            <a:r>
              <a:rPr lang="en-US" sz="3200" b="0" spc="-10" dirty="0"/>
              <a:t>4. Parents/Guardians</a:t>
            </a:r>
            <a:br>
              <a:rPr lang="en-US" sz="3200" b="0" spc="-10" dirty="0"/>
            </a:br>
            <a:r>
              <a:rPr lang="en-US" sz="3200" b="0" spc="-10" dirty="0"/>
              <a:t>5. Academic Researchers</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76200"/>
            <a:ext cx="9764395" cy="6307496"/>
          </a:xfrm>
          <a:prstGeom prst="rect">
            <a:avLst/>
          </a:prstGeom>
        </p:spPr>
        <p:txBody>
          <a:bodyPr vert="horz" wrap="square" lIns="0" tIns="485775" rIns="0" bIns="0" rtlCol="0">
            <a:spAutoFit/>
          </a:bodyPr>
          <a:lstStyle/>
          <a:p>
            <a:pPr marL="12700">
              <a:lnSpc>
                <a:spcPct val="100000"/>
              </a:lnSpc>
              <a:spcBef>
                <a:spcPts val="105"/>
              </a:spcBef>
            </a:pPr>
            <a:r>
              <a:rPr sz="1800" dirty="0" smtClean="0"/>
              <a:t>YOUR</a:t>
            </a:r>
            <a:r>
              <a:rPr sz="1800" spc="-95" dirty="0" smtClean="0"/>
              <a:t> </a:t>
            </a:r>
            <a:r>
              <a:rPr sz="1800" spc="-10" dirty="0"/>
              <a:t>SOLUTION</a:t>
            </a:r>
            <a:r>
              <a:rPr sz="1800" spc="-345" dirty="0"/>
              <a:t> </a:t>
            </a:r>
            <a:r>
              <a:rPr sz="1800" dirty="0"/>
              <a:t>AND</a:t>
            </a:r>
            <a:r>
              <a:rPr sz="1800" spc="-20" dirty="0"/>
              <a:t> </a:t>
            </a:r>
            <a:r>
              <a:rPr sz="1800" dirty="0"/>
              <a:t>ITS </a:t>
            </a:r>
            <a:r>
              <a:rPr sz="1800" spc="-20" dirty="0"/>
              <a:t>VALUE</a:t>
            </a:r>
            <a:r>
              <a:rPr sz="1800" spc="-120" dirty="0"/>
              <a:t> </a:t>
            </a:r>
            <a:r>
              <a:rPr sz="1800" spc="-10" dirty="0" smtClean="0"/>
              <a:t>PROPOSITION</a:t>
            </a:r>
            <a:r>
              <a:rPr lang="en-US" sz="1800" spc="-10" dirty="0"/>
              <a:t/>
            </a:r>
            <a:br>
              <a:rPr lang="en-US" sz="1800" spc="-10" dirty="0"/>
            </a:br>
            <a:r>
              <a:rPr lang="en-US" sz="1800" spc="-10" dirty="0" smtClean="0"/>
              <a:t>Solution </a:t>
            </a:r>
            <a:r>
              <a:rPr lang="en-US" sz="1800" spc="-10" dirty="0"/>
              <a:t>and Value </a:t>
            </a:r>
            <a:r>
              <a:rPr lang="en-US" sz="1800" spc="-10" dirty="0" smtClean="0"/>
              <a:t>Proposition</a:t>
            </a:r>
            <a:r>
              <a:rPr lang="en-US" sz="1800" spc="-10" dirty="0"/>
              <a:t/>
            </a:r>
            <a:br>
              <a:rPr lang="en-US" sz="1800" spc="-10" dirty="0"/>
            </a:br>
            <a:r>
              <a:rPr lang="en-US" sz="1800" b="0" spc="-10" dirty="0"/>
              <a:t>1. </a:t>
            </a:r>
            <a:r>
              <a:rPr lang="en-US" sz="1800" b="0" spc="-10" dirty="0" smtClean="0"/>
              <a:t>Solution: </a:t>
            </a:r>
            <a:r>
              <a:rPr lang="en-US" sz="1800" b="0" spc="-10" dirty="0"/>
              <a:t>Our solution is a Student Performance Predictor leveraging AIML technology. It analyzes various parameters such as grades, attendance, and extracurricular activities to forecast academic performance accurately</a:t>
            </a:r>
            <a:r>
              <a:rPr lang="en-US" sz="1800" b="0" spc="-10" dirty="0" smtClean="0"/>
              <a:t>.</a:t>
            </a:r>
            <a:r>
              <a:rPr lang="en-US" sz="1800" b="0" spc="-10" dirty="0"/>
              <a:t/>
            </a:r>
            <a:br>
              <a:rPr lang="en-US" sz="1800" b="0" spc="-10" dirty="0"/>
            </a:br>
            <a:r>
              <a:rPr lang="en-US" sz="1800" b="0" spc="-10" dirty="0"/>
              <a:t>2. </a:t>
            </a:r>
            <a:r>
              <a:rPr lang="en-US" sz="1800" b="0" spc="-10" dirty="0" smtClean="0"/>
              <a:t>Value </a:t>
            </a:r>
            <a:r>
              <a:rPr lang="en-US" sz="1800" b="0" spc="-10" dirty="0"/>
              <a:t>Proposition</a:t>
            </a:r>
            <a:r>
              <a:rPr lang="en-US" sz="1800" b="0" spc="-10" dirty="0" smtClean="0"/>
              <a:t>:</a:t>
            </a:r>
            <a:r>
              <a:rPr lang="en-US" sz="1800" b="0" spc="-10" dirty="0"/>
              <a:t/>
            </a:r>
            <a:br>
              <a:rPr lang="en-US" sz="1800" b="0" spc="-10" dirty="0"/>
            </a:br>
            <a:r>
              <a:rPr lang="en-US" sz="1800" b="0" spc="-10" dirty="0"/>
              <a:t>   - </a:t>
            </a:r>
            <a:r>
              <a:rPr lang="en-US" sz="1800" b="0" spc="-10" dirty="0" smtClean="0"/>
              <a:t>Predictive </a:t>
            </a:r>
            <a:r>
              <a:rPr lang="en-US" sz="1800" b="0" spc="-10" dirty="0"/>
              <a:t>Insights</a:t>
            </a:r>
            <a:r>
              <a:rPr lang="en-US" sz="1800" b="0" spc="-10" dirty="0" smtClean="0"/>
              <a:t>: </a:t>
            </a:r>
            <a:r>
              <a:rPr lang="en-US" sz="1800" b="0" spc="-10" dirty="0"/>
              <a:t>Our solution provides predictive insights into student performance, enabling educators to identify at-risk students early and implement targeted interventions.</a:t>
            </a:r>
            <a:br>
              <a:rPr lang="en-US" sz="1800" b="0" spc="-10" dirty="0"/>
            </a:br>
            <a:r>
              <a:rPr lang="en-US" sz="1800" b="0" spc="-10" dirty="0"/>
              <a:t>   - </a:t>
            </a:r>
            <a:r>
              <a:rPr lang="en-US" sz="1800" b="0" spc="-10" dirty="0" smtClean="0"/>
              <a:t>Data-Driven </a:t>
            </a:r>
            <a:r>
              <a:rPr lang="en-US" sz="1800" b="0" spc="-10" dirty="0"/>
              <a:t>Decision Making</a:t>
            </a:r>
            <a:r>
              <a:rPr lang="en-US" sz="1800" b="0" spc="-10" dirty="0" smtClean="0"/>
              <a:t>: </a:t>
            </a:r>
            <a:r>
              <a:rPr lang="en-US" sz="1800" b="0" spc="-10" dirty="0"/>
              <a:t>By leveraging AIML, we empower educational institutions to make data-driven decisions, optimizing resource allocation and support strategies.</a:t>
            </a:r>
            <a:br>
              <a:rPr lang="en-US" sz="1800" b="0" spc="-10" dirty="0"/>
            </a:br>
            <a:r>
              <a:rPr lang="en-US" sz="1800" b="0" spc="-10" dirty="0"/>
              <a:t>   - </a:t>
            </a:r>
            <a:r>
              <a:rPr lang="en-US" sz="1800" b="0" spc="-10" dirty="0" smtClean="0"/>
              <a:t>Personalized </a:t>
            </a:r>
            <a:r>
              <a:rPr lang="en-US" sz="1800" b="0" spc="-10" dirty="0"/>
              <a:t>Support</a:t>
            </a:r>
            <a:r>
              <a:rPr lang="en-US" sz="1800" b="0" spc="-10" dirty="0" smtClean="0"/>
              <a:t>: </a:t>
            </a:r>
            <a:r>
              <a:rPr lang="en-US" sz="1800" b="0" spc="-10" dirty="0"/>
              <a:t>Students receive personalized recommendations for improvement based on their unique academic profile, fostering a supportive learning environment.</a:t>
            </a:r>
            <a:br>
              <a:rPr lang="en-US" sz="1800" b="0" spc="-10" dirty="0"/>
            </a:br>
            <a:r>
              <a:rPr lang="en-US" sz="1800" b="0" spc="-10" dirty="0"/>
              <a:t>   - </a:t>
            </a:r>
            <a:r>
              <a:rPr lang="en-US" sz="1800" b="0" spc="-10" dirty="0" smtClean="0"/>
              <a:t>Efficiency </a:t>
            </a:r>
            <a:r>
              <a:rPr lang="en-US" sz="1800" b="0" spc="-10" dirty="0"/>
              <a:t>and Effectiveness</a:t>
            </a:r>
            <a:r>
              <a:rPr lang="en-US" sz="1800" b="0" spc="-10" dirty="0" smtClean="0"/>
              <a:t>: </a:t>
            </a:r>
            <a:r>
              <a:rPr lang="en-US" sz="1800" b="0" spc="-10" dirty="0"/>
              <a:t>With automated prediction capabilities, our solution streamlines the process of monitoring student progress, saving time and effort for educators and administrators.</a:t>
            </a:r>
            <a:br>
              <a:rPr lang="en-US" sz="1800" b="0" spc="-10" dirty="0"/>
            </a:br>
            <a:r>
              <a:rPr lang="en-US" sz="1800" b="0" spc="-10" dirty="0"/>
              <a:t>   - </a:t>
            </a:r>
            <a:r>
              <a:rPr lang="en-US" sz="1800" b="0" spc="-10" dirty="0" smtClean="0"/>
              <a:t>Continuous </a:t>
            </a:r>
            <a:r>
              <a:rPr lang="en-US" sz="1800" b="0" spc="-10" dirty="0"/>
              <a:t>Improvement</a:t>
            </a:r>
            <a:r>
              <a:rPr lang="en-US" sz="1800" b="0" spc="-10" dirty="0" smtClean="0"/>
              <a:t>: </a:t>
            </a:r>
            <a:r>
              <a:rPr lang="en-US" sz="1800" b="0" spc="-10" dirty="0"/>
              <a:t>Through iterative refinement and analysis, our solution contributes to ongoing improvements in educational practices and student outcomes.</a:t>
            </a:r>
            <a:br>
              <a:rPr lang="en-US" sz="1800" b="0" spc="-10" dirty="0"/>
            </a:br>
            <a:r>
              <a:rPr lang="en-US" sz="1800" b="0" spc="-10" dirty="0"/>
              <a:t>   </a:t>
            </a:r>
            <a:br>
              <a:rPr lang="en-US" sz="1800" b="0" spc="-10" dirty="0"/>
            </a:br>
            <a:r>
              <a:rPr lang="en-US" sz="1800" b="0" spc="-10" dirty="0"/>
              <a:t>Overall, our Student Performance Predictor using AIML offers a comprehensive and valuable toolset for enhancing educational outcomes, supporting educators, students, and administrators in their pursuit of academic excellence.</a:t>
            </a:r>
            <a:endParaRPr sz="18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09800" y="93332"/>
            <a:ext cx="9764395" cy="4997778"/>
          </a:xfrm>
          <a:prstGeom prst="rect">
            <a:avLst/>
          </a:prstGeom>
        </p:spPr>
        <p:txBody>
          <a:bodyPr vert="horz" wrap="square" lIns="0" tIns="286004" rIns="0" bIns="0" rtlCol="0">
            <a:spAutoFit/>
          </a:bodyPr>
          <a:lstStyle/>
          <a:p>
            <a:pPr marL="193675">
              <a:lnSpc>
                <a:spcPct val="100000"/>
              </a:lnSpc>
              <a:spcBef>
                <a:spcPts val="130"/>
              </a:spcBef>
            </a:pPr>
            <a:r>
              <a:rPr sz="1800" dirty="0"/>
              <a:t>THE</a:t>
            </a:r>
            <a:r>
              <a:rPr sz="1800" spc="20" dirty="0"/>
              <a:t> </a:t>
            </a:r>
            <a:r>
              <a:rPr sz="1800" dirty="0"/>
              <a:t>WOW</a:t>
            </a:r>
            <a:r>
              <a:rPr sz="1800" spc="90" dirty="0"/>
              <a:t> </a:t>
            </a:r>
            <a:r>
              <a:rPr sz="1800" dirty="0"/>
              <a:t>IN YOUR </a:t>
            </a:r>
            <a:r>
              <a:rPr sz="1800" spc="-10" dirty="0" smtClean="0"/>
              <a:t>SOLUTION</a:t>
            </a:r>
            <a:r>
              <a:rPr lang="en-US" sz="1800" spc="-10" dirty="0"/>
              <a:t/>
            </a:r>
            <a:br>
              <a:rPr lang="en-US" sz="1800" spc="-10" dirty="0"/>
            </a:br>
            <a:r>
              <a:rPr lang="en-US" sz="1800" b="0" spc="-10" dirty="0"/>
              <a:t>Our Student Performance Predictor utilizing AIML brings a revolutionary approach to educational enhancement by seamlessly merging cutting-edge technology with personalized support. What sets our solution apart is its ability to deliver precision predictions, enabling educators to anticipate student performance with unparalleled accuracy. By harnessing the power of AIML's advanced algorithms, we provide educators with insights that they can trust, empowering them to identify at-risk students early and implement proactive interventions. Moreover, our solution goes beyond mere prediction; it offers tailored recommendations customized to each student's unique profile, ensuring that support strategies are as individualized as the students themselves. The seamless integration of our solution into existing educational systems ensures effortless adoption, allowing educators to access predictive insights within their workflow without the need for extensive training or technical expertise. Furthermore, our commitment to continuous improvement means that our solution evolves over time, learning from data and feedback to deliver even better results with each iteration. In essence, our Student Performance Predictor isn't just a tool—it's a game-changer that revolutionizes the way educators support students, ultimately paving the way for a brighter future in education.</a:t>
            </a:r>
            <a:endParaRPr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10156825" cy="4257576"/>
          </a:xfrm>
          <a:prstGeom prst="rect">
            <a:avLst/>
          </a:prstGeom>
        </p:spPr>
        <p:txBody>
          <a:bodyPr vert="horz" wrap="square" lIns="0" tIns="12700" rIns="0" bIns="0" rtlCol="0">
            <a:spAutoFit/>
          </a:bodyPr>
          <a:lstStyle/>
          <a:p>
            <a:pPr marL="12700">
              <a:lnSpc>
                <a:spcPct val="100000"/>
              </a:lnSpc>
              <a:spcBef>
                <a:spcPts val="100"/>
              </a:spcBef>
            </a:pPr>
            <a:r>
              <a:rPr lang="en-US" sz="1800" spc="-30" dirty="0" smtClean="0">
                <a:latin typeface="Trebuchet MS"/>
                <a:cs typeface="Trebuchet MS"/>
              </a:rPr>
              <a:t>Modeling Approach</a:t>
            </a:r>
          </a:p>
          <a:p>
            <a:pPr marL="12700">
              <a:lnSpc>
                <a:spcPct val="100000"/>
              </a:lnSpc>
              <a:spcBef>
                <a:spcPts val="100"/>
              </a:spcBef>
            </a:pPr>
            <a:r>
              <a:rPr lang="en-US" sz="1800" spc="-30" dirty="0" smtClean="0">
                <a:latin typeface="Trebuchet MS"/>
                <a:cs typeface="Trebuchet MS"/>
              </a:rPr>
              <a:t>1. Feature Engineering: We extract relevant features from collected data, including grades, attendance, and extracurricular activities, and encode categorical variables.</a:t>
            </a:r>
          </a:p>
          <a:p>
            <a:pPr marL="12700">
              <a:lnSpc>
                <a:spcPct val="100000"/>
              </a:lnSpc>
              <a:spcBef>
                <a:spcPts val="100"/>
              </a:spcBef>
            </a:pPr>
            <a:r>
              <a:rPr lang="en-US" sz="1800" spc="-30" dirty="0" smtClean="0">
                <a:latin typeface="Trebuchet MS"/>
                <a:cs typeface="Trebuchet MS"/>
              </a:rPr>
              <a:t>2. Algorithm Selection: We employ diverse machine learning algorithms like decision trees, random forests, and neural networks, selecting each based on suitability and complexity handling.</a:t>
            </a:r>
          </a:p>
          <a:p>
            <a:pPr marL="12700">
              <a:lnSpc>
                <a:spcPct val="100000"/>
              </a:lnSpc>
              <a:spcBef>
                <a:spcPts val="100"/>
              </a:spcBef>
            </a:pPr>
            <a:r>
              <a:rPr lang="en-US" sz="1800" spc="-30" dirty="0" smtClean="0">
                <a:latin typeface="Trebuchet MS"/>
                <a:cs typeface="Trebuchet MS"/>
              </a:rPr>
              <a:t>3. Model Training: We train models using historical data, optimize </a:t>
            </a:r>
            <a:r>
              <a:rPr lang="en-US" sz="1800" spc="-30" dirty="0" err="1" smtClean="0">
                <a:latin typeface="Trebuchet MS"/>
                <a:cs typeface="Trebuchet MS"/>
              </a:rPr>
              <a:t>hyperparameters</a:t>
            </a:r>
            <a:r>
              <a:rPr lang="en-US" sz="1800" spc="-30" dirty="0" smtClean="0">
                <a:latin typeface="Trebuchet MS"/>
                <a:cs typeface="Trebuchet MS"/>
              </a:rPr>
              <a:t>, and ensure robustness via techniques like cross-validation.</a:t>
            </a:r>
          </a:p>
          <a:p>
            <a:pPr marL="12700">
              <a:lnSpc>
                <a:spcPct val="100000"/>
              </a:lnSpc>
              <a:spcBef>
                <a:spcPts val="100"/>
              </a:spcBef>
            </a:pPr>
            <a:r>
              <a:rPr lang="en-US" sz="1800" spc="-30" dirty="0" smtClean="0">
                <a:latin typeface="Trebuchet MS"/>
                <a:cs typeface="Trebuchet MS"/>
              </a:rPr>
              <a:t>4. Ensemble Methods: We enhance prediction accuracy using ensemble methods such as bagging and boosting, combining multiple models into a meta-model for improved performance.</a:t>
            </a:r>
          </a:p>
          <a:p>
            <a:pPr marL="12700">
              <a:lnSpc>
                <a:spcPct val="100000"/>
              </a:lnSpc>
              <a:spcBef>
                <a:spcPts val="100"/>
              </a:spcBef>
            </a:pPr>
            <a:r>
              <a:rPr lang="en-US" sz="1800" spc="-30" dirty="0" smtClean="0">
                <a:latin typeface="Trebuchet MS"/>
                <a:cs typeface="Trebuchet MS"/>
              </a:rPr>
              <a:t>5. Interpretability: While aiming for high performance, we prioritize interpretability, employing techniques like feature importance analysis and partial dependence plots.</a:t>
            </a:r>
          </a:p>
          <a:p>
            <a:pPr marL="12700">
              <a:lnSpc>
                <a:spcPct val="100000"/>
              </a:lnSpc>
              <a:spcBef>
                <a:spcPts val="100"/>
              </a:spcBef>
            </a:pPr>
            <a:r>
              <a:rPr lang="en-US" sz="1800" spc="-30" dirty="0" smtClean="0">
                <a:latin typeface="Trebuchet MS"/>
                <a:cs typeface="Trebuchet MS"/>
              </a:rPr>
              <a:t>6. Evaluation and Validation: We rigorously assess models using performance metrics like confusion matrices and ROC curves to ensure generalizability and reliability in real-world scenarios.</a:t>
            </a:r>
          </a:p>
          <a:p>
            <a:pPr marL="12700">
              <a:lnSpc>
                <a:spcPct val="100000"/>
              </a:lnSpc>
              <a:spcBef>
                <a:spcPts val="100"/>
              </a:spcBef>
            </a:pPr>
            <a:r>
              <a:rPr lang="en-US" sz="1800" spc="-30" dirty="0" smtClean="0">
                <a:latin typeface="Trebuchet MS"/>
                <a:cs typeface="Trebuchet MS"/>
              </a:rPr>
              <a:t>In summary, our modeling approach blends advanced algorithms with interpretability and validation to provide accurate, scalable, and trustworthy predictions for supporting student success effectively.</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408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   Student performance predictor</vt:lpstr>
      <vt:lpstr>AGENDA 1. Introduction 2. Problem Statement 3. Data Collection 4. Data Preprocessing 5. AIML Implementation 6. Evaluation Metrics 7. Model Evaluation 8. Deployment 9. Results and Discussion 10. Future Enhancements 11. Conclusion 12. Questions and Answers</vt:lpstr>
      <vt:lpstr>PROBLEM STATEMENT</vt:lpstr>
      <vt:lpstr>PROJECT OVERVIEW</vt:lpstr>
      <vt:lpstr>WHO ARE THE END USERS? 1. Educators 2. Educational Administrators 3. Students 4. Parents/Guardians 5. Academic Researchers</vt:lpstr>
      <vt:lpstr>YOUR SOLUTION AND ITS VALUE PROPOSITION Solution and Value Proposition 1. Solution: Our solution is a Student Performance Predictor leveraging AIML technology. It analyzes various parameters such as grades, attendance, and extracurricular activities to forecast academic performance accurately. 2. Value Proposition:    - Predictive Insights: Our solution provides predictive insights into student performance, enabling educators to identify at-risk students early and implement targeted interventions.    - Data-Driven Decision Making: By leveraging AIML, we empower educational institutions to make data-driven decisions, optimizing resource allocation and support strategies.    - Personalized Support: Students receive personalized recommendations for improvement based on their unique academic profile, fostering a supportive learning environment.    - Efficiency and Effectiveness: With automated prediction capabilities, our solution streamlines the process of monitoring student progress, saving time and effort for educators and administrators.    - Continuous Improvement: Through iterative refinement and analysis, our solution contributes to ongoing improvements in educational practices and student outcomes.     Overall, our Student Performance Predictor using AIML offers a comprehensive and valuable toolset for enhancing educational outcomes, supporting educators, students, and administrators in their pursuit of academic excellence.</vt:lpstr>
      <vt:lpstr>THE WOW IN YOUR SOLUTION Our Student Performance Predictor utilizing AIML brings a revolutionary approach to educational enhancement by seamlessly merging cutting-edge technology with personalized support. What sets our solution apart is its ability to deliver precision predictions, enabling educators to anticipate student performance with unparalleled accuracy. By harnessing the power of AIML's advanced algorithms, we provide educators with insights that they can trust, empowering them to identify at-risk students early and implement proactive interventions. Moreover, our solution goes beyond mere prediction; it offers tailored recommendations customized to each student's unique profile, ensuring that support strategies are as individualized as the students themselves. The seamless integration of our solution into existing educational systems ensures effortless adoption, allowing educators to access predictive insights within their workflow without the need for extensive training or technical expertise. Furthermore, our commitment to continuous improvement means that our solution evolves over time, learning from data and feedback to deliver even better results with each iteration. In essence, our Student Performance Predictor isn't just a tool—it's a game-changer that revolutionizes the way educators support students, ultimately paving the way for a brighter future in education.</vt:lpstr>
      <vt:lpstr>MODELLING</vt:lpstr>
      <vt:lpstr>RESULTS 1. High Accuracy: Our predictor achieves strong accuracy in forecasting student performance, ensuring reliable predictions. 2. Early Identification: It excels in identifying at-risk students early, enabling timely interventions and support. 3. Personalized Support: Tailored recommendations aid educators in implementing personalized support strategies, maximizing student potential. 4. Efficient Resource Allocation: Predictive insights optimize resource allocation, directing support where most needed and enhancing operational efficiency. 5. Continuous Improvement: Through iterative refinement, the predictor evolves to deliver increasingly accurate and effective results over time. 6. Positive Impact: Overall, our solution positively impacts educational outcomes, fostering a supportive learning environment and empowering student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21cs0 17</cp:lastModifiedBy>
  <cp:revision>3</cp:revision>
  <dcterms:created xsi:type="dcterms:W3CDTF">2024-04-05T03:57:11Z</dcterms:created>
  <dcterms:modified xsi:type="dcterms:W3CDTF">2024-04-05T08:15:46Z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