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052066" cy="386003"/>
          </a:xfrm>
          <a:prstGeom prst="rect">
            <a:avLst/>
          </a:prstGeom>
        </p:spPr>
        <p:txBody>
          <a:bodyPr vert="horz" wrap="square" lIns="0" tIns="16510" rIns="0" bIns="0" rtlCol="0">
            <a:spAutoFit/>
          </a:bodyPr>
          <a:lstStyle/>
          <a:p>
            <a:pPr marL="12700">
              <a:lnSpc>
                <a:spcPct val="100000"/>
              </a:lnSpc>
              <a:spcBef>
                <a:spcPts val="130"/>
              </a:spcBef>
            </a:pPr>
            <a:r>
              <a:rPr lang="en-IN" sz="2400" dirty="0"/>
              <a:t>ARUN PRASANTH S</a:t>
            </a:r>
            <a:endParaRPr sz="24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4445448"/>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IN" spc="-60" dirty="0" smtClean="0"/>
              <a:t/>
            </a:r>
            <a:br>
              <a:rPr lang="en-IN" spc="-60" dirty="0" smtClean="0"/>
            </a:br>
            <a:r>
              <a:rPr lang="en-US" sz="2000" b="0" dirty="0"/>
              <a:t>The outcome of the rainfall prediction project is a robust and accurate forecasting system capable of predicting future rainfall patterns with high precision. Through meticulous data collection, preprocessing, and modeling efforts, the project has successfully developed machine learning models that capture the complex relationships between meteorological variables and rainfall occurrences. These models have been rigorously evaluated and validated to ensure their reliability and generalization capability</a:t>
            </a:r>
            <a:r>
              <a:rPr lang="en-US" sz="2000" b="0" dirty="0" smtClean="0"/>
              <a:t>. </a:t>
            </a:r>
            <a:br>
              <a:rPr lang="en-US" sz="2000" b="0" dirty="0" smtClean="0"/>
            </a:br>
            <a:r>
              <a:rPr lang="en-US" sz="2000" b="0" dirty="0"/>
              <a:t/>
            </a:r>
            <a:br>
              <a:rPr lang="en-US" sz="2000" b="0" dirty="0"/>
            </a:br>
            <a:r>
              <a:rPr lang="en-US" sz="2000" b="0" dirty="0" smtClean="0"/>
              <a:t/>
            </a:r>
            <a:br>
              <a:rPr lang="en-US" sz="2000" b="0" dirty="0" smtClean="0"/>
            </a:br>
            <a:r>
              <a:rPr lang="en-US" sz="2000" b="0" dirty="0" smtClean="0"/>
              <a:t/>
            </a:r>
            <a:br>
              <a:rPr lang="en-US" sz="2000" b="0" dirty="0" smtClean="0"/>
            </a:br>
            <a:r>
              <a:rPr lang="en-US" sz="2000" b="0" dirty="0"/>
              <a:t/>
            </a:r>
            <a:br>
              <a:rPr lang="en-US" sz="2000" b="0" dirty="0"/>
            </a:br>
            <a:endParaRPr sz="20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6"/>
            <a:ext cx="6479541" cy="324448"/>
          </a:xfrm>
          <a:prstGeom prst="rect">
            <a:avLst/>
          </a:prstGeom>
        </p:spPr>
        <p:txBody>
          <a:bodyPr vert="horz" wrap="square" lIns="0" tIns="16510" rIns="0" bIns="0" rtlCol="0">
            <a:spAutoFit/>
          </a:bodyPr>
          <a:lstStyle/>
          <a:p>
            <a:pPr marL="12700">
              <a:lnSpc>
                <a:spcPct val="100000"/>
              </a:lnSpc>
              <a:spcBef>
                <a:spcPts val="130"/>
              </a:spcBef>
            </a:pPr>
            <a:r>
              <a:rPr lang="en-IN" sz="2000" dirty="0" smtClean="0">
                <a:latin typeface="Trebuchet MS"/>
                <a:cs typeface="Trebuchet MS"/>
              </a:rPr>
              <a:t>https://github.com/ArunPrasanth8/Naan_Mudhalvan_AI</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3165930"/>
          </a:xfrm>
          <a:prstGeom prst="rect">
            <a:avLst/>
          </a:prstGeom>
        </p:spPr>
        <p:txBody>
          <a:bodyPr vert="horz" wrap="square" lIns="0" tIns="460692" rIns="0" bIns="0" rtlCol="0">
            <a:spAutoFit/>
          </a:bodyPr>
          <a:lstStyle/>
          <a:p>
            <a:pPr marL="193675">
              <a:lnSpc>
                <a:spcPct val="100000"/>
              </a:lnSpc>
              <a:spcBef>
                <a:spcPts val="130"/>
              </a:spcBef>
            </a:pPr>
            <a:r>
              <a:rPr lang="en-IN" sz="4250" spc="5" dirty="0"/>
              <a:t>PROJECT</a:t>
            </a:r>
            <a:r>
              <a:rPr lang="en-IN" sz="4250" spc="-80" dirty="0"/>
              <a:t> </a:t>
            </a:r>
            <a:r>
              <a:rPr lang="en-IN" sz="4250" spc="25" dirty="0"/>
              <a:t>TITLE</a:t>
            </a:r>
            <a:br>
              <a:rPr lang="en-IN" sz="4250" spc="25" dirty="0"/>
            </a:br>
            <a:r>
              <a:rPr lang="en-IN" sz="4250" spc="25" dirty="0" smtClean="0"/>
              <a:t> </a:t>
            </a:r>
            <a:br>
              <a:rPr lang="en-IN" sz="4250" spc="25" dirty="0" smtClean="0"/>
            </a:br>
            <a:r>
              <a:rPr lang="en-IN" sz="4250" spc="25" dirty="0"/>
              <a:t/>
            </a:r>
            <a:br>
              <a:rPr lang="en-IN" sz="4250" spc="25" dirty="0"/>
            </a:br>
            <a:r>
              <a:rPr lang="en-IN" sz="4250" spc="25" dirty="0" smtClean="0"/>
              <a:t>              </a:t>
            </a:r>
            <a:r>
              <a:rPr lang="en-IN" b="0" dirty="0"/>
              <a:t>Rainfall Prediction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875309"/>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US" spc="-10" dirty="0" smtClean="0"/>
              <a:t/>
            </a:r>
            <a:br>
              <a:rPr lang="en-US" spc="-10" dirty="0" smtClean="0"/>
            </a:br>
            <a:r>
              <a:rPr lang="en-US" spc="-10" dirty="0"/>
              <a:t> </a:t>
            </a:r>
            <a:r>
              <a:rPr lang="en-US" spc="-10" dirty="0" smtClean="0"/>
              <a:t>      </a:t>
            </a:r>
            <a:r>
              <a:rPr lang="en-US" sz="2000" b="0" dirty="0"/>
              <a:t>1.</a:t>
            </a:r>
            <a:r>
              <a:rPr lang="en-IN" sz="2000" b="0" spc="-20" dirty="0"/>
              <a:t>P</a:t>
            </a:r>
            <a:r>
              <a:rPr lang="en-IN" sz="2000" b="0" spc="15" dirty="0"/>
              <a:t>ROB</a:t>
            </a:r>
            <a:r>
              <a:rPr lang="en-IN" sz="2000" b="0" spc="55" dirty="0"/>
              <a:t>L</a:t>
            </a:r>
            <a:r>
              <a:rPr lang="en-IN" sz="2000" b="0" spc="-20" dirty="0"/>
              <a:t>E</a:t>
            </a:r>
            <a:r>
              <a:rPr lang="en-IN" sz="2000" b="0" spc="20" dirty="0"/>
              <a:t>M </a:t>
            </a:r>
            <a:r>
              <a:rPr lang="en-IN" sz="2000" b="0" spc="10" dirty="0"/>
              <a:t>S</a:t>
            </a:r>
            <a:r>
              <a:rPr lang="en-IN" sz="2000" b="0" spc="-370" dirty="0"/>
              <a:t>T</a:t>
            </a:r>
            <a:r>
              <a:rPr lang="en-IN" sz="2000" b="0" spc="-375" dirty="0"/>
              <a:t>A</a:t>
            </a:r>
            <a:r>
              <a:rPr lang="en-IN" sz="2000" b="0" spc="15" dirty="0"/>
              <a:t>T</a:t>
            </a:r>
            <a:r>
              <a:rPr lang="en-IN" sz="2000" b="0" spc="-10" dirty="0"/>
              <a:t>E</a:t>
            </a:r>
            <a:r>
              <a:rPr lang="en-IN" sz="2000" b="0" spc="-20" dirty="0"/>
              <a:t>ME</a:t>
            </a:r>
            <a:r>
              <a:rPr lang="en-IN" sz="2000" b="0" spc="10" dirty="0"/>
              <a:t>NT</a:t>
            </a:r>
            <a:br>
              <a:rPr lang="en-IN" sz="2000" b="0" spc="10" dirty="0"/>
            </a:br>
            <a:r>
              <a:rPr lang="en-IN" sz="2000" b="0" spc="10" dirty="0"/>
              <a:t>                 2.</a:t>
            </a:r>
            <a:r>
              <a:rPr lang="en-IN" sz="2000" b="0" spc="5" dirty="0"/>
              <a:t>PROJECT </a:t>
            </a:r>
            <a:r>
              <a:rPr lang="en-IN" sz="2000" b="0" spc="-20" dirty="0"/>
              <a:t>OVERVIEW</a:t>
            </a:r>
            <a:br>
              <a:rPr lang="en-IN" sz="2000" b="0" spc="-20" dirty="0"/>
            </a:br>
            <a:r>
              <a:rPr lang="en-IN" sz="2000" b="0" spc="-20" dirty="0"/>
              <a:t>                  3.</a:t>
            </a:r>
            <a:r>
              <a:rPr lang="en-US" sz="2000" b="0" spc="25" dirty="0"/>
              <a:t>W</a:t>
            </a:r>
            <a:r>
              <a:rPr lang="en-US" sz="2000" b="0" spc="-20" dirty="0"/>
              <a:t>H</a:t>
            </a:r>
            <a:r>
              <a:rPr lang="en-US" sz="2000" b="0" spc="20" dirty="0"/>
              <a:t>O</a:t>
            </a:r>
            <a:r>
              <a:rPr lang="en-US" sz="2000" b="0" spc="-235" dirty="0"/>
              <a:t> </a:t>
            </a:r>
            <a:r>
              <a:rPr lang="en-US" sz="2000" b="0" spc="-10" dirty="0"/>
              <a:t>AR</a:t>
            </a:r>
            <a:r>
              <a:rPr lang="en-US" sz="2000" b="0" spc="15" dirty="0"/>
              <a:t>E</a:t>
            </a:r>
            <a:r>
              <a:rPr lang="en-US" sz="2000" b="0" spc="-35" dirty="0"/>
              <a:t> </a:t>
            </a:r>
            <a:r>
              <a:rPr lang="en-US" sz="2000" b="0" spc="-10" dirty="0"/>
              <a:t>T</a:t>
            </a:r>
            <a:r>
              <a:rPr lang="en-US" sz="2000" b="0" spc="-15" dirty="0"/>
              <a:t>H</a:t>
            </a:r>
            <a:r>
              <a:rPr lang="en-US" sz="2000" b="0" spc="15" dirty="0"/>
              <a:t>E</a:t>
            </a:r>
            <a:r>
              <a:rPr lang="en-US" sz="2000" b="0" spc="-35" dirty="0"/>
              <a:t> </a:t>
            </a:r>
            <a:r>
              <a:rPr lang="en-US" sz="2000" b="0" spc="-20" dirty="0"/>
              <a:t>E</a:t>
            </a:r>
            <a:r>
              <a:rPr lang="en-US" sz="2000" b="0" spc="30" dirty="0"/>
              <a:t>N</a:t>
            </a:r>
            <a:r>
              <a:rPr lang="en-US" sz="2000" b="0" spc="15" dirty="0"/>
              <a:t>D</a:t>
            </a:r>
            <a:r>
              <a:rPr lang="en-US" sz="2000" b="0" spc="-45" dirty="0"/>
              <a:t> </a:t>
            </a:r>
            <a:r>
              <a:rPr lang="en-US" sz="2000" b="0" dirty="0"/>
              <a:t>U</a:t>
            </a:r>
            <a:r>
              <a:rPr lang="en-US" sz="2000" b="0" spc="10" dirty="0"/>
              <a:t>S</a:t>
            </a:r>
            <a:r>
              <a:rPr lang="en-US" sz="2000" b="0" spc="-25" dirty="0"/>
              <a:t>E</a:t>
            </a:r>
            <a:r>
              <a:rPr lang="en-US" sz="2000" b="0" spc="-10" dirty="0"/>
              <a:t>R</a:t>
            </a:r>
            <a:r>
              <a:rPr lang="en-US" sz="2000" b="0" spc="5" dirty="0"/>
              <a:t>S?</a:t>
            </a:r>
            <a:br>
              <a:rPr lang="en-US" sz="2000" b="0" spc="5" dirty="0"/>
            </a:br>
            <a:r>
              <a:rPr lang="en-US" sz="2000" b="0" spc="5" dirty="0"/>
              <a:t>                 4.</a:t>
            </a:r>
            <a:r>
              <a:rPr lang="en-US" sz="2000" b="0" spc="-40" dirty="0"/>
              <a:t>Y</a:t>
            </a:r>
            <a:r>
              <a:rPr lang="en-US" sz="2000" b="0" spc="10" dirty="0"/>
              <a:t>O</a:t>
            </a:r>
            <a:r>
              <a:rPr lang="en-US" sz="2000" b="0" spc="25" dirty="0"/>
              <a:t>U</a:t>
            </a:r>
            <a:r>
              <a:rPr lang="en-US" sz="2000" b="0" dirty="0"/>
              <a:t>R</a:t>
            </a:r>
            <a:r>
              <a:rPr lang="en-US" sz="2000" b="0" spc="5" dirty="0"/>
              <a:t> </a:t>
            </a:r>
            <a:r>
              <a:rPr lang="en-US" sz="2000" b="0" spc="25" dirty="0"/>
              <a:t>S</a:t>
            </a:r>
            <a:r>
              <a:rPr lang="en-US" sz="2000" b="0" spc="10" dirty="0"/>
              <a:t>O</a:t>
            </a:r>
            <a:r>
              <a:rPr lang="en-US" sz="2000" b="0" spc="25" dirty="0"/>
              <a:t>LU</a:t>
            </a:r>
            <a:r>
              <a:rPr lang="en-US" sz="2000" b="0" spc="-35" dirty="0"/>
              <a:t>T</a:t>
            </a:r>
            <a:r>
              <a:rPr lang="en-US" sz="2000" b="0" spc="-30" dirty="0"/>
              <a:t>I</a:t>
            </a:r>
            <a:r>
              <a:rPr lang="en-US" sz="2000" b="0" spc="10" dirty="0"/>
              <a:t>O</a:t>
            </a:r>
            <a:r>
              <a:rPr lang="en-US" sz="2000" b="0" dirty="0"/>
              <a:t>N</a:t>
            </a:r>
            <a:r>
              <a:rPr lang="en-US" sz="2000" b="0" spc="-345" dirty="0"/>
              <a:t> </a:t>
            </a:r>
            <a:r>
              <a:rPr lang="en-US" sz="2000" b="0" spc="-35" dirty="0"/>
              <a:t>A</a:t>
            </a:r>
            <a:r>
              <a:rPr lang="en-US" sz="2000" b="0" spc="-5" dirty="0"/>
              <a:t>N</a:t>
            </a:r>
            <a:r>
              <a:rPr lang="en-US" sz="2000" b="0" dirty="0"/>
              <a:t>D</a:t>
            </a:r>
            <a:r>
              <a:rPr lang="en-US" sz="2000" b="0" spc="35" dirty="0"/>
              <a:t> </a:t>
            </a:r>
            <a:r>
              <a:rPr lang="en-US" sz="2000" b="0" spc="-30" dirty="0"/>
              <a:t>I</a:t>
            </a:r>
            <a:r>
              <a:rPr lang="en-US" sz="2000" b="0" spc="-35" dirty="0"/>
              <a:t>T</a:t>
            </a:r>
            <a:r>
              <a:rPr lang="en-US" sz="2000" b="0" dirty="0"/>
              <a:t>S</a:t>
            </a:r>
            <a:r>
              <a:rPr lang="en-US" sz="2000" b="0" spc="60" dirty="0"/>
              <a:t> </a:t>
            </a:r>
            <a:r>
              <a:rPr lang="en-US" sz="2000" b="0" spc="-295" dirty="0"/>
              <a:t>V</a:t>
            </a:r>
            <a:r>
              <a:rPr lang="en-US" sz="2000" b="0" spc="-35" dirty="0"/>
              <a:t>A</a:t>
            </a:r>
            <a:r>
              <a:rPr lang="en-US" sz="2000" b="0" spc="25" dirty="0"/>
              <a:t>LU</a:t>
            </a:r>
            <a:r>
              <a:rPr lang="en-US" sz="2000" b="0" dirty="0"/>
              <a:t>E</a:t>
            </a:r>
            <a:r>
              <a:rPr lang="en-US" sz="2000" b="0" spc="-65" dirty="0"/>
              <a:t> </a:t>
            </a:r>
            <a:r>
              <a:rPr lang="en-US" sz="2000" b="0" spc="-15" dirty="0"/>
              <a:t>P</a:t>
            </a:r>
            <a:r>
              <a:rPr lang="en-US" sz="2000" b="0" spc="-30" dirty="0"/>
              <a:t>R</a:t>
            </a:r>
            <a:r>
              <a:rPr lang="en-US" sz="2000" b="0" spc="10" dirty="0"/>
              <a:t>O</a:t>
            </a:r>
            <a:r>
              <a:rPr lang="en-US" sz="2000" b="0" spc="-15" dirty="0"/>
              <a:t>P</a:t>
            </a:r>
            <a:r>
              <a:rPr lang="en-US" sz="2000" b="0" spc="10" dirty="0"/>
              <a:t>O</a:t>
            </a:r>
            <a:r>
              <a:rPr lang="en-US" sz="2000" b="0" spc="25" dirty="0"/>
              <a:t>S</a:t>
            </a:r>
            <a:r>
              <a:rPr lang="en-US" sz="2000" b="0" spc="-30" dirty="0"/>
              <a:t>I</a:t>
            </a:r>
            <a:r>
              <a:rPr lang="en-US" sz="2000" b="0" spc="-35" dirty="0"/>
              <a:t>T</a:t>
            </a:r>
            <a:r>
              <a:rPr lang="en-US" sz="2000" b="0" spc="-30" dirty="0"/>
              <a:t>I</a:t>
            </a:r>
            <a:r>
              <a:rPr lang="en-US" sz="2000" b="0" spc="10" dirty="0"/>
              <a:t>O</a:t>
            </a:r>
            <a:r>
              <a:rPr lang="en-US" sz="2000" b="0" dirty="0"/>
              <a:t>N</a:t>
            </a:r>
            <a:br>
              <a:rPr lang="en-US" sz="2000" b="0" dirty="0"/>
            </a:br>
            <a:r>
              <a:rPr lang="en-US" sz="2000" b="0" dirty="0"/>
              <a:t>                 5.</a:t>
            </a:r>
            <a:r>
              <a:rPr lang="en-US" sz="2000" b="0" spc="15" dirty="0"/>
              <a:t>THE</a:t>
            </a:r>
            <a:r>
              <a:rPr lang="en-US" sz="2000" b="0" spc="20" dirty="0"/>
              <a:t> </a:t>
            </a:r>
            <a:r>
              <a:rPr lang="en-US" sz="2000" b="0" spc="10" dirty="0"/>
              <a:t>WOW</a:t>
            </a:r>
            <a:r>
              <a:rPr lang="en-US" sz="2000" b="0" spc="85" dirty="0"/>
              <a:t> </a:t>
            </a:r>
            <a:r>
              <a:rPr lang="en-US" sz="2000" b="0" spc="10" dirty="0"/>
              <a:t>IN</a:t>
            </a:r>
            <a:r>
              <a:rPr lang="en-US" sz="2000" b="0" spc="-5" dirty="0"/>
              <a:t> </a:t>
            </a:r>
            <a:r>
              <a:rPr lang="en-US" sz="2000" b="0" spc="15" dirty="0"/>
              <a:t>YOUR</a:t>
            </a:r>
            <a:r>
              <a:rPr lang="en-US" sz="2000" b="0" spc="-10" dirty="0"/>
              <a:t> </a:t>
            </a:r>
            <a:r>
              <a:rPr lang="en-US" sz="2000" b="0" spc="20" dirty="0"/>
              <a:t>SOLUTION</a:t>
            </a:r>
            <a:br>
              <a:rPr lang="en-US" sz="2000" b="0" spc="20" dirty="0"/>
            </a:br>
            <a:r>
              <a:rPr lang="en-US" sz="2000" b="0" spc="20" dirty="0"/>
              <a:t>                6.</a:t>
            </a:r>
            <a:r>
              <a:rPr lang="en-IN" sz="2000" b="0" spc="15" dirty="0"/>
              <a:t> M</a:t>
            </a:r>
            <a:r>
              <a:rPr lang="en-IN" sz="2000" b="0" dirty="0"/>
              <a:t>O</a:t>
            </a:r>
            <a:r>
              <a:rPr lang="en-IN" sz="2000" b="0" spc="-15" dirty="0"/>
              <a:t>D</a:t>
            </a:r>
            <a:r>
              <a:rPr lang="en-IN" sz="2000" b="0" spc="-35" dirty="0"/>
              <a:t>E</a:t>
            </a:r>
            <a:r>
              <a:rPr lang="en-IN" sz="2000" b="0" spc="-30" dirty="0"/>
              <a:t>LL</a:t>
            </a:r>
            <a:r>
              <a:rPr lang="en-IN" sz="2000" b="0" spc="-5" dirty="0"/>
              <a:t>I</a:t>
            </a:r>
            <a:r>
              <a:rPr lang="en-IN" sz="2000" b="0" spc="30" dirty="0"/>
              <a:t>N</a:t>
            </a:r>
            <a:r>
              <a:rPr lang="en-IN" sz="2000" b="0" spc="5" dirty="0"/>
              <a:t>G</a:t>
            </a:r>
            <a:br>
              <a:rPr lang="en-IN" sz="2000" b="0" spc="5" dirty="0"/>
            </a:br>
            <a:r>
              <a:rPr lang="en-IN" sz="2000" b="0" spc="5" dirty="0"/>
              <a:t>                 7.</a:t>
            </a:r>
            <a:r>
              <a:rPr lang="en-IN" sz="2000" b="0" dirty="0"/>
              <a:t> R</a:t>
            </a:r>
            <a:r>
              <a:rPr lang="en-IN" sz="2000" b="0" spc="-40" dirty="0"/>
              <a:t>E</a:t>
            </a:r>
            <a:r>
              <a:rPr lang="en-IN" sz="2000" b="0" spc="15" dirty="0"/>
              <a:t>S</a:t>
            </a:r>
            <a:r>
              <a:rPr lang="en-IN" sz="2000" b="0" spc="-30" dirty="0"/>
              <a:t>U</a:t>
            </a:r>
            <a:r>
              <a:rPr lang="en-IN" sz="2000" b="0" spc="-405" dirty="0"/>
              <a:t>L</a:t>
            </a:r>
            <a:r>
              <a:rPr lang="en-IN" sz="2000" b="0" dirty="0"/>
              <a:t>TS</a:t>
            </a:r>
            <a:r>
              <a:rPr lang="en-US" spc="5" dirty="0"/>
              <a:t/>
            </a:r>
            <a:br>
              <a:rPr lang="en-US" spc="5" dirty="0"/>
            </a:br>
            <a:r>
              <a:rPr lang="en-IN" spc="-20" dirty="0"/>
              <a:t/>
            </a:r>
            <a:br>
              <a:rPr lang="en-IN" spc="-20" dirty="0"/>
            </a:b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457200" y="1371600"/>
            <a:ext cx="7315200" cy="5016758"/>
          </a:xfrm>
          <a:prstGeom prst="rect">
            <a:avLst/>
          </a:prstGeom>
          <a:noFill/>
        </p:spPr>
        <p:txBody>
          <a:bodyPr wrap="square" rtlCol="0">
            <a:spAutoFit/>
          </a:bodyPr>
          <a:lstStyle/>
          <a:p>
            <a:r>
              <a:rPr lang="en-US" sz="2000" dirty="0"/>
              <a:t>The task at hand involves developing a machine learning model for predicting rainfall patterns based on various meteorological parameters. Accurate rainfall prediction is crucial for a wide range of applications, including agriculture, water resource management, disaster preparedness, and urban planning. However, predicting rainfall with precision is inherently challenging due to the complex interplay of atmospheric factors and environmental variables. The project aims to address this challenge by leveraging historical weather data, including temperature, humidity, wind speed, atmospheric pressure, and geographical features, to train predictive models capable of forecasting rainfall patterns accurately. The primary objective is to develop a reliable and scalable machine learning solution that can predict rainfall at different spatial and temporal scales, aiding stakeholders in making informed decisions and mitigating the impacts of weather-related events.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556480"/>
            <a:ext cx="7032625" cy="2308324"/>
          </a:xfrm>
          <a:prstGeom prst="rect">
            <a:avLst/>
          </a:prstGeom>
          <a:noFill/>
        </p:spPr>
        <p:txBody>
          <a:bodyPr wrap="square" rtlCol="0">
            <a:spAutoFit/>
          </a:bodyPr>
          <a:lstStyle/>
          <a:p>
            <a:r>
              <a:rPr lang="en-US" dirty="0"/>
              <a:t>The project focuses on developing a machine learning-based system for predicting rainfall patterns, a critical aspect of weather forecasting with wide-ranging applications. The project aims to leverage historical meteorological data, including various atmospheric parameters and geographical features, to train predictive models capable of accurately forecasting rainfall. The system will involve data collection, preprocessing, model development, evaluation, and deployment stages.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544174"/>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a:t/>
            </a:r>
            <a:br>
              <a:rPr lang="en-US" sz="3200" spc="-10" dirty="0"/>
            </a:br>
            <a:r>
              <a:rPr lang="en-US" sz="2000" spc="-10" dirty="0" smtClean="0"/>
              <a:t>                 1.</a:t>
            </a:r>
            <a:r>
              <a:rPr lang="en-US" sz="3200" spc="-10" dirty="0" smtClean="0"/>
              <a:t> </a:t>
            </a:r>
            <a:r>
              <a:rPr lang="en-IN" sz="2000" dirty="0"/>
              <a:t>Agricultural </a:t>
            </a:r>
            <a:r>
              <a:rPr lang="en-IN" sz="2000" dirty="0" smtClean="0"/>
              <a:t>Sector</a:t>
            </a:r>
            <a:br>
              <a:rPr lang="en-IN" sz="2000" dirty="0" smtClean="0"/>
            </a:br>
            <a:r>
              <a:rPr lang="en-IN" sz="2000" dirty="0"/>
              <a:t> </a:t>
            </a:r>
            <a:r>
              <a:rPr lang="en-IN" sz="2000" dirty="0" smtClean="0"/>
              <a:t>                2. </a:t>
            </a:r>
            <a:r>
              <a:rPr lang="en-IN" sz="2000" dirty="0"/>
              <a:t>Water Resource Management </a:t>
            </a:r>
            <a:r>
              <a:rPr lang="en-IN" sz="2000" dirty="0" smtClean="0"/>
              <a:t>Authorities</a:t>
            </a:r>
            <a:br>
              <a:rPr lang="en-IN" sz="2000" dirty="0" smtClean="0"/>
            </a:br>
            <a:r>
              <a:rPr lang="en-IN" sz="2000" dirty="0"/>
              <a:t> </a:t>
            </a:r>
            <a:r>
              <a:rPr lang="en-IN" sz="2000" dirty="0" smtClean="0"/>
              <a:t>                3. </a:t>
            </a:r>
            <a:r>
              <a:rPr lang="en-IN" sz="2000" dirty="0"/>
              <a:t>Disaster Management </a:t>
            </a:r>
            <a:r>
              <a:rPr lang="en-IN" sz="2000" dirty="0" smtClean="0"/>
              <a:t>Agencies</a:t>
            </a:r>
            <a:br>
              <a:rPr lang="en-IN" sz="2000" dirty="0" smtClean="0"/>
            </a:br>
            <a:r>
              <a:rPr lang="en-IN" sz="2000" dirty="0"/>
              <a:t> </a:t>
            </a:r>
            <a:r>
              <a:rPr lang="en-IN" sz="2000" dirty="0" smtClean="0"/>
              <a:t>                4. </a:t>
            </a:r>
            <a:r>
              <a:rPr lang="en-IN" sz="2000" dirty="0"/>
              <a:t>Urban </a:t>
            </a:r>
            <a:r>
              <a:rPr lang="en-IN" sz="2000" dirty="0" smtClean="0"/>
              <a:t>Planners</a:t>
            </a:r>
            <a:br>
              <a:rPr lang="en-IN" sz="2000" dirty="0" smtClean="0"/>
            </a:br>
            <a:r>
              <a:rPr lang="en-IN" sz="2000" dirty="0"/>
              <a:t> </a:t>
            </a:r>
            <a:r>
              <a:rPr lang="en-IN" sz="2000" dirty="0" smtClean="0"/>
              <a:t>                5. </a:t>
            </a:r>
            <a:r>
              <a:rPr lang="en-IN" sz="2000" dirty="0"/>
              <a:t>Environmental </a:t>
            </a:r>
            <a:r>
              <a:rPr lang="en-IN" sz="2000" dirty="0" smtClean="0"/>
              <a:t>Researchers</a:t>
            </a:r>
            <a:br>
              <a:rPr lang="en-IN" sz="2000" dirty="0" smtClean="0"/>
            </a:br>
            <a:r>
              <a:rPr lang="en-IN" sz="2000" dirty="0"/>
              <a:t> </a:t>
            </a:r>
            <a:r>
              <a:rPr lang="en-IN" sz="2000" dirty="0" smtClean="0"/>
              <a:t>                6. </a:t>
            </a:r>
            <a:r>
              <a:rPr lang="en-IN" sz="2000" dirty="0"/>
              <a:t>Insurance Companies</a:t>
            </a: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4737835"/>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IN" sz="3600" spc="-10" dirty="0" smtClean="0"/>
              <a:t/>
            </a:r>
            <a:br>
              <a:rPr lang="en-IN" sz="3600" spc="-10" dirty="0" smtClean="0"/>
            </a:br>
            <a:r>
              <a:rPr lang="en-US" sz="2000" b="0" dirty="0"/>
              <a:t>Our solution for rainfall prediction harnesses the power of advanced machine learning algorithms and historical meteorological data to deliver precise and reliable forecasts. By leveraging sophisticated modeling techniques, our solution provides stakeholders across various sectors with actionable insights to make informed decisions. The user-friendly interface ensures ease of access, allowing users to input relevant parameters and obtain accurate predictions effortlessly. Additionally, our solution offers customization options to adapt to diverse environmental conditions and regional variations. With the ability to optimize resource allocation, reduce operational costs, and enhance resilience to weather-related risks, our solution serves as a valuable tool for driving sustainable development and improving decision-making processes in fields such as agriculture, water resource management, disaster preparedness, and urban planning.</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5559471"/>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IN" sz="4250" spc="-10" dirty="0" smtClean="0"/>
              <a:t/>
            </a:r>
            <a:br>
              <a:rPr lang="en-IN" sz="4250" spc="-10" dirty="0" smtClean="0"/>
            </a:br>
            <a:r>
              <a:rPr lang="en-US" sz="2000" b="0" dirty="0"/>
              <a:t>The "wow" factor in our rainfall prediction solution lies in its ability to accurately anticipate weather patterns, providing stakeholders with invaluable insights to make proactive decisions and mitigate risks effectively. By leveraging cutting-edge machine learning algorithms and historical meteorological data, our solution surpasses traditional forecasting methods, delivering precise and reliable predictions. What truly sets our solution apart is its user-friendly interface, which empowers users across diverse sectors to access and utilize advanced forecasting capabilities effortlessly. With customizable features, real-time updates, and interactive visualizations, our solution revolutionizes the way stakeholders approach weather-related challenges, enabling them to optimize resource management, reduce costs, and enhance resilience. Whether it's aiding farmers in crop planning, assisting water resource managers in drought preparedness, or supporting disaster response teams in flood mitigation efforts, our solution offers a transformative tool that drives sustainable outcomes and empowers communities to thrive in the face of uncertainty.</a:t>
            </a: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5" y="291147"/>
            <a:ext cx="8794750" cy="5368777"/>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IN" spc="-10" dirty="0" smtClean="0"/>
              <a:t/>
            </a:r>
            <a:br>
              <a:rPr lang="en-IN" spc="-10" dirty="0" smtClean="0"/>
            </a:br>
            <a:r>
              <a:rPr lang="en-US" sz="2000" b="0" dirty="0"/>
              <a:t>In the rainfall prediction project, modeling plays a pivotal role in developing accurate and reliable forecasting systems. Leveraging historical meteorological data and a variety of machine learning techniques, our modeling approach aims to capture the complex relationships between atmospheric variables and rainfall patterns. From traditional regression models to sophisticated deep learning architectures, each modeling technique offers unique strengths in learning temporal and spatial dependencies within the data. By exploring a range of modeling approaches, we seek to identify the most effective method for predicting future rainfall with high precision and confidence. Additionally, model evaluation and validation are critical steps to ensure the reliability and generalization capability of the trained models. Through rigorous experimentation and fine-tuning, our goal is to develop robust forecasting models that can empower stakeholders with timely and accurate rainfall predictions for informed decision-making and risk mitigation strategies.</a:t>
            </a:r>
            <a:endParaRPr sz="200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912</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                  Rainfall Prediction</vt:lpstr>
      <vt:lpstr>AGENDA        1.PROBLEM STATEMENT                  2.PROJECT OVERVIEW                   3.WHO ARE THE END USERS?                  4.YOUR SOLUTION AND ITS VALUE PROPOSITION                  5.THE WOW IN YOUR SOLUTION                 6. MODELLING                  7. RESULTS  </vt:lpstr>
      <vt:lpstr>PROBLEM STATEMENT</vt:lpstr>
      <vt:lpstr>PROJECT OVERVIEW</vt:lpstr>
      <vt:lpstr>WHO ARE THE END USERS?                   1. Agricultural Sector                  2. Water Resource Management Authorities                  3. Disaster Management Agencies                  4. Urban Planners                  5. Environmental Researchers                  6. Insurance Companies</vt:lpstr>
      <vt:lpstr>YOUR SOLUTION AND ITS VALUE PROPOSITION Our solution for rainfall prediction harnesses the power of advanced machine learning algorithms and historical meteorological data to deliver precise and reliable forecasts. By leveraging sophisticated modeling techniques, our solution provides stakeholders across various sectors with actionable insights to make informed decisions. The user-friendly interface ensures ease of access, allowing users to input relevant parameters and obtain accurate predictions effortlessly. Additionally, our solution offers customization options to adapt to diverse environmental conditions and regional variations. With the ability to optimize resource allocation, reduce operational costs, and enhance resilience to weather-related risks, our solution serves as a valuable tool for driving sustainable development and improving decision-making processes in fields such as agriculture, water resource management, disaster preparedness, and urban planning.</vt:lpstr>
      <vt:lpstr>THE WOW IN YOUR SOLUTION The "wow" factor in our rainfall prediction solution lies in its ability to accurately anticipate weather patterns, providing stakeholders with invaluable insights to make proactive decisions and mitigate risks effectively. By leveraging cutting-edge machine learning algorithms and historical meteorological data, our solution surpasses traditional forecasting methods, delivering precise and reliable predictions. What truly sets our solution apart is its user-friendly interface, which empowers users across diverse sectors to access and utilize advanced forecasting capabilities effortlessly. With customizable features, real-time updates, and interactive visualizations, our solution revolutionizes the way stakeholders approach weather-related challenges, enabling them to optimize resource management, reduce costs, and enhance resilience. Whether it's aiding farmers in crop planning, assisting water resource managers in drought preparedness, or supporting disaster response teams in flood mitigation efforts, our solution offers a transformative tool that drives sustainable outcomes and empowers communities to thrive in the face of uncertainty.</vt:lpstr>
      <vt:lpstr>MODELLING In the rainfall prediction project, modeling plays a pivotal role in developing accurate and reliable forecasting systems. Leveraging historical meteorological data and a variety of machine learning techniques, our modeling approach aims to capture the complex relationships between atmospheric variables and rainfall patterns. From traditional regression models to sophisticated deep learning architectures, each modeling technique offers unique strengths in learning temporal and spatial dependencies within the data. By exploring a range of modeling approaches, we seek to identify the most effective method for predicting future rainfall with high precision and confidence. Additionally, model evaluation and validation are critical steps to ensure the reliability and generalization capability of the trained models. Through rigorous experimentation and fine-tuning, our goal is to develop robust forecasting models that can empower stakeholders with timely and accurate rainfall predictions for informed decision-making and risk mitigation strategies.</vt:lpstr>
      <vt:lpstr>RESULTS The outcome of the rainfall prediction project is a robust and accurate forecasting system capable of predicting future rainfall patterns with high precision. Through meticulous data collection, preprocessing, and modeling efforts, the project has successfully developed machine learning models that capture the complex relationships between meteorological variables and rainfall occurrences. These models have been rigorously evaluated and validated to ensure their reliability and generalization capability.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21cs0 05</cp:lastModifiedBy>
  <cp:revision>4</cp:revision>
  <dcterms:created xsi:type="dcterms:W3CDTF">2024-04-05T03:57:11Z</dcterms:created>
  <dcterms:modified xsi:type="dcterms:W3CDTF">2024-04-05T10:31:24Z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