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83" r:id="rId3"/>
    <p:sldId id="274" r:id="rId4"/>
    <p:sldId id="284" r:id="rId5"/>
    <p:sldId id="289" r:id="rId6"/>
    <p:sldId id="287" r:id="rId7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762" autoAdjust="0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B42D1C2-9E0C-47C9-9D27-6175230FC8B0}" type="datetimeFigureOut">
              <a:rPr lang="en-US" smtClean="0"/>
              <a:t>5/17/21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E5C136E-A9C9-44AE-B894-1828E9C008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32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C136E-A9C9-44AE-B894-1828E9C008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24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C136E-A9C9-44AE-B894-1828E9C008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82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C136E-A9C9-44AE-B894-1828E9C008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07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C136E-A9C9-44AE-B894-1828E9C008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24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20C4CF-0CEC-47BE-B9FC-18D636CC4E9D}" type="datetime1">
              <a:rPr lang="en-US" smtClean="0"/>
              <a:t>5/17/21</a:t>
            </a:fld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D332-AD24-4ADF-AF38-4C7D14B281EF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43808" y="6356350"/>
            <a:ext cx="3384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Master Embedded Systems for Mechatronics - ESM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6563072" cy="1084982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F9E0B5-2DBA-4FA2-BB16-3589D48F56A4}" type="datetime1">
              <a:rPr lang="en-US" smtClean="0"/>
              <a:t>5/17/21</a:t>
            </a:fld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D332-AD24-4ADF-AF38-4C7D14B281EF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43808" y="6356350"/>
            <a:ext cx="3384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Master Embedded Systems for Mechatronics - ESM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://www.fh-dortmund.de/de/studint/index.php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657341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43808" y="6356350"/>
            <a:ext cx="3384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Master Embedded Systems for Mechatronics - ESM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  <p:pic>
        <p:nvPicPr>
          <p:cNvPr id="7" name="Picture 17" descr="Fachhochschule Dortmund&#10;University of Applied Sciences">
            <a:hlinkClick r:id="rId4"/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332656"/>
            <a:ext cx="1488737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458815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Managing the Digital Transformation –</a:t>
            </a:r>
            <a:br>
              <a:rPr lang="en-GB" b="1" dirty="0">
                <a:solidFill>
                  <a:srgbClr val="FF69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>
                <a:solidFill>
                  <a:srgbClr val="FF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Education Ecosystem (</a:t>
            </a:r>
            <a:r>
              <a:rPr lang="en-GB" b="1" dirty="0" err="1">
                <a:solidFill>
                  <a:srgbClr val="FF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ManDEE</a:t>
            </a:r>
            <a:r>
              <a:rPr lang="en-GB" b="1" dirty="0">
                <a:solidFill>
                  <a:srgbClr val="FF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GB" b="1" dirty="0">
                <a:solidFill>
                  <a:srgbClr val="F069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Funding Application for a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DAAD project within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programme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„International Mobility and Cooperation Digital (IMKD)“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Carsten Wolff</a:t>
            </a:r>
          </a:p>
        </p:txBody>
      </p:sp>
      <p:pic>
        <p:nvPicPr>
          <p:cNvPr id="3074" name="Picture 2" descr="C:\Users\Carsten Wolff\ownCloud\daad.project\DAAD EuroPIM\10.2. Corporate Design\Logo\Logo-EU-PIM-FINALE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1971701" cy="140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D332-AD24-4ADF-AF38-4C7D14B281EF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379448" y="188640"/>
            <a:ext cx="6563072" cy="1084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b="1" dirty="0" err="1">
                <a:solidFill>
                  <a:srgbClr val="F0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Consortium</a:t>
            </a:r>
            <a:r>
              <a:rPr lang="de-DE" sz="2800" b="1" dirty="0">
                <a:solidFill>
                  <a:srgbClr val="F0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sz="2800" b="1" dirty="0" err="1">
                <a:solidFill>
                  <a:srgbClr val="F0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</a:t>
            </a:r>
            <a:r>
              <a:rPr lang="de-DE" sz="2800" b="1" dirty="0">
                <a:solidFill>
                  <a:srgbClr val="F0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Work</a:t>
            </a:r>
          </a:p>
        </p:txBody>
      </p:sp>
      <p:sp>
        <p:nvSpPr>
          <p:cNvPr id="7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331640" y="6356350"/>
            <a:ext cx="6552728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DAAD IMKD “Managing the Digital Transformation – Digital Education Ecosystem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ManDEE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)”</a:t>
            </a:r>
          </a:p>
        </p:txBody>
      </p:sp>
      <p:pic>
        <p:nvPicPr>
          <p:cNvPr id="2051" name="Picture 3" descr="C:\Users\Carsten Wolff\ownCloud\daad.project\DAAD EuroPIM\10.2. Corporate Design\Logo\EUROPIM-Logo-Unis\Grafik-Logo-Unis-sm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0728"/>
            <a:ext cx="4872953" cy="344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48" y="2276872"/>
            <a:ext cx="1776071" cy="1015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Users\Carsten Wolff\Documents\wolff\publications\in work\IPMA WC 2017\archive_EuroMPM\core_process.png">
            <a:extLst>
              <a:ext uri="{FF2B5EF4-FFF2-40B4-BE49-F238E27FC236}">
                <a16:creationId xmlns:a16="http://schemas.microsoft.com/office/drawing/2014/main" id="{FC1CFAA4-16D0-4C52-8B49-C215BEB85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502000"/>
            <a:ext cx="4615828" cy="273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13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D332-AD24-4ADF-AF38-4C7D14B281EF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331640" y="6356350"/>
            <a:ext cx="6552728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DAAD IMKD “Managing the Digital Transformation – Digital Education Ecosystem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ManDEE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)”</a:t>
            </a:r>
          </a:p>
        </p:txBody>
      </p:sp>
      <p:pic>
        <p:nvPicPr>
          <p:cNvPr id="4098" name="Picture 2" descr="C:\Users\Carsten Wolff\ownCloud\daad.project\DAAD IMKD\ManDEE_Idea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08720"/>
            <a:ext cx="7105452" cy="526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itel 1"/>
          <p:cNvSpPr txBox="1">
            <a:spLocks/>
          </p:cNvSpPr>
          <p:nvPr/>
        </p:nvSpPr>
        <p:spPr>
          <a:xfrm>
            <a:off x="379448" y="188640"/>
            <a:ext cx="6563072" cy="1084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b="1" dirty="0" err="1">
                <a:solidFill>
                  <a:srgbClr val="F0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</a:t>
            </a:r>
            <a:r>
              <a:rPr lang="de-DE" sz="2800" b="1" dirty="0">
                <a:solidFill>
                  <a:srgbClr val="F0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Virtual Master School</a:t>
            </a:r>
          </a:p>
        </p:txBody>
      </p:sp>
    </p:spTree>
    <p:extLst>
      <p:ext uri="{BB962C8B-B14F-4D97-AF65-F5344CB8AC3E}">
        <p14:creationId xmlns:p14="http://schemas.microsoft.com/office/powerpoint/2010/main" val="99124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D332-AD24-4ADF-AF38-4C7D14B281EF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379448" y="188640"/>
            <a:ext cx="6563072" cy="1084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b="1" dirty="0">
                <a:solidFill>
                  <a:srgbClr val="FF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Education </a:t>
            </a:r>
            <a:r>
              <a:rPr lang="de-DE" sz="2800" b="1" dirty="0" err="1">
                <a:solidFill>
                  <a:srgbClr val="FF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Ecosystem</a:t>
            </a:r>
            <a:r>
              <a:rPr lang="de-DE" sz="2800" b="1" dirty="0">
                <a:solidFill>
                  <a:srgbClr val="FF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(DEE)</a:t>
            </a:r>
          </a:p>
        </p:txBody>
      </p:sp>
      <p:sp>
        <p:nvSpPr>
          <p:cNvPr id="7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331640" y="6356350"/>
            <a:ext cx="6552728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DAAD IMKD “Managing the Digital Transformation – Digital Education Ecosystem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ManDEE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)”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2987824" y="3068960"/>
            <a:ext cx="259228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competences &amp; content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2987824" y="3573016"/>
            <a:ext cx="259228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delivery &amp; didactics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2987824" y="4077072"/>
            <a:ext cx="259228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 community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3331287" y="2708920"/>
            <a:ext cx="1960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digital &amp; projectized</a:t>
            </a:r>
          </a:p>
        </p:txBody>
      </p:sp>
      <p:sp>
        <p:nvSpPr>
          <p:cNvPr id="12" name="Flussdiagramm: Magnetplattenspeicher 11"/>
          <p:cNvSpPr/>
          <p:nvPr/>
        </p:nvSpPr>
        <p:spPr>
          <a:xfrm>
            <a:off x="5796136" y="3573016"/>
            <a:ext cx="504056" cy="64807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690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733815" y="3162454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OER</a:t>
            </a:r>
          </a:p>
        </p:txBody>
      </p:sp>
      <p:pic>
        <p:nvPicPr>
          <p:cNvPr id="14" name="Рисунок 22">
            <a:extLst>
              <a:ext uri="{FF2B5EF4-FFF2-40B4-BE49-F238E27FC236}">
                <a16:creationId xmlns:a16="http://schemas.microsoft.com/office/drawing/2014/main" id="{49D15DAD-C939-4007-899B-A1E15592FE9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6443" y="2070690"/>
            <a:ext cx="574152" cy="574152"/>
          </a:xfrm>
          <a:prstGeom prst="rect">
            <a:avLst/>
          </a:prstGeom>
        </p:spPr>
      </p:pic>
      <p:pic>
        <p:nvPicPr>
          <p:cNvPr id="15" name="Рисунок 24">
            <a:extLst>
              <a:ext uri="{FF2B5EF4-FFF2-40B4-BE49-F238E27FC236}">
                <a16:creationId xmlns:a16="http://schemas.microsoft.com/office/drawing/2014/main" id="{05D78F8E-8560-418B-9DEE-4CFA2D264E8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0848" y="3573015"/>
            <a:ext cx="533439" cy="533439"/>
          </a:xfrm>
          <a:prstGeom prst="rect">
            <a:avLst/>
          </a:prstGeom>
        </p:spPr>
      </p:pic>
      <p:pic>
        <p:nvPicPr>
          <p:cNvPr id="16" name="Рисунок 26">
            <a:extLst>
              <a:ext uri="{FF2B5EF4-FFF2-40B4-BE49-F238E27FC236}">
                <a16:creationId xmlns:a16="http://schemas.microsoft.com/office/drawing/2014/main" id="{9082F812-99FA-4E6D-9F28-BC261ECCB601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6" y="4227162"/>
            <a:ext cx="538918" cy="538918"/>
          </a:xfrm>
          <a:prstGeom prst="rect">
            <a:avLst/>
          </a:prstGeom>
        </p:spPr>
      </p:pic>
      <p:pic>
        <p:nvPicPr>
          <p:cNvPr id="17" name="Рисунок 28">
            <a:extLst>
              <a:ext uri="{FF2B5EF4-FFF2-40B4-BE49-F238E27FC236}">
                <a16:creationId xmlns:a16="http://schemas.microsoft.com/office/drawing/2014/main" id="{C64AD7E7-268B-4051-89CA-1F7705DF5F54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7603" y="5176891"/>
            <a:ext cx="555961" cy="555961"/>
          </a:xfrm>
          <a:prstGeom prst="rect">
            <a:avLst/>
          </a:prstGeom>
        </p:spPr>
      </p:pic>
      <p:pic>
        <p:nvPicPr>
          <p:cNvPr id="18" name="Рисунок 29">
            <a:extLst>
              <a:ext uri="{FF2B5EF4-FFF2-40B4-BE49-F238E27FC236}">
                <a16:creationId xmlns:a16="http://schemas.microsoft.com/office/drawing/2014/main" id="{BF48E9E9-A3DB-475B-8645-4DA94586585E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7824" y="1367302"/>
            <a:ext cx="549530" cy="549530"/>
          </a:xfrm>
          <a:prstGeom prst="rect">
            <a:avLst/>
          </a:prstGeom>
        </p:spPr>
      </p:pic>
      <p:pic>
        <p:nvPicPr>
          <p:cNvPr id="19" name="Рисунок 44">
            <a:extLst>
              <a:ext uri="{FF2B5EF4-FFF2-40B4-BE49-F238E27FC236}">
                <a16:creationId xmlns:a16="http://schemas.microsoft.com/office/drawing/2014/main" id="{FC58E18A-2DE4-4885-BC4C-945808781FF7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1828" y="5324550"/>
            <a:ext cx="633731" cy="633731"/>
          </a:xfrm>
          <a:prstGeom prst="rect">
            <a:avLst/>
          </a:prstGeom>
        </p:spPr>
      </p:pic>
      <p:pic>
        <p:nvPicPr>
          <p:cNvPr id="20" name="Рисунок 9">
            <a:extLst>
              <a:ext uri="{FF2B5EF4-FFF2-40B4-BE49-F238E27FC236}">
                <a16:creationId xmlns:a16="http://schemas.microsoft.com/office/drawing/2014/main" id="{3FCA7EF0-FAC6-4BA7-9417-6F0ADADC15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9552" y="3032879"/>
            <a:ext cx="612145" cy="612145"/>
          </a:xfrm>
          <a:prstGeom prst="rect">
            <a:avLst/>
          </a:prstGeom>
        </p:spPr>
      </p:pic>
      <p:pic>
        <p:nvPicPr>
          <p:cNvPr id="21" name="Рисунок 48">
            <a:extLst>
              <a:ext uri="{FF2B5EF4-FFF2-40B4-BE49-F238E27FC236}">
                <a16:creationId xmlns:a16="http://schemas.microsoft.com/office/drawing/2014/main" id="{F241B5CA-68D9-4181-8D53-69061B2DA5B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4808" y="1883515"/>
            <a:ext cx="537373" cy="537373"/>
          </a:xfrm>
          <a:prstGeom prst="rect">
            <a:avLst/>
          </a:prstGeom>
        </p:spPr>
      </p:pic>
      <p:pic>
        <p:nvPicPr>
          <p:cNvPr id="22" name="Рисунок 50">
            <a:extLst>
              <a:ext uri="{FF2B5EF4-FFF2-40B4-BE49-F238E27FC236}">
                <a16:creationId xmlns:a16="http://schemas.microsoft.com/office/drawing/2014/main" id="{059A8B03-2B9C-4935-B186-0F5CB9B6724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48164" y="4980742"/>
            <a:ext cx="654677" cy="654677"/>
          </a:xfrm>
          <a:prstGeom prst="rect">
            <a:avLst/>
          </a:prstGeom>
        </p:spPr>
      </p:pic>
      <p:sp>
        <p:nvSpPr>
          <p:cNvPr id="23" name="Textfeld 22"/>
          <p:cNvSpPr txBox="1"/>
          <p:nvPr/>
        </p:nvSpPr>
        <p:spPr>
          <a:xfrm>
            <a:off x="6807821" y="4875379"/>
            <a:ext cx="14382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FF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Communities </a:t>
            </a:r>
          </a:p>
          <a:p>
            <a:r>
              <a:rPr lang="en-GB" sz="1600" dirty="0">
                <a:solidFill>
                  <a:srgbClr val="FF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Practice </a:t>
            </a:r>
          </a:p>
          <a:p>
            <a:r>
              <a:rPr lang="en-GB" sz="1600" dirty="0">
                <a:solidFill>
                  <a:srgbClr val="FF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600" dirty="0" err="1">
                <a:solidFill>
                  <a:srgbClr val="FF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OpenCoP</a:t>
            </a:r>
            <a:r>
              <a:rPr lang="en-GB" sz="1600" dirty="0">
                <a:solidFill>
                  <a:srgbClr val="FF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6588224" y="1934337"/>
            <a:ext cx="21210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FF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eLearning Modules</a:t>
            </a:r>
          </a:p>
          <a:p>
            <a:r>
              <a:rPr lang="en-GB" sz="1600" i="1" dirty="0">
                <a:solidFill>
                  <a:srgbClr val="FF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Managing the Digital</a:t>
            </a:r>
          </a:p>
          <a:p>
            <a:r>
              <a:rPr lang="en-GB" sz="1600" i="1" dirty="0">
                <a:solidFill>
                  <a:srgbClr val="FF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Transformation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3635896" y="1239693"/>
            <a:ext cx="22108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FF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Educational Packages</a:t>
            </a:r>
          </a:p>
          <a:p>
            <a:r>
              <a:rPr lang="en-GB" sz="1600" i="1" dirty="0">
                <a:solidFill>
                  <a:srgbClr val="FF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MA+ PJM</a:t>
            </a:r>
          </a:p>
          <a:p>
            <a:r>
              <a:rPr lang="en-GB" sz="1600" i="1" dirty="0">
                <a:solidFill>
                  <a:srgbClr val="FF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Joint Spec. I+E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7364831" y="3345966"/>
            <a:ext cx="12218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FF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ECS</a:t>
            </a:r>
          </a:p>
          <a:p>
            <a:r>
              <a:rPr lang="en-GB" sz="1600" i="1" dirty="0">
                <a:solidFill>
                  <a:srgbClr val="FF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eLearning</a:t>
            </a:r>
          </a:p>
          <a:p>
            <a:r>
              <a:rPr lang="en-GB" sz="1600" i="1" dirty="0">
                <a:solidFill>
                  <a:srgbClr val="FF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Community</a:t>
            </a:r>
          </a:p>
          <a:p>
            <a:r>
              <a:rPr lang="en-GB" sz="1600" i="1" dirty="0">
                <a:solidFill>
                  <a:srgbClr val="FF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4562193" y="5148077"/>
            <a:ext cx="912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FF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EMREX</a:t>
            </a:r>
          </a:p>
          <a:p>
            <a:r>
              <a:rPr lang="en-GB" sz="1600" dirty="0">
                <a:solidFill>
                  <a:srgbClr val="FF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EWP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1596859" y="1836113"/>
            <a:ext cx="958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FF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</a:t>
            </a:r>
          </a:p>
          <a:p>
            <a:r>
              <a:rPr lang="en-GB" sz="1600" dirty="0">
                <a:solidFill>
                  <a:srgbClr val="FF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Degrees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1201403" y="3046563"/>
            <a:ext cx="1346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FF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Competence</a:t>
            </a:r>
          </a:p>
          <a:p>
            <a:r>
              <a:rPr lang="en-GB" sz="1600" dirty="0">
                <a:solidFill>
                  <a:srgbClr val="FF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1050750" y="4110171"/>
            <a:ext cx="16786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FF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Journey</a:t>
            </a:r>
          </a:p>
          <a:p>
            <a:r>
              <a:rPr lang="en-GB" sz="1600" dirty="0">
                <a:solidFill>
                  <a:srgbClr val="FF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Configurator,</a:t>
            </a:r>
          </a:p>
          <a:p>
            <a:r>
              <a:rPr lang="en-GB" sz="1600" dirty="0">
                <a:solidFill>
                  <a:srgbClr val="FF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Mobility Planner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1589330" y="5219921"/>
            <a:ext cx="1775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solidFill>
                  <a:srgbClr val="FF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TtT</a:t>
            </a:r>
            <a:r>
              <a:rPr lang="en-GB" sz="1600" dirty="0">
                <a:solidFill>
                  <a:srgbClr val="FF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GB" sz="1600" dirty="0">
                <a:solidFill>
                  <a:srgbClr val="FF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Helpdesk</a:t>
            </a:r>
          </a:p>
          <a:p>
            <a:r>
              <a:rPr lang="en-GB" sz="1600" dirty="0">
                <a:solidFill>
                  <a:srgbClr val="FF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GB" sz="1600" dirty="0" err="1">
                <a:solidFill>
                  <a:srgbClr val="FF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</a:t>
            </a:r>
            <a:r>
              <a:rPr lang="en-GB" sz="1600" dirty="0">
                <a:solidFill>
                  <a:srgbClr val="FF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Stewart</a:t>
            </a:r>
          </a:p>
        </p:txBody>
      </p:sp>
    </p:spTree>
    <p:extLst>
      <p:ext uri="{BB962C8B-B14F-4D97-AF65-F5344CB8AC3E}">
        <p14:creationId xmlns:p14="http://schemas.microsoft.com/office/powerpoint/2010/main" val="3633435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D332-AD24-4ADF-AF38-4C7D14B281EF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379448" y="188640"/>
            <a:ext cx="6563072" cy="1084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b="1" dirty="0">
                <a:solidFill>
                  <a:srgbClr val="FF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Plan</a:t>
            </a:r>
          </a:p>
        </p:txBody>
      </p:sp>
      <p:sp>
        <p:nvSpPr>
          <p:cNvPr id="7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331640" y="6356350"/>
            <a:ext cx="6552728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DAAD IMKD “Managing the Digital Transformation – Digital Education Ecosystem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ManDEE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)”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779912" y="3277622"/>
            <a:ext cx="1641796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  <a:lvl1pPr>
              <a:spcBef>
                <a:spcPct val="0"/>
              </a:spcBef>
              <a:buNone/>
              <a:defRPr sz="2800" b="1">
                <a:solidFill>
                  <a:srgbClr val="F069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dirty="0" err="1">
                <a:solidFill>
                  <a:srgbClr val="FF6900"/>
                </a:solidFill>
              </a:rPr>
              <a:t>ManDEE</a:t>
            </a:r>
            <a:endParaRPr lang="de-DE" dirty="0">
              <a:solidFill>
                <a:srgbClr val="FF6900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95536" y="1447616"/>
            <a:ext cx="34896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FF6900"/>
                </a:solidFill>
              </a:rPr>
              <a:t>Academic </a:t>
            </a:r>
            <a:r>
              <a:rPr lang="de-DE" b="1" dirty="0" err="1">
                <a:solidFill>
                  <a:srgbClr val="FF6900"/>
                </a:solidFill>
              </a:rPr>
              <a:t>Calender</a:t>
            </a:r>
            <a:endParaRPr lang="de-DE" b="1" dirty="0">
              <a:solidFill>
                <a:srgbClr val="FF6900"/>
              </a:solidFill>
            </a:endParaRPr>
          </a:p>
          <a:p>
            <a:r>
              <a:rPr lang="de-DE" b="1" dirty="0">
                <a:solidFill>
                  <a:srgbClr val="FF6900"/>
                </a:solidFill>
              </a:rPr>
              <a:t>=&gt; Events (virtuell/real):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6900"/>
                </a:solidFill>
              </a:rPr>
              <a:t>Spring School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6900"/>
                </a:solidFill>
              </a:rPr>
              <a:t>Dortmund IRC + Summer School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6900"/>
                </a:solidFill>
              </a:rPr>
              <a:t>Winter School</a:t>
            </a:r>
          </a:p>
        </p:txBody>
      </p:sp>
      <p:sp>
        <p:nvSpPr>
          <p:cNvPr id="5" name="Ellipse 4"/>
          <p:cNvSpPr/>
          <p:nvPr/>
        </p:nvSpPr>
        <p:spPr>
          <a:xfrm>
            <a:off x="3059832" y="151962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60264" y="3573016"/>
            <a:ext cx="21620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FF6900"/>
                </a:solidFill>
              </a:rPr>
              <a:t>Digital Education</a:t>
            </a:r>
          </a:p>
          <a:p>
            <a:r>
              <a:rPr lang="de-DE" b="1" dirty="0" err="1">
                <a:solidFill>
                  <a:srgbClr val="FF6900"/>
                </a:solidFill>
              </a:rPr>
              <a:t>Ecosystem</a:t>
            </a:r>
            <a:r>
              <a:rPr lang="de-DE" b="1" dirty="0">
                <a:solidFill>
                  <a:srgbClr val="FF6900"/>
                </a:solidFill>
              </a:rPr>
              <a:t> (DEE):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6900"/>
                </a:solidFill>
              </a:rPr>
              <a:t>eLearning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6900"/>
                </a:solidFill>
              </a:rPr>
              <a:t>EMREX/EWP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6900"/>
                </a:solidFill>
              </a:rPr>
              <a:t>Tools</a:t>
            </a:r>
          </a:p>
          <a:p>
            <a:r>
              <a:rPr lang="de-DE" dirty="0">
                <a:solidFill>
                  <a:srgbClr val="FF6900"/>
                </a:solidFill>
              </a:rPr>
              <a:t>=&gt; IT-Project =&gt; </a:t>
            </a:r>
            <a:r>
              <a:rPr lang="de-DE" dirty="0" err="1">
                <a:solidFill>
                  <a:srgbClr val="FF6900"/>
                </a:solidFill>
              </a:rPr>
              <a:t>SAFe</a:t>
            </a:r>
            <a:endParaRPr lang="de-DE" dirty="0">
              <a:solidFill>
                <a:srgbClr val="FF690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2555776" y="364502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347864" y="4687976"/>
            <a:ext cx="39298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rgbClr val="FF6900"/>
                </a:solidFill>
              </a:rPr>
              <a:t>Teching</a:t>
            </a:r>
            <a:r>
              <a:rPr lang="de-DE" b="1" dirty="0">
                <a:solidFill>
                  <a:srgbClr val="FF6900"/>
                </a:solidFill>
              </a:rPr>
              <a:t>/Learning Project: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6900"/>
                </a:solidFill>
              </a:rPr>
              <a:t>30 ECTS </a:t>
            </a:r>
            <a:r>
              <a:rPr lang="de-DE" dirty="0" err="1">
                <a:solidFill>
                  <a:srgbClr val="FF6900"/>
                </a:solidFill>
              </a:rPr>
              <a:t>ManDiT</a:t>
            </a:r>
            <a:endParaRPr lang="de-DE" dirty="0">
              <a:solidFill>
                <a:srgbClr val="FF69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6900"/>
                </a:solidFill>
              </a:rPr>
              <a:t>Double </a:t>
            </a:r>
            <a:r>
              <a:rPr lang="de-DE" dirty="0" err="1">
                <a:solidFill>
                  <a:srgbClr val="FF6900"/>
                </a:solidFill>
              </a:rPr>
              <a:t>Degrees</a:t>
            </a:r>
            <a:endParaRPr lang="de-DE" dirty="0">
              <a:solidFill>
                <a:srgbClr val="FF69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6900"/>
                </a:solidFill>
              </a:rPr>
              <a:t>MA+ Project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FF6900"/>
                </a:solidFill>
              </a:rPr>
              <a:t>Spec</a:t>
            </a:r>
            <a:r>
              <a:rPr lang="de-DE" dirty="0">
                <a:solidFill>
                  <a:srgbClr val="FF6900"/>
                </a:solidFill>
              </a:rPr>
              <a:t>. Innovation &amp; Entrepreneurship</a:t>
            </a:r>
          </a:p>
        </p:txBody>
      </p:sp>
      <p:sp>
        <p:nvSpPr>
          <p:cNvPr id="11" name="Ellipse 10"/>
          <p:cNvSpPr/>
          <p:nvPr/>
        </p:nvSpPr>
        <p:spPr>
          <a:xfrm>
            <a:off x="6084168" y="471411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301782" y="2898810"/>
            <a:ext cx="23739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FF6900"/>
                </a:solidFill>
              </a:rPr>
              <a:t>Scientific Project: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6900"/>
                </a:solidFill>
              </a:rPr>
              <a:t>DTMM/CMDT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6900"/>
                </a:solidFill>
              </a:rPr>
              <a:t>Digital </a:t>
            </a:r>
            <a:r>
              <a:rPr lang="de-DE" dirty="0" err="1">
                <a:solidFill>
                  <a:srgbClr val="FF6900"/>
                </a:solidFill>
              </a:rPr>
              <a:t>Sustainability</a:t>
            </a:r>
            <a:endParaRPr lang="de-DE" dirty="0">
              <a:solidFill>
                <a:srgbClr val="FF69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FF6900"/>
                </a:solidFill>
              </a:rPr>
              <a:t>PhD</a:t>
            </a:r>
            <a:r>
              <a:rPr lang="de-DE" dirty="0">
                <a:solidFill>
                  <a:srgbClr val="FF6900"/>
                </a:solidFill>
              </a:rPr>
              <a:t> Programme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FF6900"/>
                </a:solidFill>
              </a:rPr>
              <a:t>Conferences</a:t>
            </a:r>
            <a:endParaRPr lang="de-DE" dirty="0">
              <a:solidFill>
                <a:srgbClr val="FF69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FF6900"/>
                </a:solidFill>
              </a:rPr>
              <a:t>OpenCoPs</a:t>
            </a:r>
            <a:endParaRPr lang="de-DE" dirty="0">
              <a:solidFill>
                <a:srgbClr val="FF6900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8171709" y="4061455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4499992" y="1087576"/>
            <a:ext cx="35337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rgbClr val="FF6900"/>
                </a:solidFill>
              </a:rPr>
              <a:t>Consortium</a:t>
            </a:r>
            <a:r>
              <a:rPr lang="de-DE" b="1" dirty="0">
                <a:solidFill>
                  <a:srgbClr val="FF6900"/>
                </a:solidFill>
              </a:rPr>
              <a:t>/Organisation: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6900"/>
                </a:solidFill>
              </a:rPr>
              <a:t>Project Office (PO)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6900"/>
                </a:solidFill>
              </a:rPr>
              <a:t>Project Core Team (PCT)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6900"/>
                </a:solidFill>
              </a:rPr>
              <a:t>Quality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6900"/>
                </a:solidFill>
              </a:rPr>
              <a:t>Marketing &amp; PR &amp; Dissemination</a:t>
            </a:r>
          </a:p>
        </p:txBody>
      </p:sp>
      <p:sp>
        <p:nvSpPr>
          <p:cNvPr id="15" name="Ellipse 14"/>
          <p:cNvSpPr/>
          <p:nvPr/>
        </p:nvSpPr>
        <p:spPr>
          <a:xfrm>
            <a:off x="7236296" y="115958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" name="Wolke 5"/>
          <p:cNvSpPr/>
          <p:nvPr/>
        </p:nvSpPr>
        <p:spPr>
          <a:xfrm>
            <a:off x="3419872" y="2832549"/>
            <a:ext cx="2391556" cy="1532555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592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458815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0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</a:t>
            </a:r>
            <a:br>
              <a:rPr lang="en-GB" b="1" dirty="0">
                <a:solidFill>
                  <a:srgbClr val="F069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>
                <a:solidFill>
                  <a:srgbClr val="F0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br>
              <a:rPr lang="en-GB" b="1" dirty="0">
                <a:solidFill>
                  <a:srgbClr val="F069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 err="1">
                <a:solidFill>
                  <a:srgbClr val="F0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ManDEE</a:t>
            </a:r>
            <a:r>
              <a:rPr lang="en-GB" b="1" dirty="0">
                <a:solidFill>
                  <a:srgbClr val="F0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??</a:t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Funding Application for a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DAAD project within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programme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„International Mobility and Cooperation Digital (IMKD)“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Carsten Wolff</a:t>
            </a:r>
          </a:p>
        </p:txBody>
      </p:sp>
      <p:pic>
        <p:nvPicPr>
          <p:cNvPr id="3074" name="Picture 2" descr="C:\Users\Carsten Wolff\ownCloud\daad.project\DAAD EuroPIM\10.2. Corporate Design\Logo\Logo-EU-PIM-FINALE-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1971701" cy="140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3375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Microsoft Macintosh PowerPoint</Application>
  <PresentationFormat>Bildschirmpräsentation (4:3)</PresentationFormat>
  <Paragraphs>81</Paragraphs>
  <Slides>6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Calibri</vt:lpstr>
      <vt:lpstr>Larissa-Design</vt:lpstr>
      <vt:lpstr>Managing the Digital Transformation – Digital Education Ecosystem (ManDEE)  Funding Application for a  DAAD project within the programme  „International Mobility and Cooperation Digital (IMKD)“  Carsten Wolff</vt:lpstr>
      <vt:lpstr>PowerPoint-Präsentation</vt:lpstr>
      <vt:lpstr>PowerPoint-Präsentation</vt:lpstr>
      <vt:lpstr>PowerPoint-Präsentation</vt:lpstr>
      <vt:lpstr>PowerPoint-Präsentation</vt:lpstr>
      <vt:lpstr>Questions  to ManDEE ??  Funding Application for a  DAAD project within the programme  „International Mobility and Cooperation Digital (IMKD)“  Carsten Wolff</vt:lpstr>
    </vt:vector>
  </TitlesOfParts>
  <Company>Frost-RL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Konzeptvorschlag Institut Internationales</dc:title>
  <dc:creator>Almut Freisen</dc:creator>
  <cp:lastModifiedBy>Christian Reimann</cp:lastModifiedBy>
  <cp:revision>117</cp:revision>
  <cp:lastPrinted>2019-02-10T19:31:38Z</cp:lastPrinted>
  <dcterms:created xsi:type="dcterms:W3CDTF">2012-10-09T18:30:32Z</dcterms:created>
  <dcterms:modified xsi:type="dcterms:W3CDTF">2021-05-17T06:57:16Z</dcterms:modified>
</cp:coreProperties>
</file>