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541" r:id="rId3"/>
    <p:sldId id="540" r:id="rId4"/>
    <p:sldId id="542" r:id="rId5"/>
    <p:sldId id="539" r:id="rId6"/>
    <p:sldId id="543" r:id="rId7"/>
    <p:sldId id="544" r:id="rId8"/>
    <p:sldId id="475" r:id="rId9"/>
    <p:sldId id="480" r:id="rId10"/>
    <p:sldId id="479" r:id="rId11"/>
    <p:sldId id="478" r:id="rId12"/>
    <p:sldId id="517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9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68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B4971E1-BFAB-4DFD-971D-4B319CA5D226}" type="datetimeFigureOut">
              <a:rPr lang="de-DE" smtClean="0"/>
              <a:t>17.05.21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AB24A8-660F-467A-83DC-1AE5010188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7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35496" y="6525344"/>
            <a:ext cx="9036496" cy="26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87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327681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540727" y="187326"/>
            <a:ext cx="8181242" cy="59086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hteck 2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928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20546725">
            <a:off x="685800" y="2621271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7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858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489654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4716016" y="1268760"/>
            <a:ext cx="3960440" cy="489654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454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6847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Rechteck 9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0733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33671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26480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Rechteck 7"/>
          <p:cNvSpPr/>
          <p:nvPr userDrawn="1"/>
        </p:nvSpPr>
        <p:spPr>
          <a:xfrm rot="19907348">
            <a:off x="-54228" y="2931541"/>
            <a:ext cx="9252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Master muss angepasst werden</a:t>
            </a:r>
          </a:p>
        </p:txBody>
      </p:sp>
    </p:spTree>
    <p:extLst>
      <p:ext uri="{BB962C8B-B14F-4D97-AF65-F5344CB8AC3E}">
        <p14:creationId xmlns:p14="http://schemas.microsoft.com/office/powerpoint/2010/main" val="1094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264696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7997"/>
            <a:ext cx="1698625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2" y="948808"/>
            <a:ext cx="8705361" cy="5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80" y="126082"/>
            <a:ext cx="8382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3" y="6453336"/>
            <a:ext cx="8705361" cy="5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224953" y="6479318"/>
            <a:ext cx="972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 </a:t>
            </a:r>
            <a:fld id="{F6625CBC-41EE-4BAE-AEC0-C6BE2CAD85A3}" type="slidenum">
              <a:rPr lang="de-DE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/>
              <a:t>‹Nr.›</a:t>
            </a:fld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7168985" y="6500752"/>
            <a:ext cx="185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Prof. Dr.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Reimann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3203848" y="650075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Usability</a:t>
            </a:r>
            <a:r>
              <a:rPr lang="de-DE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Engineering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51" r:id="rId6"/>
    <p:sldLayoutId id="2147483653" r:id="rId7"/>
    <p:sldLayoutId id="2147483655" r:id="rId8"/>
    <p:sldLayoutId id="2147483656" r:id="rId9"/>
    <p:sldLayoutId id="2147483657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400" b="1" i="1" kern="1200">
          <a:solidFill>
            <a:srgbClr val="FF66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Usability Engineering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Remote </a:t>
            </a:r>
            <a:r>
              <a:rPr lang="de-DE" dirty="0" err="1"/>
              <a:t>Blockweek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Prof.</a:t>
            </a:r>
            <a:r>
              <a:rPr lang="de-DE" baseline="0" dirty="0"/>
              <a:t> Dr. Christian Reimann,</a:t>
            </a:r>
            <a:br>
              <a:rPr lang="de-DE" baseline="0" dirty="0"/>
            </a:br>
            <a:r>
              <a:rPr lang="de-DE" baseline="0" dirty="0"/>
              <a:t>University </a:t>
            </a:r>
            <a:r>
              <a:rPr lang="de-DE" baseline="0" dirty="0" err="1"/>
              <a:t>of</a:t>
            </a:r>
            <a:r>
              <a:rPr lang="de-DE" baseline="0" dirty="0"/>
              <a:t> Applied </a:t>
            </a:r>
            <a:r>
              <a:rPr lang="de-DE" baseline="0" dirty="0" err="1"/>
              <a:t>Sciences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Arts</a:t>
            </a:r>
            <a:r>
              <a:rPr lang="de-DE" dirty="0"/>
              <a:t> Dortmund</a:t>
            </a:r>
          </a:p>
        </p:txBody>
      </p:sp>
    </p:spTree>
    <p:extLst>
      <p:ext uri="{BB962C8B-B14F-4D97-AF65-F5344CB8AC3E}">
        <p14:creationId xmlns:p14="http://schemas.microsoft.com/office/powerpoint/2010/main" val="203134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Peng zhi xiong\Lou folder\7175_PPT\7175_PPT\07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1"/>
          <a:stretch/>
        </p:blipFill>
        <p:spPr bwMode="auto">
          <a:xfrm>
            <a:off x="668164" y="1268760"/>
            <a:ext cx="4183707" cy="2218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Peng zhi xiong\Lou folder\7175_PPT\7175_PPT\07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1"/>
          <a:stretch/>
        </p:blipFill>
        <p:spPr bwMode="auto">
          <a:xfrm>
            <a:off x="5580112" y="3861048"/>
            <a:ext cx="2844672" cy="22189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Standards? </a:t>
            </a:r>
            <a:r>
              <a:rPr lang="de-DE" dirty="0" err="1"/>
              <a:t>Why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92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Standards...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EN</a:t>
            </a:r>
            <a:r>
              <a:rPr lang="de-DE" baseline="0" dirty="0"/>
              <a:t> ISO 9241, e.g.</a:t>
            </a:r>
          </a:p>
          <a:p>
            <a:pPr lvl="1"/>
            <a:r>
              <a:rPr lang="de-DE" dirty="0"/>
              <a:t>Part 11, </a:t>
            </a:r>
            <a:r>
              <a:rPr lang="de-DE" dirty="0" err="1"/>
              <a:t>Usability</a:t>
            </a:r>
            <a:r>
              <a:rPr lang="de-DE" dirty="0"/>
              <a:t> Statements</a:t>
            </a:r>
          </a:p>
          <a:p>
            <a:pPr lvl="1"/>
            <a:r>
              <a:rPr lang="de-DE" dirty="0"/>
              <a:t>Part 210, User </a:t>
            </a:r>
            <a:r>
              <a:rPr lang="de-DE" dirty="0" err="1"/>
              <a:t>Centered</a:t>
            </a:r>
            <a:r>
              <a:rPr lang="de-DE" dirty="0"/>
              <a:t> Design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endParaRPr lang="de-DE" baseline="0" dirty="0"/>
          </a:p>
          <a:p>
            <a:pPr lvl="0"/>
            <a:endParaRPr lang="de-DE" dirty="0"/>
          </a:p>
          <a:p>
            <a:pPr lvl="0"/>
            <a:r>
              <a:rPr lang="de-DE" dirty="0"/>
              <a:t>Guidelines, e.g.</a:t>
            </a:r>
          </a:p>
          <a:p>
            <a:pPr lvl="1"/>
            <a:r>
              <a:rPr lang="de-DE" dirty="0"/>
              <a:t>Discount </a:t>
            </a:r>
            <a:r>
              <a:rPr lang="de-DE" dirty="0" err="1"/>
              <a:t>Usability</a:t>
            </a:r>
            <a:r>
              <a:rPr lang="de-DE" dirty="0"/>
              <a:t>, </a:t>
            </a:r>
            <a:r>
              <a:rPr lang="de-DE" dirty="0" err="1"/>
              <a:t>Nielson</a:t>
            </a:r>
            <a:endParaRPr lang="de-DE" dirty="0"/>
          </a:p>
          <a:p>
            <a:pPr lvl="1"/>
            <a:r>
              <a:rPr lang="de-DE" dirty="0"/>
              <a:t>8 Golden Rules, </a:t>
            </a:r>
            <a:r>
              <a:rPr lang="de-DE" dirty="0" err="1"/>
              <a:t>Shneiderman</a:t>
            </a:r>
            <a:endParaRPr lang="de-DE" dirty="0"/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pPr lvl="0"/>
            <a:r>
              <a:rPr lang="de-DE" dirty="0" err="1"/>
              <a:t>Literature</a:t>
            </a:r>
            <a:r>
              <a:rPr lang="de-DE" dirty="0"/>
              <a:t>, e.g.</a:t>
            </a:r>
          </a:p>
          <a:p>
            <a:pPr lvl="1" rtl="0" eaLnBrk="1" latinLnBrk="0" hangingPunct="1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Academic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background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 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Nielson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et al.</a:t>
            </a:r>
          </a:p>
          <a:p>
            <a:pPr lvl="1" rtl="0" eaLnBrk="1" latinLnBrk="0" hangingPunct="1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http://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www.webdesign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-und-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usability.de</a:t>
            </a:r>
            <a:endParaRPr lang="de-DE" sz="1800" dirty="0">
              <a:effectLst/>
            </a:endParaRPr>
          </a:p>
          <a:p>
            <a:pPr lvl="1" rtl="0" eaLnBrk="1" latinLnBrk="0" hangingPunct="1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http://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www.art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-web-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usability.de</a:t>
            </a:r>
            <a:endParaRPr lang="de-DE" dirty="0">
              <a:effectLst/>
            </a:endParaRPr>
          </a:p>
          <a:p>
            <a:pPr lvl="1" rtl="0" eaLnBrk="1" latinLnBrk="0" hangingPunct="1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http://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www.bestviewed.de</a:t>
            </a:r>
            <a:endParaRPr lang="de-DE" dirty="0">
              <a:effectLst/>
            </a:endParaRPr>
          </a:p>
          <a:p>
            <a:pPr lvl="1" rtl="0" eaLnBrk="1" latinLnBrk="0" hangingPunct="1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http://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www.useit.com</a:t>
            </a:r>
            <a:endParaRPr lang="de-DE" dirty="0">
              <a:effectLst/>
            </a:endParaRPr>
          </a:p>
          <a:p>
            <a:pPr lvl="1" rtl="0" eaLnBrk="1" latinLnBrk="0" hangingPunct="1"/>
            <a:r>
              <a:rPr lang="de-DE" sz="180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http://</a:t>
            </a:r>
            <a:r>
              <a:rPr lang="de-DE" sz="1800" kern="1200" baseline="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www.webpagesthatsuck.com</a:t>
            </a:r>
            <a:endParaRPr lang="de-DE" dirty="0">
              <a:effectLst/>
            </a:endParaRPr>
          </a:p>
          <a:p>
            <a:pPr lvl="1"/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492896"/>
            <a:ext cx="2721981" cy="35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Prof. Dr. Christian Reimann</a:t>
            </a:r>
          </a:p>
          <a:p>
            <a:r>
              <a:rPr lang="de-DE" dirty="0"/>
              <a:t>Professor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Informatics</a:t>
            </a:r>
            <a:r>
              <a:rPr lang="de-DE" dirty="0"/>
              <a:t>, Media </a:t>
            </a:r>
            <a:r>
              <a:rPr lang="de-DE" dirty="0" err="1"/>
              <a:t>Informatics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Arts</a:t>
            </a:r>
            <a:r>
              <a:rPr lang="de-DE" dirty="0"/>
              <a:t> Dortmund</a:t>
            </a:r>
          </a:p>
          <a:p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Science</a:t>
            </a:r>
          </a:p>
          <a:p>
            <a:r>
              <a:rPr lang="de-DE" dirty="0"/>
              <a:t>Emil-Figge-Str. 42 - 44227 Dortmund</a:t>
            </a:r>
          </a:p>
          <a:p>
            <a:r>
              <a:rPr lang="de-DE" dirty="0"/>
              <a:t>Office: EFS 42 C.2.44</a:t>
            </a:r>
          </a:p>
          <a:p>
            <a:endParaRPr lang="de-DE" dirty="0"/>
          </a:p>
          <a:p>
            <a:r>
              <a:rPr lang="de-DE" dirty="0"/>
              <a:t>Phone +49 231 755-6786</a:t>
            </a:r>
          </a:p>
          <a:p>
            <a:r>
              <a:rPr lang="de-DE" dirty="0"/>
              <a:t>Fax     +49 231 755-6275</a:t>
            </a:r>
          </a:p>
          <a:p>
            <a:endParaRPr lang="de-DE" dirty="0"/>
          </a:p>
          <a:p>
            <a:r>
              <a:rPr lang="de-DE" dirty="0"/>
              <a:t>christian.reimann@fh-dortmund.de</a:t>
            </a:r>
          </a:p>
          <a:p>
            <a:r>
              <a:rPr lang="de-DE" dirty="0"/>
              <a:t>www.fh-dortmund.de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3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CAAC7-FC92-4F4A-BA87-DC9D1E4A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Usability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7875A-E742-3040-B2AC-7398D504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Module != </a:t>
            </a:r>
            <a:r>
              <a:rPr lang="de-DE" dirty="0" err="1"/>
              <a:t>Blockweek</a:t>
            </a:r>
            <a:endParaRPr lang="de-DE" dirty="0"/>
          </a:p>
          <a:p>
            <a:r>
              <a:rPr lang="de-DE" dirty="0"/>
              <a:t>Module = </a:t>
            </a:r>
            <a:r>
              <a:rPr lang="de-DE" dirty="0" err="1"/>
              <a:t>Blockweek</a:t>
            </a:r>
            <a:r>
              <a:rPr lang="de-DE" dirty="0"/>
              <a:t> + Doc + Paper (Writing &amp; Review)</a:t>
            </a:r>
          </a:p>
          <a:p>
            <a:endParaRPr lang="de-DE" dirty="0"/>
          </a:p>
          <a:p>
            <a:r>
              <a:rPr lang="de-DE" dirty="0" err="1"/>
              <a:t>Blockweek</a:t>
            </a:r>
            <a:r>
              <a:rPr lang="de-DE" dirty="0"/>
              <a:t> (</a:t>
            </a:r>
            <a:r>
              <a:rPr lang="de-DE" dirty="0" err="1"/>
              <a:t>groupwork</a:t>
            </a:r>
            <a:r>
              <a:rPr lang="de-DE" dirty="0"/>
              <a:t>): 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+ mini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lectures</a:t>
            </a:r>
            <a:r>
              <a:rPr lang="de-DE" dirty="0"/>
              <a:t>  (+ 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r>
              <a:rPr lang="de-DE" dirty="0"/>
              <a:t>	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presence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Overview</a:t>
            </a:r>
            <a:r>
              <a:rPr lang="de-DE" dirty="0"/>
              <a:t> Paper (</a:t>
            </a:r>
            <a:r>
              <a:rPr lang="de-DE" dirty="0" err="1"/>
              <a:t>groupwork</a:t>
            </a:r>
            <a:r>
              <a:rPr lang="de-DE" dirty="0"/>
              <a:t> &amp; individual):</a:t>
            </a:r>
          </a:p>
          <a:p>
            <a:r>
              <a:rPr lang="de-DE" dirty="0"/>
              <a:t>	</a:t>
            </a:r>
            <a:r>
              <a:rPr lang="de-DE" dirty="0" err="1"/>
              <a:t>writing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(„individual“ </a:t>
            </a:r>
            <a:r>
              <a:rPr lang="de-DE" dirty="0" err="1"/>
              <a:t>groupwork</a:t>
            </a:r>
            <a:r>
              <a:rPr lang="de-DE" dirty="0"/>
              <a:t>)</a:t>
            </a:r>
          </a:p>
          <a:p>
            <a:r>
              <a:rPr lang="de-DE" dirty="0"/>
              <a:t>	</a:t>
            </a:r>
            <a:r>
              <a:rPr lang="de-DE" dirty="0" err="1"/>
              <a:t>reviewing</a:t>
            </a:r>
            <a:r>
              <a:rPr lang="de-DE" dirty="0"/>
              <a:t> „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commitee</a:t>
            </a:r>
            <a:r>
              <a:rPr lang="de-DE" dirty="0"/>
              <a:t> style“(„individual“ </a:t>
            </a:r>
            <a:r>
              <a:rPr lang="de-DE" dirty="0" err="1"/>
              <a:t>groupwork</a:t>
            </a:r>
            <a:r>
              <a:rPr lang="de-DE" dirty="0"/>
              <a:t>)</a:t>
            </a:r>
          </a:p>
          <a:p>
            <a:r>
              <a:rPr lang="de-DE" dirty="0"/>
              <a:t>	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organised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+ individual </a:t>
            </a:r>
            <a:r>
              <a:rPr lang="de-DE" dirty="0" err="1"/>
              <a:t>work</a:t>
            </a:r>
            <a:r>
              <a:rPr lang="de-DE" dirty="0"/>
              <a:t> + </a:t>
            </a:r>
            <a:r>
              <a:rPr lang="de-DE" dirty="0" err="1"/>
              <a:t>consulting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Grading</a:t>
            </a:r>
            <a:r>
              <a:rPr lang="de-DE" dirty="0"/>
              <a:t>: </a:t>
            </a:r>
          </a:p>
          <a:p>
            <a:r>
              <a:rPr lang="de-DE" dirty="0"/>
              <a:t>	40% </a:t>
            </a:r>
            <a:r>
              <a:rPr lang="de-DE" dirty="0" err="1"/>
              <a:t>blockweek</a:t>
            </a:r>
            <a:r>
              <a:rPr lang="de-DE" dirty="0"/>
              <a:t> (</a:t>
            </a:r>
            <a:r>
              <a:rPr lang="de-DE" dirty="0" err="1"/>
              <a:t>presentation</a:t>
            </a:r>
            <a:r>
              <a:rPr lang="de-DE" dirty="0"/>
              <a:t> &amp; </a:t>
            </a:r>
            <a:r>
              <a:rPr lang="de-DE" dirty="0" err="1"/>
              <a:t>documentation</a:t>
            </a:r>
            <a:r>
              <a:rPr lang="de-DE" dirty="0"/>
              <a:t>)</a:t>
            </a:r>
          </a:p>
          <a:p>
            <a:r>
              <a:rPr lang="de-DE" dirty="0"/>
              <a:t>	60% </a:t>
            </a:r>
            <a:r>
              <a:rPr lang="de-DE" dirty="0" err="1"/>
              <a:t>paper</a:t>
            </a:r>
            <a:r>
              <a:rPr lang="de-DE" dirty="0"/>
              <a:t> (</a:t>
            </a:r>
            <a:r>
              <a:rPr lang="de-DE" dirty="0" err="1"/>
              <a:t>writing</a:t>
            </a:r>
            <a:r>
              <a:rPr lang="de-DE" dirty="0"/>
              <a:t>, </a:t>
            </a:r>
            <a:r>
              <a:rPr lang="de-DE" dirty="0" err="1"/>
              <a:t>reviews</a:t>
            </a:r>
            <a:r>
              <a:rPr lang="de-DE" dirty="0"/>
              <a:t>, </a:t>
            </a:r>
            <a:r>
              <a:rPr lang="de-DE" dirty="0" err="1"/>
              <a:t>presentation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D3090-2F77-4241-8D14-5FC4C9B4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Timetable</a:t>
            </a:r>
            <a:r>
              <a:rPr lang="de-DE" dirty="0"/>
              <a:t> </a:t>
            </a:r>
            <a:r>
              <a:rPr lang="de-DE" dirty="0" err="1"/>
              <a:t>Blockweek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46CD606-ECF3-6C4D-A676-1C11EF0FF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48" y="1040144"/>
            <a:ext cx="6496044" cy="5360124"/>
          </a:xfrm>
        </p:spPr>
      </p:pic>
    </p:spTree>
    <p:extLst>
      <p:ext uri="{BB962C8B-B14F-4D97-AF65-F5344CB8AC3E}">
        <p14:creationId xmlns:p14="http://schemas.microsoft.com/office/powerpoint/2010/main" val="148337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683F8-CF81-3248-9D43-3DFE35F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Blockweek</a:t>
            </a:r>
            <a:r>
              <a:rPr lang="de-DE" dirty="0"/>
              <a:t> 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51455-C5FC-B346-9AAF-67CA7B1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Groupwork</a:t>
            </a:r>
            <a:r>
              <a:rPr lang="de-DE" dirty="0"/>
              <a:t> on a </a:t>
            </a:r>
            <a:r>
              <a:rPr lang="de-DE" dirty="0" err="1"/>
              <a:t>practical</a:t>
            </a:r>
            <a:r>
              <a:rPr lang="de-DE" dirty="0"/>
              <a:t> Usability Engineering </a:t>
            </a:r>
            <a:r>
              <a:rPr lang="de-DE" dirty="0" err="1"/>
              <a:t>topic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Prototyping</a:t>
            </a:r>
            <a:r>
              <a:rPr lang="de-DE" dirty="0"/>
              <a:t> &amp;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+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choice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54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6FB2F-EDF8-DD49-A5A3-A165B474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Blockweek</a:t>
            </a:r>
            <a:r>
              <a:rPr lang="de-DE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57528-968E-3C46-99EC-068CEE1C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Overall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r>
              <a:rPr lang="de-DE" dirty="0"/>
              <a:t>	</a:t>
            </a:r>
            <a:r>
              <a:rPr lang="de-DE" dirty="0" err="1"/>
              <a:t>Prep</a:t>
            </a:r>
            <a:r>
              <a:rPr lang="de-DE" dirty="0"/>
              <a:t>: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context</a:t>
            </a:r>
            <a:r>
              <a:rPr lang="de-DE" dirty="0"/>
              <a:t> (A), </a:t>
            </a:r>
            <a:r>
              <a:rPr lang="de-DE" dirty="0" err="1"/>
              <a:t>requirements</a:t>
            </a:r>
            <a:r>
              <a:rPr lang="de-DE" dirty="0"/>
              <a:t>(B)</a:t>
            </a:r>
          </a:p>
          <a:p>
            <a:r>
              <a:rPr lang="de-DE" dirty="0"/>
              <a:t>	Design: (C)</a:t>
            </a:r>
          </a:p>
          <a:p>
            <a:r>
              <a:rPr lang="de-DE" dirty="0"/>
              <a:t>	Test: (D) </a:t>
            </a:r>
            <a:r>
              <a:rPr lang="de-DE" dirty="0" err="1"/>
              <a:t>Screensharing</a:t>
            </a:r>
            <a:r>
              <a:rPr lang="de-DE" dirty="0"/>
              <a:t>, </a:t>
            </a:r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aloud</a:t>
            </a:r>
            <a:endParaRPr lang="de-DE" dirty="0"/>
          </a:p>
          <a:p>
            <a:r>
              <a:rPr lang="de-DE" dirty="0"/>
              <a:t>	2. Iteration</a:t>
            </a:r>
          </a:p>
          <a:p>
            <a:endParaRPr lang="de-DE" dirty="0"/>
          </a:p>
          <a:p>
            <a:r>
              <a:rPr lang="de-DE" dirty="0"/>
              <a:t>Case 1: „DEE – </a:t>
            </a:r>
            <a:r>
              <a:rPr lang="de-DE" dirty="0" err="1"/>
              <a:t>Notification</a:t>
            </a:r>
            <a:r>
              <a:rPr lang="de-DE" dirty="0"/>
              <a:t> &amp; News System“</a:t>
            </a:r>
          </a:p>
          <a:p>
            <a:endParaRPr lang="de-DE" dirty="0"/>
          </a:p>
          <a:p>
            <a:r>
              <a:rPr lang="de-DE" dirty="0"/>
              <a:t>Case 2: „DEE – Preference Wizard“</a:t>
            </a:r>
          </a:p>
          <a:p>
            <a:endParaRPr lang="de-DE" dirty="0"/>
          </a:p>
          <a:p>
            <a:r>
              <a:rPr lang="de-DE" dirty="0"/>
              <a:t>Case 3: „DEE – Student Journey </a:t>
            </a:r>
            <a:r>
              <a:rPr lang="de-DE" dirty="0" err="1"/>
              <a:t>Planner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Generic</a:t>
            </a:r>
            <a:r>
              <a:rPr lang="de-DE" dirty="0"/>
              <a:t> Case 4: „New </a:t>
            </a:r>
            <a:r>
              <a:rPr lang="de-DE" dirty="0" err="1"/>
              <a:t>Product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1233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962BC-DF13-1349-8595-E253BF70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Artifacts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79C9B-BF82-254E-BB32-832F0E33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centered</a:t>
            </a:r>
            <a:r>
              <a:rPr lang="de-DE" dirty="0"/>
              <a:t> design</a:t>
            </a:r>
          </a:p>
          <a:p>
            <a:endParaRPr lang="de-DE" dirty="0"/>
          </a:p>
          <a:p>
            <a:r>
              <a:rPr lang="de-DE" dirty="0" err="1"/>
              <a:t>Step</a:t>
            </a:r>
            <a:r>
              <a:rPr lang="de-DE" dirty="0"/>
              <a:t> A "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": </a:t>
            </a:r>
          </a:p>
          <a:p>
            <a:r>
              <a:rPr lang="de-DE" dirty="0"/>
              <a:t>	- User (Persona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)</a:t>
            </a:r>
          </a:p>
          <a:p>
            <a:r>
              <a:rPr lang="de-DE" dirty="0"/>
              <a:t>	- </a:t>
            </a:r>
            <a:r>
              <a:rPr lang="de-DE" dirty="0" err="1"/>
              <a:t>Context</a:t>
            </a:r>
            <a:r>
              <a:rPr lang="de-DE" dirty="0"/>
              <a:t> (User Stories, Szenarios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Cases)</a:t>
            </a:r>
          </a:p>
          <a:p>
            <a:r>
              <a:rPr lang="de-DE" dirty="0" err="1"/>
              <a:t>Step</a:t>
            </a:r>
            <a:r>
              <a:rPr lang="de-DE" dirty="0"/>
              <a:t> B "</a:t>
            </a:r>
            <a:r>
              <a:rPr lang="de-DE" dirty="0" err="1"/>
              <a:t>Requirements</a:t>
            </a:r>
            <a:r>
              <a:rPr lang="de-DE" dirty="0"/>
              <a:t> &amp;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Cases": </a:t>
            </a:r>
          </a:p>
          <a:p>
            <a:r>
              <a:rPr lang="de-DE" dirty="0"/>
              <a:t>	-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=&gt;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r>
              <a:rPr lang="de-DE" dirty="0"/>
              <a:t>	-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non-</a:t>
            </a:r>
            <a:r>
              <a:rPr lang="de-DE" dirty="0" err="1"/>
              <a:t>functional</a:t>
            </a:r>
            <a:r>
              <a:rPr lang="de-DE" dirty="0"/>
              <a:t> 	</a:t>
            </a:r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r>
              <a:rPr lang="de-DE" dirty="0" err="1"/>
              <a:t>Step</a:t>
            </a:r>
            <a:r>
              <a:rPr lang="de-DE" dirty="0"/>
              <a:t> C "Design": </a:t>
            </a:r>
          </a:p>
          <a:p>
            <a:r>
              <a:rPr lang="de-DE" dirty="0"/>
              <a:t>	- digital </a:t>
            </a:r>
            <a:r>
              <a:rPr lang="de-DE" dirty="0" err="1"/>
              <a:t>paper</a:t>
            </a:r>
            <a:r>
              <a:rPr lang="de-DE" dirty="0"/>
              <a:t>-prototype(</a:t>
            </a:r>
            <a:r>
              <a:rPr lang="de-DE" dirty="0" err="1"/>
              <a:t>case</a:t>
            </a:r>
            <a:r>
              <a:rPr lang="de-DE" dirty="0"/>
              <a:t> 1, 2, 4),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	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contexts</a:t>
            </a:r>
            <a:r>
              <a:rPr lang="de-DE" dirty="0"/>
              <a:t>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A) </a:t>
            </a:r>
          </a:p>
          <a:p>
            <a:r>
              <a:rPr lang="de-DE" dirty="0" err="1"/>
              <a:t>Step</a:t>
            </a:r>
            <a:r>
              <a:rPr lang="de-DE" dirty="0"/>
              <a:t> D "Evaluation": - Test Protocol</a:t>
            </a:r>
          </a:p>
        </p:txBody>
      </p:sp>
    </p:spTree>
    <p:extLst>
      <p:ext uri="{BB962C8B-B14F-4D97-AF65-F5344CB8AC3E}">
        <p14:creationId xmlns:p14="http://schemas.microsoft.com/office/powerpoint/2010/main" val="339097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9E0EB-859A-C144-BCFE-83D5947F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Timetable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2A5DC-2B43-B345-9D5C-5B18527E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de-DE" dirty="0" err="1"/>
              <a:t>Monday</a:t>
            </a:r>
            <a:r>
              <a:rPr lang="de-DE" dirty="0"/>
              <a:t>: </a:t>
            </a:r>
          </a:p>
          <a:p>
            <a:pPr fontAlgn="base"/>
            <a:r>
              <a:rPr lang="de-DE" dirty="0"/>
              <a:t>	- A </a:t>
            </a:r>
            <a:r>
              <a:rPr lang="de-DE" dirty="0" err="1"/>
              <a:t>complete</a:t>
            </a:r>
            <a:r>
              <a:rPr lang="de-DE" dirty="0"/>
              <a:t>  +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</a:t>
            </a:r>
          </a:p>
          <a:p>
            <a:pPr fontAlgn="base"/>
            <a:r>
              <a:rPr lang="de-DE" dirty="0" err="1"/>
              <a:t>Tuesday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: </a:t>
            </a:r>
          </a:p>
          <a:p>
            <a:pPr fontAlgn="base"/>
            <a:r>
              <a:rPr lang="de-DE" dirty="0"/>
              <a:t>	- B </a:t>
            </a:r>
            <a:r>
              <a:rPr lang="de-DE" dirty="0" err="1"/>
              <a:t>complete</a:t>
            </a:r>
            <a:r>
              <a:rPr lang="de-DE" dirty="0"/>
              <a:t> </a:t>
            </a:r>
          </a:p>
          <a:p>
            <a:pPr fontAlgn="base"/>
            <a:r>
              <a:rPr lang="de-DE" dirty="0" err="1"/>
              <a:t>Tuesday</a:t>
            </a:r>
            <a:r>
              <a:rPr lang="de-DE" dirty="0"/>
              <a:t> </a:t>
            </a:r>
            <a:r>
              <a:rPr lang="de-DE" dirty="0" err="1"/>
              <a:t>afternoon</a:t>
            </a:r>
            <a:r>
              <a:rPr lang="de-DE" dirty="0"/>
              <a:t>: </a:t>
            </a:r>
          </a:p>
          <a:p>
            <a:pPr fontAlgn="base"/>
            <a:r>
              <a:rPr lang="de-DE" dirty="0"/>
              <a:t>	- Start </a:t>
            </a:r>
            <a:r>
              <a:rPr lang="de-DE" dirty="0" err="1"/>
              <a:t>with</a:t>
            </a:r>
            <a:r>
              <a:rPr lang="de-DE" dirty="0"/>
              <a:t> C</a:t>
            </a:r>
          </a:p>
          <a:p>
            <a:pPr fontAlgn="base"/>
            <a:r>
              <a:rPr lang="de-DE" dirty="0" err="1"/>
              <a:t>Wednesday</a:t>
            </a:r>
            <a:r>
              <a:rPr lang="de-DE" dirty="0"/>
              <a:t>: </a:t>
            </a:r>
          </a:p>
          <a:p>
            <a:pPr fontAlgn="base"/>
            <a:r>
              <a:rPr lang="de-DE" dirty="0"/>
              <a:t>	- C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pretest</a:t>
            </a:r>
            <a:r>
              <a:rPr lang="de-DE" dirty="0"/>
              <a:t> </a:t>
            </a:r>
          </a:p>
          <a:p>
            <a:pPr fontAlgn="base"/>
            <a:r>
              <a:rPr lang="de-DE" dirty="0" err="1"/>
              <a:t>Thursday</a:t>
            </a:r>
            <a:r>
              <a:rPr lang="de-DE" dirty="0"/>
              <a:t>: </a:t>
            </a:r>
          </a:p>
          <a:p>
            <a:pPr fontAlgn="base"/>
            <a:r>
              <a:rPr lang="de-DE" dirty="0"/>
              <a:t>	- D </a:t>
            </a:r>
            <a:r>
              <a:rPr lang="de-DE" dirty="0" err="1"/>
              <a:t>complete</a:t>
            </a:r>
            <a:r>
              <a:rPr lang="de-DE" dirty="0"/>
              <a:t>: </a:t>
            </a:r>
            <a:r>
              <a:rPr lang="de-DE" dirty="0" err="1"/>
              <a:t>tests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, like </a:t>
            </a:r>
            <a:r>
              <a:rPr lang="de-DE" dirty="0" err="1"/>
              <a:t>interviews</a:t>
            </a:r>
            <a:r>
              <a:rPr lang="de-DE" dirty="0"/>
              <a:t>, etc.)</a:t>
            </a:r>
          </a:p>
          <a:p>
            <a:pPr fontAlgn="base"/>
            <a:r>
              <a:rPr lang="de-DE" dirty="0" err="1"/>
              <a:t>Friday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: </a:t>
            </a:r>
          </a:p>
          <a:p>
            <a:pPr fontAlgn="base"/>
            <a:r>
              <a:rPr lang="de-DE" dirty="0"/>
              <a:t>	-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presentations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81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843" y="3259506"/>
            <a:ext cx="2052494" cy="300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8" t="26908" r="26323" b="27154"/>
          <a:stretch/>
        </p:blipFill>
        <p:spPr bwMode="auto">
          <a:xfrm>
            <a:off x="611560" y="1556792"/>
            <a:ext cx="2073600" cy="26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9" t="28900" r="31406" b="31705"/>
          <a:stretch/>
        </p:blipFill>
        <p:spPr bwMode="auto">
          <a:xfrm>
            <a:off x="3851920" y="2636912"/>
            <a:ext cx="1526170" cy="229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14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</a:t>
            </a:r>
            <a:r>
              <a:rPr lang="de-DE" dirty="0" err="1"/>
              <a:t>Usability</a:t>
            </a:r>
            <a:endParaRPr lang="de-D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"/>
          <a:stretch/>
        </p:blipFill>
        <p:spPr bwMode="auto">
          <a:xfrm>
            <a:off x="899592" y="1017766"/>
            <a:ext cx="7200800" cy="53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868670" y="6263221"/>
            <a:ext cx="5173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Source: http://www.90percentofeverything.com/2006/11/13/bad-usability-is-like-a-leaky-pipe/</a:t>
            </a:r>
          </a:p>
        </p:txBody>
      </p:sp>
    </p:spTree>
    <p:extLst>
      <p:ext uri="{BB962C8B-B14F-4D97-AF65-F5344CB8AC3E}">
        <p14:creationId xmlns:p14="http://schemas.microsoft.com/office/powerpoint/2010/main" val="21142445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Bildschirmpräsentation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Verdana</vt:lpstr>
      <vt:lpstr>Larissa</vt:lpstr>
      <vt:lpstr>Usability Engineering  Remote Blockweek</vt:lpstr>
      <vt:lpstr>Module Usability Engineering</vt:lpstr>
      <vt:lpstr>Timetable Blockweek</vt:lpstr>
      <vt:lpstr>Blockweek Topics</vt:lpstr>
      <vt:lpstr>Blockweek Project</vt:lpstr>
      <vt:lpstr>Artifacts</vt:lpstr>
      <vt:lpstr>Timetable</vt:lpstr>
      <vt:lpstr>From the users point of view</vt:lpstr>
      <vt:lpstr>Web-Usability</vt:lpstr>
      <vt:lpstr>Standards? Why?</vt:lpstr>
      <vt:lpstr>Some Standards...</vt:lpstr>
      <vt:lpstr>Contact</vt:lpstr>
    </vt:vector>
  </TitlesOfParts>
  <Company>FH-Dortmund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Modul: Medieninformatik  Veranstaltung: Mensch-Computer-Interaktion</dc:title>
  <dc:creator>christian</dc:creator>
  <cp:lastModifiedBy>Christian Reimann</cp:lastModifiedBy>
  <cp:revision>184</cp:revision>
  <dcterms:created xsi:type="dcterms:W3CDTF">2010-09-20T11:44:42Z</dcterms:created>
  <dcterms:modified xsi:type="dcterms:W3CDTF">2021-05-17T06:52:38Z</dcterms:modified>
</cp:coreProperties>
</file>