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7772400" cy="100584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948" y="27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43529F"/>
                </a:solidFill>
                <a:latin typeface="Trebuchet MS"/>
                <a:cs typeface="Trebuchet MS"/>
              </a:defRPr>
            </a:lvl1pPr>
          </a:lstStyle>
          <a:p>
            <a:pPr marL="12700" marR="43180">
              <a:lnSpc>
                <a:spcPct val="101000"/>
              </a:lnSpc>
              <a:spcBef>
                <a:spcPts val="35"/>
              </a:spcBef>
            </a:pPr>
            <a:r>
              <a:rPr spc="60" dirty="0"/>
              <a:t>FLOOD </a:t>
            </a:r>
            <a:r>
              <a:rPr spc="55" dirty="0"/>
              <a:t>MONITORING </a:t>
            </a:r>
            <a:r>
              <a:rPr spc="60" dirty="0"/>
              <a:t> </a:t>
            </a:r>
            <a:r>
              <a:rPr spc="65" dirty="0"/>
              <a:t>AND</a:t>
            </a:r>
            <a:r>
              <a:rPr spc="10" dirty="0"/>
              <a:t> </a:t>
            </a:r>
            <a:r>
              <a:rPr spc="55" dirty="0"/>
              <a:t>EARLY</a:t>
            </a:r>
            <a:r>
              <a:rPr spc="-5" dirty="0"/>
              <a:t> </a:t>
            </a:r>
            <a:r>
              <a:rPr spc="55" dirty="0"/>
              <a:t>WARNING </a:t>
            </a:r>
            <a:r>
              <a:rPr spc="-285" dirty="0"/>
              <a:t> </a:t>
            </a:r>
            <a:r>
              <a:rPr spc="60" dirty="0"/>
              <a:t>SYSTEM|</a:t>
            </a:r>
            <a:fld id="{81D60167-4931-47E6-BA6A-407CBD079E47}" type="slidenum">
              <a:rPr spc="60" dirty="0"/>
              <a:t>‹#›</a:t>
            </a:fld>
            <a:endParaRPr spc="6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43529F"/>
                </a:solidFill>
                <a:latin typeface="Franklin Gothic Medium"/>
                <a:cs typeface="Franklin Gothic Medi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43529F"/>
                </a:solidFill>
                <a:latin typeface="Trebuchet MS"/>
                <a:cs typeface="Trebuchet MS"/>
              </a:defRPr>
            </a:lvl1pPr>
          </a:lstStyle>
          <a:p>
            <a:pPr marL="12700" marR="43180">
              <a:lnSpc>
                <a:spcPct val="101000"/>
              </a:lnSpc>
              <a:spcBef>
                <a:spcPts val="35"/>
              </a:spcBef>
            </a:pPr>
            <a:r>
              <a:rPr spc="60" dirty="0"/>
              <a:t>FLOOD </a:t>
            </a:r>
            <a:r>
              <a:rPr spc="55" dirty="0"/>
              <a:t>MONITORING </a:t>
            </a:r>
            <a:r>
              <a:rPr spc="60" dirty="0"/>
              <a:t> </a:t>
            </a:r>
            <a:r>
              <a:rPr spc="65" dirty="0"/>
              <a:t>AND</a:t>
            </a:r>
            <a:r>
              <a:rPr spc="10" dirty="0"/>
              <a:t> </a:t>
            </a:r>
            <a:r>
              <a:rPr spc="55" dirty="0"/>
              <a:t>EARLY</a:t>
            </a:r>
            <a:r>
              <a:rPr spc="-5" dirty="0"/>
              <a:t> </a:t>
            </a:r>
            <a:r>
              <a:rPr spc="55" dirty="0"/>
              <a:t>WARNING </a:t>
            </a:r>
            <a:r>
              <a:rPr spc="-285" dirty="0"/>
              <a:t> </a:t>
            </a:r>
            <a:r>
              <a:rPr spc="60" dirty="0"/>
              <a:t>SYSTEM|</a:t>
            </a:r>
            <a:fld id="{81D60167-4931-47E6-BA6A-407CBD079E47}" type="slidenum">
              <a:rPr spc="60" dirty="0"/>
              <a:t>‹#›</a:t>
            </a:fld>
            <a:endParaRPr spc="6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43529F"/>
                </a:solidFill>
                <a:latin typeface="Franklin Gothic Medium"/>
                <a:cs typeface="Franklin Gothic Medi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43529F"/>
                </a:solidFill>
                <a:latin typeface="Trebuchet MS"/>
                <a:cs typeface="Trebuchet MS"/>
              </a:defRPr>
            </a:lvl1pPr>
          </a:lstStyle>
          <a:p>
            <a:pPr marL="12700" marR="43180">
              <a:lnSpc>
                <a:spcPct val="101000"/>
              </a:lnSpc>
              <a:spcBef>
                <a:spcPts val="35"/>
              </a:spcBef>
            </a:pPr>
            <a:r>
              <a:rPr spc="60" dirty="0"/>
              <a:t>FLOOD </a:t>
            </a:r>
            <a:r>
              <a:rPr spc="55" dirty="0"/>
              <a:t>MONITORING </a:t>
            </a:r>
            <a:r>
              <a:rPr spc="60" dirty="0"/>
              <a:t> </a:t>
            </a:r>
            <a:r>
              <a:rPr spc="65" dirty="0"/>
              <a:t>AND</a:t>
            </a:r>
            <a:r>
              <a:rPr spc="10" dirty="0"/>
              <a:t> </a:t>
            </a:r>
            <a:r>
              <a:rPr spc="55" dirty="0"/>
              <a:t>EARLY</a:t>
            </a:r>
            <a:r>
              <a:rPr spc="-5" dirty="0"/>
              <a:t> </a:t>
            </a:r>
            <a:r>
              <a:rPr spc="55" dirty="0"/>
              <a:t>WARNING </a:t>
            </a:r>
            <a:r>
              <a:rPr spc="-285" dirty="0"/>
              <a:t> </a:t>
            </a:r>
            <a:r>
              <a:rPr spc="60" dirty="0"/>
              <a:t>SYSTEM|</a:t>
            </a:r>
            <a:fld id="{81D60167-4931-47E6-BA6A-407CBD079E47}" type="slidenum">
              <a:rPr spc="60" dirty="0"/>
              <a:t>‹#›</a:t>
            </a:fld>
            <a:endParaRPr spc="6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43529F"/>
                </a:solidFill>
                <a:latin typeface="Franklin Gothic Medium"/>
                <a:cs typeface="Franklin Gothic Medi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43529F"/>
                </a:solidFill>
                <a:latin typeface="Trebuchet MS"/>
                <a:cs typeface="Trebuchet MS"/>
              </a:defRPr>
            </a:lvl1pPr>
          </a:lstStyle>
          <a:p>
            <a:pPr marL="12700" marR="43180">
              <a:lnSpc>
                <a:spcPct val="101000"/>
              </a:lnSpc>
              <a:spcBef>
                <a:spcPts val="35"/>
              </a:spcBef>
            </a:pPr>
            <a:r>
              <a:rPr spc="60" dirty="0"/>
              <a:t>FLOOD </a:t>
            </a:r>
            <a:r>
              <a:rPr spc="55" dirty="0"/>
              <a:t>MONITORING </a:t>
            </a:r>
            <a:r>
              <a:rPr spc="60" dirty="0"/>
              <a:t> </a:t>
            </a:r>
            <a:r>
              <a:rPr spc="65" dirty="0"/>
              <a:t>AND</a:t>
            </a:r>
            <a:r>
              <a:rPr spc="10" dirty="0"/>
              <a:t> </a:t>
            </a:r>
            <a:r>
              <a:rPr spc="55" dirty="0"/>
              <a:t>EARLY</a:t>
            </a:r>
            <a:r>
              <a:rPr spc="-5" dirty="0"/>
              <a:t> </a:t>
            </a:r>
            <a:r>
              <a:rPr spc="55" dirty="0"/>
              <a:t>WARNING </a:t>
            </a:r>
            <a:r>
              <a:rPr spc="-285" dirty="0"/>
              <a:t> </a:t>
            </a:r>
            <a:r>
              <a:rPr spc="60" dirty="0"/>
              <a:t>SYSTEM|</a:t>
            </a:r>
            <a:fld id="{81D60167-4931-47E6-BA6A-407CBD079E47}" type="slidenum">
              <a:rPr spc="60" dirty="0"/>
              <a:t>‹#›</a:t>
            </a:fld>
            <a:endParaRPr spc="6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43529F"/>
                </a:solidFill>
                <a:latin typeface="Trebuchet MS"/>
                <a:cs typeface="Trebuchet MS"/>
              </a:defRPr>
            </a:lvl1pPr>
          </a:lstStyle>
          <a:p>
            <a:pPr marL="12700" marR="43180">
              <a:lnSpc>
                <a:spcPct val="101000"/>
              </a:lnSpc>
              <a:spcBef>
                <a:spcPts val="35"/>
              </a:spcBef>
            </a:pPr>
            <a:r>
              <a:rPr spc="60" dirty="0"/>
              <a:t>FLOOD </a:t>
            </a:r>
            <a:r>
              <a:rPr spc="55" dirty="0"/>
              <a:t>MONITORING </a:t>
            </a:r>
            <a:r>
              <a:rPr spc="60" dirty="0"/>
              <a:t> </a:t>
            </a:r>
            <a:r>
              <a:rPr spc="65" dirty="0"/>
              <a:t>AND</a:t>
            </a:r>
            <a:r>
              <a:rPr spc="10" dirty="0"/>
              <a:t> </a:t>
            </a:r>
            <a:r>
              <a:rPr spc="55" dirty="0"/>
              <a:t>EARLY</a:t>
            </a:r>
            <a:r>
              <a:rPr spc="-5" dirty="0"/>
              <a:t> </a:t>
            </a:r>
            <a:r>
              <a:rPr spc="55" dirty="0"/>
              <a:t>WARNING </a:t>
            </a:r>
            <a:r>
              <a:rPr spc="-285" dirty="0"/>
              <a:t> </a:t>
            </a:r>
            <a:r>
              <a:rPr spc="60" dirty="0"/>
              <a:t>SYSTEM|</a:t>
            </a:r>
            <a:fld id="{81D60167-4931-47E6-BA6A-407CBD079E47}" type="slidenum">
              <a:rPr spc="60" dirty="0"/>
              <a:t>‹#›</a:t>
            </a:fld>
            <a:endParaRPr spc="6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73709" y="9007475"/>
            <a:ext cx="6734175" cy="152400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998854" y="8923655"/>
            <a:ext cx="1807845" cy="329565"/>
          </a:xfrm>
          <a:custGeom>
            <a:avLst/>
            <a:gdLst/>
            <a:ahLst/>
            <a:cxnLst/>
            <a:rect l="l" t="t" r="r" b="b"/>
            <a:pathLst>
              <a:path w="1807845" h="329565">
                <a:moveTo>
                  <a:pt x="1807845" y="0"/>
                </a:moveTo>
                <a:lnTo>
                  <a:pt x="0" y="0"/>
                </a:lnTo>
                <a:lnTo>
                  <a:pt x="0" y="329565"/>
                </a:lnTo>
                <a:lnTo>
                  <a:pt x="1807845" y="329565"/>
                </a:lnTo>
                <a:lnTo>
                  <a:pt x="180784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89939" y="331977"/>
            <a:ext cx="6192520" cy="4533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43529F"/>
                </a:solidFill>
                <a:latin typeface="Franklin Gothic Medium"/>
                <a:cs typeface="Franklin Gothic Medi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09268" y="8910208"/>
            <a:ext cx="1452880" cy="5124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1" i="0">
                <a:solidFill>
                  <a:srgbClr val="43529F"/>
                </a:solidFill>
                <a:latin typeface="Trebuchet MS"/>
                <a:cs typeface="Trebuchet MS"/>
              </a:defRPr>
            </a:lvl1pPr>
          </a:lstStyle>
          <a:p>
            <a:pPr marL="12700" marR="43180">
              <a:lnSpc>
                <a:spcPct val="101000"/>
              </a:lnSpc>
              <a:spcBef>
                <a:spcPts val="35"/>
              </a:spcBef>
            </a:pPr>
            <a:r>
              <a:rPr spc="60" dirty="0"/>
              <a:t>FLOOD </a:t>
            </a:r>
            <a:r>
              <a:rPr spc="55" dirty="0"/>
              <a:t>MONITORING </a:t>
            </a:r>
            <a:r>
              <a:rPr spc="60" dirty="0"/>
              <a:t> </a:t>
            </a:r>
            <a:r>
              <a:rPr spc="65" dirty="0"/>
              <a:t>AND</a:t>
            </a:r>
            <a:r>
              <a:rPr spc="10" dirty="0"/>
              <a:t> </a:t>
            </a:r>
            <a:r>
              <a:rPr spc="55" dirty="0"/>
              <a:t>EARLY</a:t>
            </a:r>
            <a:r>
              <a:rPr spc="-5" dirty="0"/>
              <a:t> </a:t>
            </a:r>
            <a:r>
              <a:rPr spc="55" dirty="0"/>
              <a:t>WARNING </a:t>
            </a:r>
            <a:r>
              <a:rPr spc="-285" dirty="0"/>
              <a:t> </a:t>
            </a:r>
            <a:r>
              <a:rPr spc="60" dirty="0"/>
              <a:t>SYSTEM|</a:t>
            </a:r>
            <a:fld id="{81D60167-4931-47E6-BA6A-407CBD079E47}" type="slidenum">
              <a:rPr spc="60" dirty="0"/>
              <a:t>‹#›</a:t>
            </a:fld>
            <a:endParaRPr spc="6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0796" y="331977"/>
            <a:ext cx="6125210" cy="1805623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90"/>
              </a:spcBef>
            </a:pPr>
            <a:r>
              <a:rPr sz="2000" b="1" spc="-285" dirty="0">
                <a:solidFill>
                  <a:srgbClr val="43529F"/>
                </a:solidFill>
                <a:latin typeface="Arial"/>
                <a:cs typeface="Arial"/>
              </a:rPr>
              <a:t>FLOOD</a:t>
            </a:r>
            <a:r>
              <a:rPr sz="2000" b="1" spc="-125" dirty="0">
                <a:solidFill>
                  <a:srgbClr val="43529F"/>
                </a:solidFill>
                <a:latin typeface="Arial"/>
                <a:cs typeface="Arial"/>
              </a:rPr>
              <a:t> </a:t>
            </a:r>
            <a:r>
              <a:rPr sz="2000" b="1" spc="-265" dirty="0">
                <a:solidFill>
                  <a:srgbClr val="43529F"/>
                </a:solidFill>
                <a:latin typeface="Arial"/>
                <a:cs typeface="Arial"/>
              </a:rPr>
              <a:t>MONITORING</a:t>
            </a:r>
            <a:r>
              <a:rPr sz="2000" b="1" spc="-120" dirty="0">
                <a:solidFill>
                  <a:srgbClr val="43529F"/>
                </a:solidFill>
                <a:latin typeface="Arial"/>
                <a:cs typeface="Arial"/>
              </a:rPr>
              <a:t> </a:t>
            </a:r>
            <a:r>
              <a:rPr sz="2000" b="1" spc="-295" dirty="0">
                <a:solidFill>
                  <a:srgbClr val="43529F"/>
                </a:solidFill>
                <a:latin typeface="Arial"/>
                <a:cs typeface="Arial"/>
              </a:rPr>
              <a:t>AND</a:t>
            </a:r>
            <a:r>
              <a:rPr sz="2000" b="1" spc="-100" dirty="0">
                <a:solidFill>
                  <a:srgbClr val="43529F"/>
                </a:solidFill>
                <a:latin typeface="Arial"/>
                <a:cs typeface="Arial"/>
              </a:rPr>
              <a:t> </a:t>
            </a:r>
            <a:r>
              <a:rPr sz="2000" b="1" spc="-280" dirty="0">
                <a:solidFill>
                  <a:srgbClr val="43529F"/>
                </a:solidFill>
                <a:latin typeface="Arial"/>
                <a:cs typeface="Arial"/>
              </a:rPr>
              <a:t>EARLY</a:t>
            </a:r>
            <a:r>
              <a:rPr sz="2000" b="1" spc="-90" dirty="0">
                <a:solidFill>
                  <a:srgbClr val="43529F"/>
                </a:solidFill>
                <a:latin typeface="Arial"/>
                <a:cs typeface="Arial"/>
              </a:rPr>
              <a:t> </a:t>
            </a:r>
            <a:r>
              <a:rPr sz="2000" b="1" spc="-285" dirty="0">
                <a:solidFill>
                  <a:srgbClr val="43529F"/>
                </a:solidFill>
                <a:latin typeface="Arial"/>
                <a:cs typeface="Arial"/>
              </a:rPr>
              <a:t>WARNING</a:t>
            </a:r>
            <a:r>
              <a:rPr sz="2000" b="1" spc="-120" dirty="0">
                <a:solidFill>
                  <a:srgbClr val="43529F"/>
                </a:solidFill>
                <a:latin typeface="Arial"/>
                <a:cs typeface="Arial"/>
              </a:rPr>
              <a:t> </a:t>
            </a:r>
            <a:r>
              <a:rPr sz="2000" b="1" spc="-275" dirty="0">
                <a:solidFill>
                  <a:srgbClr val="43529F"/>
                </a:solidFill>
                <a:latin typeface="Arial"/>
                <a:cs typeface="Arial"/>
              </a:rPr>
              <a:t>SYSTEMS</a:t>
            </a:r>
            <a:r>
              <a:rPr sz="2000" b="1" spc="-55" dirty="0">
                <a:solidFill>
                  <a:srgbClr val="43529F"/>
                </a:solidFill>
                <a:latin typeface="Arial"/>
                <a:cs typeface="Arial"/>
              </a:rPr>
              <a:t> </a:t>
            </a:r>
            <a:r>
              <a:rPr sz="2000" b="1" spc="-130" dirty="0">
                <a:solidFill>
                  <a:srgbClr val="43529F"/>
                </a:solidFill>
                <a:latin typeface="Arial"/>
                <a:cs typeface="Arial"/>
              </a:rPr>
              <a:t>(I</a:t>
            </a:r>
            <a:r>
              <a:rPr sz="2000" b="1" spc="-210" dirty="0">
                <a:solidFill>
                  <a:srgbClr val="43529F"/>
                </a:solidFill>
                <a:latin typeface="Arial"/>
                <a:cs typeface="Arial"/>
              </a:rPr>
              <a:t> </a:t>
            </a:r>
            <a:r>
              <a:rPr sz="2000" b="1" spc="-320" dirty="0">
                <a:solidFill>
                  <a:srgbClr val="43529F"/>
                </a:solidFill>
                <a:latin typeface="Arial"/>
                <a:cs typeface="Arial"/>
              </a:rPr>
              <a:t>O</a:t>
            </a:r>
            <a:r>
              <a:rPr sz="2000" b="1" spc="-260" dirty="0">
                <a:solidFill>
                  <a:srgbClr val="43529F"/>
                </a:solidFill>
                <a:latin typeface="Arial"/>
                <a:cs typeface="Arial"/>
              </a:rPr>
              <a:t> </a:t>
            </a:r>
            <a:r>
              <a:rPr sz="2000" b="1" spc="-185" dirty="0">
                <a:solidFill>
                  <a:srgbClr val="43529F"/>
                </a:solidFill>
                <a:latin typeface="Arial"/>
                <a:cs typeface="Arial"/>
              </a:rPr>
              <a:t>T)</a:t>
            </a:r>
            <a:endParaRPr sz="2000" dirty="0">
              <a:latin typeface="Arial"/>
              <a:cs typeface="Arial"/>
            </a:endParaRPr>
          </a:p>
          <a:p>
            <a:pPr marL="27305" marR="4655820" indent="-15240">
              <a:lnSpc>
                <a:spcPct val="200000"/>
              </a:lnSpc>
              <a:spcBef>
                <a:spcPts val="270"/>
              </a:spcBef>
            </a:pPr>
            <a:r>
              <a:rPr sz="1200" b="1" spc="-5" dirty="0">
                <a:latin typeface="Times New Roman"/>
                <a:cs typeface="Times New Roman"/>
              </a:rPr>
              <a:t>NAME:</a:t>
            </a:r>
            <a:r>
              <a:rPr sz="1200" b="1" spc="-10" dirty="0">
                <a:latin typeface="Times New Roman"/>
                <a:cs typeface="Times New Roman"/>
              </a:rPr>
              <a:t> </a:t>
            </a:r>
            <a:r>
              <a:rPr lang="en-IN" sz="1200" b="1" spc="-5" dirty="0" smtClean="0">
                <a:latin typeface="Times New Roman"/>
                <a:cs typeface="Times New Roman"/>
              </a:rPr>
              <a:t>SABITHA </a:t>
            </a:r>
            <a:r>
              <a:rPr lang="en-IN" sz="1200" b="1" dirty="0">
                <a:latin typeface="Times New Roman"/>
                <a:cs typeface="Times New Roman"/>
              </a:rPr>
              <a:t>K</a:t>
            </a:r>
            <a:r>
              <a:rPr sz="1200" b="1" dirty="0" smtClean="0">
                <a:latin typeface="Times New Roman"/>
                <a:cs typeface="Times New Roman"/>
              </a:rPr>
              <a:t> </a:t>
            </a:r>
            <a:r>
              <a:rPr sz="1200" b="1" spc="-285" dirty="0" smtClean="0">
                <a:latin typeface="Times New Roman"/>
                <a:cs typeface="Times New Roman"/>
              </a:rPr>
              <a:t> </a:t>
            </a:r>
            <a:r>
              <a:rPr sz="1200" b="1" spc="-10" dirty="0" smtClean="0">
                <a:latin typeface="Times New Roman"/>
                <a:cs typeface="Times New Roman"/>
              </a:rPr>
              <a:t>NM</a:t>
            </a:r>
            <a:r>
              <a:rPr sz="1200" b="1" spc="-10" dirty="0">
                <a:latin typeface="Times New Roman"/>
                <a:cs typeface="Times New Roman"/>
              </a:rPr>
              <a:t>:</a:t>
            </a:r>
            <a:r>
              <a:rPr sz="1200" b="1" spc="-45" dirty="0">
                <a:latin typeface="Times New Roman"/>
                <a:cs typeface="Times New Roman"/>
              </a:rPr>
              <a:t> </a:t>
            </a:r>
            <a:r>
              <a:rPr sz="1200" b="1" dirty="0" smtClean="0">
                <a:latin typeface="Times New Roman"/>
                <a:cs typeface="Times New Roman"/>
              </a:rPr>
              <a:t>au721221106</a:t>
            </a:r>
            <a:r>
              <a:rPr lang="en-IN" sz="1200" b="1" smtClean="0">
                <a:latin typeface="Times New Roman"/>
                <a:cs typeface="Times New Roman"/>
              </a:rPr>
              <a:t>083</a:t>
            </a:r>
            <a:endParaRPr sz="1200" dirty="0">
              <a:latin typeface="Times New Roman"/>
              <a:cs typeface="Times New Roman"/>
            </a:endParaRPr>
          </a:p>
          <a:p>
            <a:pPr marL="12700" marR="3868420">
              <a:lnSpc>
                <a:spcPct val="191700"/>
              </a:lnSpc>
              <a:spcBef>
                <a:spcPts val="5"/>
              </a:spcBef>
            </a:pPr>
            <a:r>
              <a:rPr sz="1200" b="1" spc="-25" dirty="0" smtClean="0">
                <a:latin typeface="Times New Roman"/>
                <a:cs typeface="Times New Roman"/>
              </a:rPr>
              <a:t>EMAIL:</a:t>
            </a:r>
            <a:r>
              <a:rPr lang="en-IN" sz="1200" b="1" spc="-25" dirty="0" smtClean="0">
                <a:latin typeface="Times New Roman"/>
                <a:cs typeface="Times New Roman"/>
              </a:rPr>
              <a:t>ksabitha2004@gmail.com</a:t>
            </a:r>
            <a:r>
              <a:rPr sz="1200" b="1" spc="50" dirty="0" smtClean="0">
                <a:latin typeface="Times New Roman"/>
                <a:cs typeface="Times New Roman"/>
              </a:rPr>
              <a:t> </a:t>
            </a:r>
            <a:r>
              <a:rPr sz="1200" b="1" spc="-5" dirty="0" smtClean="0">
                <a:latin typeface="Times New Roman"/>
                <a:cs typeface="Times New Roman"/>
              </a:rPr>
              <a:t>PHASE</a:t>
            </a:r>
            <a:r>
              <a:rPr sz="1200" b="1" spc="-5" dirty="0">
                <a:latin typeface="Times New Roman"/>
                <a:cs typeface="Times New Roman"/>
              </a:rPr>
              <a:t>:</a:t>
            </a:r>
            <a:r>
              <a:rPr sz="1200" b="1" spc="1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3</a:t>
            </a:r>
            <a:endParaRPr sz="1200" dirty="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7500" y="2447670"/>
            <a:ext cx="6972934" cy="468312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5148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TABLE</a:t>
            </a:r>
            <a:r>
              <a:rPr spc="105" dirty="0"/>
              <a:t> </a:t>
            </a:r>
            <a:r>
              <a:rPr spc="-5" dirty="0"/>
              <a:t>OF</a:t>
            </a:r>
            <a:r>
              <a:rPr spc="110" dirty="0"/>
              <a:t> </a:t>
            </a:r>
            <a:r>
              <a:rPr spc="-5" dirty="0"/>
              <a:t>CONTENTS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774440" y="1350390"/>
            <a:ext cx="3503295" cy="16764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7310">
              <a:lnSpc>
                <a:spcPct val="100000"/>
              </a:lnSpc>
              <a:spcBef>
                <a:spcPts val="105"/>
              </a:spcBef>
            </a:pPr>
            <a:r>
              <a:rPr sz="1600" spc="-5" dirty="0">
                <a:solidFill>
                  <a:srgbClr val="43529F"/>
                </a:solidFill>
                <a:latin typeface="Times New Roman"/>
                <a:cs typeface="Times New Roman"/>
                <a:hlinkClick r:id="rId2" action="ppaction://hlinksldjump"/>
              </a:rPr>
              <a:t>Introduction</a:t>
            </a:r>
            <a:r>
              <a:rPr sz="1600" spc="-200" dirty="0">
                <a:solidFill>
                  <a:srgbClr val="43529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1600" spc="5" dirty="0">
                <a:solidFill>
                  <a:srgbClr val="43529F"/>
                </a:solidFill>
                <a:latin typeface="Times New Roman"/>
                <a:cs typeface="Times New Roman"/>
                <a:hlinkClick r:id="rId2" action="ppaction://hlinksldjump"/>
              </a:rPr>
              <a:t>...........................................</a:t>
            </a:r>
            <a:r>
              <a:rPr sz="1600" spc="-114" dirty="0">
                <a:solidFill>
                  <a:srgbClr val="43529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1600" dirty="0">
                <a:solidFill>
                  <a:srgbClr val="43529F"/>
                </a:solidFill>
                <a:latin typeface="Times New Roman"/>
                <a:cs typeface="Times New Roman"/>
                <a:hlinkClick r:id="rId2" action="ppaction://hlinksldjump"/>
              </a:rPr>
              <a:t>3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solidFill>
                  <a:srgbClr val="43529F"/>
                </a:solidFill>
                <a:latin typeface="Times New Roman"/>
                <a:cs typeface="Times New Roman"/>
                <a:hlinkClick r:id="rId3" action="ppaction://hlinksldjump"/>
              </a:rPr>
              <a:t>D</a:t>
            </a:r>
            <a:r>
              <a:rPr sz="1600" spc="-20" dirty="0">
                <a:solidFill>
                  <a:srgbClr val="43529F"/>
                </a:solidFill>
                <a:latin typeface="Times New Roman"/>
                <a:cs typeface="Times New Roman"/>
                <a:hlinkClick r:id="rId3" action="ppaction://hlinksldjump"/>
              </a:rPr>
              <a:t>e</a:t>
            </a:r>
            <a:r>
              <a:rPr sz="1600" spc="5" dirty="0">
                <a:solidFill>
                  <a:srgbClr val="43529F"/>
                </a:solidFill>
                <a:latin typeface="Times New Roman"/>
                <a:cs typeface="Times New Roman"/>
                <a:hlinkClick r:id="rId3" action="ppaction://hlinksldjump"/>
              </a:rPr>
              <a:t>v</a:t>
            </a:r>
            <a:r>
              <a:rPr sz="1600" spc="-20" dirty="0">
                <a:solidFill>
                  <a:srgbClr val="43529F"/>
                </a:solidFill>
                <a:latin typeface="Times New Roman"/>
                <a:cs typeface="Times New Roman"/>
                <a:hlinkClick r:id="rId3" action="ppaction://hlinksldjump"/>
              </a:rPr>
              <a:t>e</a:t>
            </a:r>
            <a:r>
              <a:rPr sz="1600" spc="-15" dirty="0">
                <a:solidFill>
                  <a:srgbClr val="43529F"/>
                </a:solidFill>
                <a:latin typeface="Times New Roman"/>
                <a:cs typeface="Times New Roman"/>
                <a:hlinkClick r:id="rId3" action="ppaction://hlinksldjump"/>
              </a:rPr>
              <a:t>lo</a:t>
            </a:r>
            <a:r>
              <a:rPr sz="1600" spc="5" dirty="0">
                <a:solidFill>
                  <a:srgbClr val="43529F"/>
                </a:solidFill>
                <a:latin typeface="Times New Roman"/>
                <a:cs typeface="Times New Roman"/>
                <a:hlinkClick r:id="rId3" action="ppaction://hlinksldjump"/>
              </a:rPr>
              <a:t>pm</a:t>
            </a:r>
            <a:r>
              <a:rPr sz="1600" spc="-25" dirty="0">
                <a:solidFill>
                  <a:srgbClr val="43529F"/>
                </a:solidFill>
                <a:latin typeface="Times New Roman"/>
                <a:cs typeface="Times New Roman"/>
                <a:hlinkClick r:id="rId3" action="ppaction://hlinksldjump"/>
              </a:rPr>
              <a:t>e</a:t>
            </a:r>
            <a:r>
              <a:rPr sz="1600" spc="5" dirty="0">
                <a:solidFill>
                  <a:srgbClr val="43529F"/>
                </a:solidFill>
                <a:latin typeface="Times New Roman"/>
                <a:cs typeface="Times New Roman"/>
                <a:hlinkClick r:id="rId3" action="ppaction://hlinksldjump"/>
              </a:rPr>
              <a:t>n</a:t>
            </a:r>
            <a:r>
              <a:rPr sz="1600" dirty="0">
                <a:solidFill>
                  <a:srgbClr val="43529F"/>
                </a:solidFill>
                <a:latin typeface="Times New Roman"/>
                <a:cs typeface="Times New Roman"/>
                <a:hlinkClick r:id="rId3" action="ppaction://hlinksldjump"/>
              </a:rPr>
              <a:t>t</a:t>
            </a:r>
            <a:r>
              <a:rPr sz="1600" spc="45" dirty="0">
                <a:solidFill>
                  <a:srgbClr val="43529F"/>
                </a:solidFill>
                <a:latin typeface="Times New Roman"/>
                <a:cs typeface="Times New Roman"/>
                <a:hlinkClick r:id="rId3" action="ppaction://hlinksldjump"/>
              </a:rPr>
              <a:t> </a:t>
            </a:r>
            <a:r>
              <a:rPr sz="1600" spc="-10" dirty="0">
                <a:solidFill>
                  <a:srgbClr val="43529F"/>
                </a:solidFill>
                <a:latin typeface="Times New Roman"/>
                <a:cs typeface="Times New Roman"/>
                <a:hlinkClick r:id="rId3" action="ppaction://hlinksldjump"/>
              </a:rPr>
              <a:t>P</a:t>
            </a:r>
            <a:r>
              <a:rPr sz="1600" dirty="0">
                <a:solidFill>
                  <a:srgbClr val="43529F"/>
                </a:solidFill>
                <a:latin typeface="Times New Roman"/>
                <a:cs typeface="Times New Roman"/>
                <a:hlinkClick r:id="rId3" action="ppaction://hlinksldjump"/>
              </a:rPr>
              <a:t>a</a:t>
            </a:r>
            <a:r>
              <a:rPr sz="1600" spc="-10" dirty="0">
                <a:solidFill>
                  <a:srgbClr val="43529F"/>
                </a:solidFill>
                <a:latin typeface="Times New Roman"/>
                <a:cs typeface="Times New Roman"/>
                <a:hlinkClick r:id="rId3" action="ppaction://hlinksldjump"/>
              </a:rPr>
              <a:t>r</a:t>
            </a:r>
            <a:r>
              <a:rPr sz="1600" dirty="0">
                <a:solidFill>
                  <a:srgbClr val="43529F"/>
                </a:solidFill>
                <a:latin typeface="Times New Roman"/>
                <a:cs typeface="Times New Roman"/>
                <a:hlinkClick r:id="rId3" action="ppaction://hlinksldjump"/>
              </a:rPr>
              <a:t>t</a:t>
            </a:r>
            <a:r>
              <a:rPr sz="1600" spc="-5" dirty="0">
                <a:solidFill>
                  <a:srgbClr val="43529F"/>
                </a:solidFill>
                <a:latin typeface="Times New Roman"/>
                <a:cs typeface="Times New Roman"/>
                <a:hlinkClick r:id="rId3" action="ppaction://hlinksldjump"/>
              </a:rPr>
              <a:t> </a:t>
            </a:r>
            <a:r>
              <a:rPr sz="1600" dirty="0">
                <a:solidFill>
                  <a:srgbClr val="43529F"/>
                </a:solidFill>
                <a:latin typeface="Times New Roman"/>
                <a:cs typeface="Times New Roman"/>
                <a:hlinkClick r:id="rId3" action="ppaction://hlinksldjump"/>
              </a:rPr>
              <a:t>1</a:t>
            </a:r>
            <a:r>
              <a:rPr sz="1600" spc="-195" dirty="0">
                <a:solidFill>
                  <a:srgbClr val="43529F"/>
                </a:solidFill>
                <a:latin typeface="Times New Roman"/>
                <a:cs typeface="Times New Roman"/>
                <a:hlinkClick r:id="rId3" action="ppaction://hlinksldjump"/>
              </a:rPr>
              <a:t> </a:t>
            </a:r>
            <a:r>
              <a:rPr sz="1600" spc="5" dirty="0">
                <a:solidFill>
                  <a:srgbClr val="43529F"/>
                </a:solidFill>
                <a:latin typeface="Times New Roman"/>
                <a:cs typeface="Times New Roman"/>
                <a:hlinkClick r:id="rId3" action="ppaction://hlinksldjump"/>
              </a:rPr>
              <a:t>...............................</a:t>
            </a:r>
            <a:r>
              <a:rPr sz="1600" dirty="0">
                <a:solidFill>
                  <a:srgbClr val="43529F"/>
                </a:solidFill>
                <a:latin typeface="Times New Roman"/>
                <a:cs typeface="Times New Roman"/>
                <a:hlinkClick r:id="rId3" action="ppaction://hlinksldjump"/>
              </a:rPr>
              <a:t>.</a:t>
            </a:r>
            <a:r>
              <a:rPr sz="1600" spc="-55" dirty="0">
                <a:solidFill>
                  <a:srgbClr val="43529F"/>
                </a:solidFill>
                <a:latin typeface="Times New Roman"/>
                <a:cs typeface="Times New Roman"/>
                <a:hlinkClick r:id="rId3" action="ppaction://hlinksldjump"/>
              </a:rPr>
              <a:t> </a:t>
            </a:r>
            <a:r>
              <a:rPr sz="1600" dirty="0">
                <a:solidFill>
                  <a:srgbClr val="43529F"/>
                </a:solidFill>
                <a:latin typeface="Times New Roman"/>
                <a:cs typeface="Times New Roman"/>
                <a:hlinkClick r:id="rId3" action="ppaction://hlinksldjump"/>
              </a:rPr>
              <a:t>4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43529F"/>
                </a:solidFill>
                <a:latin typeface="Times New Roman"/>
                <a:cs typeface="Times New Roman"/>
              </a:rPr>
              <a:t>Program</a:t>
            </a:r>
            <a:r>
              <a:rPr sz="1600" spc="75" dirty="0">
                <a:solidFill>
                  <a:srgbClr val="43529F"/>
                </a:solidFill>
                <a:latin typeface="Times New Roman"/>
                <a:cs typeface="Times New Roman"/>
              </a:rPr>
              <a:t> </a:t>
            </a:r>
            <a:r>
              <a:rPr sz="1600" spc="5" dirty="0">
                <a:solidFill>
                  <a:srgbClr val="43529F"/>
                </a:solidFill>
                <a:latin typeface="Times New Roman"/>
                <a:cs typeface="Times New Roman"/>
              </a:rPr>
              <a:t>Script.........................................5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solidFill>
                  <a:srgbClr val="1F487C"/>
                </a:solidFill>
                <a:latin typeface="Times New Roman"/>
                <a:cs typeface="Times New Roman"/>
              </a:rPr>
              <a:t>Conclusion………………………………6</a:t>
            </a:r>
            <a:endParaRPr sz="16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622040" y="913130"/>
            <a:ext cx="85725" cy="1905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622040" y="737869"/>
            <a:ext cx="85725" cy="190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73709" y="8923655"/>
            <a:ext cx="6734175" cy="329565"/>
            <a:chOff x="473709" y="8923655"/>
            <a:chExt cx="6734175" cy="32956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3709" y="9007475"/>
              <a:ext cx="6734175" cy="1524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998854" y="8923655"/>
              <a:ext cx="1807845" cy="329565"/>
            </a:xfrm>
            <a:custGeom>
              <a:avLst/>
              <a:gdLst/>
              <a:ahLst/>
              <a:cxnLst/>
              <a:rect l="l" t="t" r="r" b="b"/>
              <a:pathLst>
                <a:path w="1807845" h="329565">
                  <a:moveTo>
                    <a:pt x="1807845" y="0"/>
                  </a:moveTo>
                  <a:lnTo>
                    <a:pt x="0" y="0"/>
                  </a:lnTo>
                  <a:lnTo>
                    <a:pt x="0" y="329565"/>
                  </a:lnTo>
                  <a:lnTo>
                    <a:pt x="1807845" y="329565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56996" y="1393063"/>
            <a:ext cx="31115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solidFill>
                  <a:srgbClr val="2C5293"/>
                </a:solidFill>
                <a:latin typeface="Calibri"/>
                <a:cs typeface="Calibri"/>
              </a:rPr>
              <a:t>INT</a:t>
            </a:r>
            <a:r>
              <a:rPr sz="3600" b="1" spc="-15" dirty="0">
                <a:solidFill>
                  <a:srgbClr val="2C5293"/>
                </a:solidFill>
                <a:latin typeface="Calibri"/>
                <a:cs typeface="Calibri"/>
              </a:rPr>
              <a:t>R</a:t>
            </a:r>
            <a:r>
              <a:rPr sz="3600" b="1" spc="-5" dirty="0">
                <a:solidFill>
                  <a:srgbClr val="2C5293"/>
                </a:solidFill>
                <a:latin typeface="Calibri"/>
                <a:cs typeface="Calibri"/>
              </a:rPr>
              <a:t>ODUCT</a:t>
            </a:r>
            <a:r>
              <a:rPr sz="3600" b="1" spc="-15" dirty="0">
                <a:solidFill>
                  <a:srgbClr val="2C5293"/>
                </a:solidFill>
                <a:latin typeface="Calibri"/>
                <a:cs typeface="Calibri"/>
              </a:rPr>
              <a:t>I</a:t>
            </a:r>
            <a:r>
              <a:rPr sz="3600" b="1" spc="-5" dirty="0">
                <a:solidFill>
                  <a:srgbClr val="2C5293"/>
                </a:solidFill>
                <a:latin typeface="Calibri"/>
                <a:cs typeface="Calibri"/>
              </a:rPr>
              <a:t>O</a:t>
            </a:r>
            <a:r>
              <a:rPr sz="3600" b="1" dirty="0">
                <a:solidFill>
                  <a:srgbClr val="2C5293"/>
                </a:solidFill>
                <a:latin typeface="Calibri"/>
                <a:cs typeface="Calibri"/>
              </a:rPr>
              <a:t>N</a:t>
            </a:r>
            <a:r>
              <a:rPr dirty="0"/>
              <a:t>: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3756" y="6820230"/>
            <a:ext cx="7121525" cy="168275"/>
          </a:xfrm>
          <a:prstGeom prst="rect">
            <a:avLst/>
          </a:prstGeom>
          <a:solidFill>
            <a:srgbClr val="F7F7F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80"/>
              </a:lnSpc>
            </a:pPr>
            <a:r>
              <a:rPr sz="1100" spc="-5" dirty="0">
                <a:solidFill>
                  <a:srgbClr val="374151"/>
                </a:solidFill>
                <a:latin typeface="Times New Roman"/>
                <a:cs typeface="Times New Roman"/>
              </a:rPr>
              <a:t>Flood</a:t>
            </a:r>
            <a:r>
              <a:rPr sz="1100" spc="1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/>
                <a:cs typeface="Times New Roman"/>
              </a:rPr>
              <a:t>monitoring</a:t>
            </a:r>
            <a:r>
              <a:rPr sz="1100" spc="-1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5" dirty="0">
                <a:solidFill>
                  <a:srgbClr val="374151"/>
                </a:solidFill>
                <a:latin typeface="Times New Roman"/>
                <a:cs typeface="Times New Roman"/>
              </a:rPr>
              <a:t>and</a:t>
            </a:r>
            <a:r>
              <a:rPr sz="1100" spc="-1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/>
                <a:cs typeface="Times New Roman"/>
              </a:rPr>
              <a:t>early warning</a:t>
            </a:r>
            <a:r>
              <a:rPr sz="1100" spc="-1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/>
                <a:cs typeface="Times New Roman"/>
              </a:rPr>
              <a:t>systems</a:t>
            </a:r>
            <a:r>
              <a:rPr sz="1100" spc="1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374151"/>
                </a:solidFill>
                <a:latin typeface="Times New Roman"/>
                <a:cs typeface="Times New Roman"/>
              </a:rPr>
              <a:t>in</a:t>
            </a:r>
            <a:r>
              <a:rPr sz="1100" spc="-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374151"/>
                </a:solidFill>
                <a:latin typeface="Times New Roman"/>
                <a:cs typeface="Times New Roman"/>
              </a:rPr>
              <a:t>the</a:t>
            </a:r>
            <a:r>
              <a:rPr sz="1100" spc="-2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374151"/>
                </a:solidFill>
                <a:latin typeface="Times New Roman"/>
                <a:cs typeface="Times New Roman"/>
              </a:rPr>
              <a:t>context</a:t>
            </a:r>
            <a:r>
              <a:rPr sz="1100" spc="2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15" dirty="0">
                <a:solidFill>
                  <a:srgbClr val="374151"/>
                </a:solidFill>
                <a:latin typeface="Times New Roman"/>
                <a:cs typeface="Times New Roman"/>
              </a:rPr>
              <a:t>of</a:t>
            </a:r>
            <a:r>
              <a:rPr sz="1100" spc="1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374151"/>
                </a:solidFill>
                <a:latin typeface="Times New Roman"/>
                <a:cs typeface="Times New Roman"/>
              </a:rPr>
              <a:t>the</a:t>
            </a:r>
            <a:r>
              <a:rPr sz="1100" spc="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/>
                <a:cs typeface="Times New Roman"/>
              </a:rPr>
              <a:t>Internet</a:t>
            </a:r>
            <a:r>
              <a:rPr sz="1100" spc="2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15" dirty="0">
                <a:solidFill>
                  <a:srgbClr val="374151"/>
                </a:solidFill>
                <a:latin typeface="Times New Roman"/>
                <a:cs typeface="Times New Roman"/>
              </a:rPr>
              <a:t>of</a:t>
            </a:r>
            <a:r>
              <a:rPr sz="1100" spc="1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/>
                <a:cs typeface="Times New Roman"/>
              </a:rPr>
              <a:t>Things</a:t>
            </a:r>
            <a:r>
              <a:rPr sz="1100" spc="1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374151"/>
                </a:solidFill>
                <a:latin typeface="Times New Roman"/>
                <a:cs typeface="Times New Roman"/>
              </a:rPr>
              <a:t>(IOT)</a:t>
            </a:r>
            <a:r>
              <a:rPr sz="1100" spc="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/>
                <a:cs typeface="Times New Roman"/>
              </a:rPr>
              <a:t>represent</a:t>
            </a:r>
            <a:r>
              <a:rPr sz="1100" spc="2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374151"/>
                </a:solidFill>
                <a:latin typeface="Times New Roman"/>
                <a:cs typeface="Times New Roman"/>
              </a:rPr>
              <a:t>a</a:t>
            </a:r>
            <a:r>
              <a:rPr sz="1100" spc="3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/>
                <a:cs typeface="Times New Roman"/>
              </a:rPr>
              <a:t>transformative</a:t>
            </a:r>
            <a:r>
              <a:rPr sz="1100" spc="-2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374151"/>
                </a:solidFill>
                <a:latin typeface="Times New Roman"/>
                <a:cs typeface="Times New Roman"/>
              </a:rPr>
              <a:t>approach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33756" y="6988175"/>
            <a:ext cx="7066915" cy="161925"/>
          </a:xfrm>
          <a:prstGeom prst="rect">
            <a:avLst/>
          </a:prstGeom>
          <a:solidFill>
            <a:srgbClr val="F7F7F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30"/>
              </a:lnSpc>
            </a:pPr>
            <a:r>
              <a:rPr sz="1100" dirty="0">
                <a:solidFill>
                  <a:srgbClr val="374151"/>
                </a:solidFill>
                <a:latin typeface="Times New Roman"/>
                <a:cs typeface="Times New Roman"/>
              </a:rPr>
              <a:t>to</a:t>
            </a:r>
            <a:r>
              <a:rPr sz="1100" spc="2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10" dirty="0">
                <a:solidFill>
                  <a:srgbClr val="374151"/>
                </a:solidFill>
                <a:latin typeface="Times New Roman"/>
                <a:cs typeface="Times New Roman"/>
              </a:rPr>
              <a:t>mitigating</a:t>
            </a:r>
            <a:r>
              <a:rPr sz="1100" spc="-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10" dirty="0">
                <a:solidFill>
                  <a:srgbClr val="374151"/>
                </a:solidFill>
                <a:latin typeface="Times New Roman"/>
                <a:cs typeface="Times New Roman"/>
              </a:rPr>
              <a:t>the</a:t>
            </a:r>
            <a:r>
              <a:rPr sz="1100" spc="-1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/>
                <a:cs typeface="Times New Roman"/>
              </a:rPr>
              <a:t>devastating</a:t>
            </a:r>
            <a:r>
              <a:rPr sz="110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/>
                <a:cs typeface="Times New Roman"/>
              </a:rPr>
              <a:t>impact</a:t>
            </a:r>
            <a:r>
              <a:rPr sz="1100" spc="2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15" dirty="0">
                <a:solidFill>
                  <a:srgbClr val="374151"/>
                </a:solidFill>
                <a:latin typeface="Times New Roman"/>
                <a:cs typeface="Times New Roman"/>
              </a:rPr>
              <a:t>of</a:t>
            </a:r>
            <a:r>
              <a:rPr sz="1100" spc="1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/>
                <a:cs typeface="Times New Roman"/>
              </a:rPr>
              <a:t>floods.</a:t>
            </a:r>
            <a:r>
              <a:rPr sz="1100" spc="4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/>
                <a:cs typeface="Times New Roman"/>
              </a:rPr>
              <a:t>These</a:t>
            </a:r>
            <a:r>
              <a:rPr sz="1100" spc="-1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10" dirty="0">
                <a:solidFill>
                  <a:srgbClr val="374151"/>
                </a:solidFill>
                <a:latin typeface="Times New Roman"/>
                <a:cs typeface="Times New Roman"/>
              </a:rPr>
              <a:t>systems</a:t>
            </a:r>
            <a:r>
              <a:rPr sz="1100" spc="5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/>
                <a:cs typeface="Times New Roman"/>
              </a:rPr>
              <a:t>harness</a:t>
            </a:r>
            <a:r>
              <a:rPr sz="1100" spc="2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374151"/>
                </a:solidFill>
                <a:latin typeface="Times New Roman"/>
                <a:cs typeface="Times New Roman"/>
              </a:rPr>
              <a:t>the</a:t>
            </a:r>
            <a:r>
              <a:rPr sz="1100" spc="-1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/>
                <a:cs typeface="Times New Roman"/>
              </a:rPr>
              <a:t>capabilities</a:t>
            </a:r>
            <a:r>
              <a:rPr sz="1100" spc="2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15" dirty="0">
                <a:solidFill>
                  <a:srgbClr val="374151"/>
                </a:solidFill>
                <a:latin typeface="Times New Roman"/>
                <a:cs typeface="Times New Roman"/>
              </a:rPr>
              <a:t>of</a:t>
            </a:r>
            <a:r>
              <a:rPr sz="1100" spc="4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/>
                <a:cs typeface="Times New Roman"/>
              </a:rPr>
              <a:t>interconnected devices</a:t>
            </a:r>
            <a:r>
              <a:rPr sz="1100" spc="4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/>
                <a:cs typeface="Times New Roman"/>
              </a:rPr>
              <a:t>and</a:t>
            </a:r>
            <a:r>
              <a:rPr sz="110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/>
                <a:cs typeface="Times New Roman"/>
              </a:rPr>
              <a:t>sensors</a:t>
            </a:r>
            <a:r>
              <a:rPr sz="1100" spc="10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374151"/>
                </a:solidFill>
                <a:latin typeface="Times New Roman"/>
                <a:cs typeface="Times New Roman"/>
              </a:rPr>
              <a:t>to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33756" y="7149718"/>
            <a:ext cx="4636770" cy="161925"/>
          </a:xfrm>
          <a:prstGeom prst="rect">
            <a:avLst/>
          </a:prstGeom>
          <a:solidFill>
            <a:srgbClr val="F7F7F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30"/>
              </a:lnSpc>
            </a:pPr>
            <a:r>
              <a:rPr sz="1100" dirty="0">
                <a:solidFill>
                  <a:srgbClr val="374151"/>
                </a:solidFill>
                <a:latin typeface="Times New Roman"/>
                <a:cs typeface="Times New Roman"/>
              </a:rPr>
              <a:t>provide</a:t>
            </a:r>
            <a:r>
              <a:rPr sz="1100" spc="-2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/>
                <a:cs typeface="Times New Roman"/>
              </a:rPr>
              <a:t>real-time</a:t>
            </a:r>
            <a:r>
              <a:rPr sz="1100" spc="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374151"/>
                </a:solidFill>
                <a:latin typeface="Times New Roman"/>
                <a:cs typeface="Times New Roman"/>
              </a:rPr>
              <a:t>data,</a:t>
            </a:r>
            <a:r>
              <a:rPr sz="1100" spc="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/>
                <a:cs typeface="Times New Roman"/>
              </a:rPr>
              <a:t>predictive</a:t>
            </a:r>
            <a:r>
              <a:rPr sz="1100" spc="1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/>
                <a:cs typeface="Times New Roman"/>
              </a:rPr>
              <a:t>insights,</a:t>
            </a:r>
            <a:r>
              <a:rPr sz="1100" spc="3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/>
                <a:cs typeface="Times New Roman"/>
              </a:rPr>
              <a:t>and timely</a:t>
            </a:r>
            <a:r>
              <a:rPr sz="1100" spc="-1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374151"/>
                </a:solidFill>
                <a:latin typeface="Times New Roman"/>
                <a:cs typeface="Times New Roman"/>
              </a:rPr>
              <a:t>alerts</a:t>
            </a:r>
            <a:r>
              <a:rPr sz="1100" spc="2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10" dirty="0">
                <a:solidFill>
                  <a:srgbClr val="374151"/>
                </a:solidFill>
                <a:latin typeface="Times New Roman"/>
                <a:cs typeface="Times New Roman"/>
              </a:rPr>
              <a:t>in </a:t>
            </a:r>
            <a:r>
              <a:rPr sz="1100" spc="-5" dirty="0">
                <a:solidFill>
                  <a:srgbClr val="374151"/>
                </a:solidFill>
                <a:latin typeface="Times New Roman"/>
                <a:cs typeface="Times New Roman"/>
              </a:rPr>
              <a:t>flood-prone</a:t>
            </a:r>
            <a:r>
              <a:rPr sz="1100" spc="-1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/>
                <a:cs typeface="Times New Roman"/>
              </a:rPr>
              <a:t>regions.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16991" y="7302118"/>
            <a:ext cx="33655" cy="167640"/>
          </a:xfrm>
          <a:custGeom>
            <a:avLst/>
            <a:gdLst/>
            <a:ahLst/>
            <a:cxnLst/>
            <a:rect l="l" t="t" r="r" b="b"/>
            <a:pathLst>
              <a:path w="33654" h="167640">
                <a:moveTo>
                  <a:pt x="33528" y="0"/>
                </a:moveTo>
                <a:lnTo>
                  <a:pt x="0" y="0"/>
                </a:lnTo>
                <a:lnTo>
                  <a:pt x="0" y="167639"/>
                </a:lnTo>
                <a:lnTo>
                  <a:pt x="33528" y="167639"/>
                </a:lnTo>
                <a:lnTo>
                  <a:pt x="33528" y="0"/>
                </a:lnTo>
                <a:close/>
              </a:path>
            </a:pathLst>
          </a:custGeom>
          <a:solidFill>
            <a:srgbClr val="F7F7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33756" y="7463663"/>
            <a:ext cx="6615430" cy="167640"/>
          </a:xfrm>
          <a:prstGeom prst="rect">
            <a:avLst/>
          </a:prstGeom>
          <a:solidFill>
            <a:srgbClr val="F7F7F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-10" dirty="0">
                <a:solidFill>
                  <a:srgbClr val="374151"/>
                </a:solidFill>
                <a:latin typeface="Times New Roman"/>
                <a:cs typeface="Times New Roman"/>
              </a:rPr>
              <a:t>By </a:t>
            </a:r>
            <a:r>
              <a:rPr sz="1100" dirty="0">
                <a:solidFill>
                  <a:srgbClr val="374151"/>
                </a:solidFill>
                <a:latin typeface="Times New Roman"/>
                <a:cs typeface="Times New Roman"/>
              </a:rPr>
              <a:t>combining</a:t>
            </a:r>
            <a:r>
              <a:rPr sz="1100" spc="-1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374151"/>
                </a:solidFill>
                <a:latin typeface="Times New Roman"/>
                <a:cs typeface="Times New Roman"/>
              </a:rPr>
              <a:t>the</a:t>
            </a:r>
            <a:r>
              <a:rPr sz="1100" spc="-2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/>
                <a:cs typeface="Times New Roman"/>
              </a:rPr>
              <a:t>power</a:t>
            </a:r>
            <a:r>
              <a:rPr sz="1100" spc="3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15" dirty="0">
                <a:solidFill>
                  <a:srgbClr val="374151"/>
                </a:solidFill>
                <a:latin typeface="Times New Roman"/>
                <a:cs typeface="Times New Roman"/>
              </a:rPr>
              <a:t>of</a:t>
            </a:r>
            <a:r>
              <a:rPr sz="1100" spc="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374151"/>
                </a:solidFill>
                <a:latin typeface="Times New Roman"/>
                <a:cs typeface="Times New Roman"/>
              </a:rPr>
              <a:t>IOT</a:t>
            </a:r>
            <a:r>
              <a:rPr sz="1100" spc="3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/>
                <a:cs typeface="Times New Roman"/>
              </a:rPr>
              <a:t>technology</a:t>
            </a:r>
            <a:r>
              <a:rPr sz="1100" spc="-1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374151"/>
                </a:solidFill>
                <a:latin typeface="Times New Roman"/>
                <a:cs typeface="Times New Roman"/>
              </a:rPr>
              <a:t>with</a:t>
            </a:r>
            <a:r>
              <a:rPr sz="1100" spc="-1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374151"/>
                </a:solidFill>
                <a:latin typeface="Times New Roman"/>
                <a:cs typeface="Times New Roman"/>
              </a:rPr>
              <a:t>advanced</a:t>
            </a:r>
            <a:r>
              <a:rPr sz="1100" spc="-1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/>
                <a:cs typeface="Times New Roman"/>
              </a:rPr>
              <a:t>data</a:t>
            </a:r>
            <a:r>
              <a:rPr sz="1100" spc="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/>
                <a:cs typeface="Times New Roman"/>
              </a:rPr>
              <a:t>analytics,</a:t>
            </a:r>
            <a:r>
              <a:rPr sz="1100" spc="3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/>
                <a:cs typeface="Times New Roman"/>
              </a:rPr>
              <a:t>these</a:t>
            </a:r>
            <a:r>
              <a:rPr sz="1100" spc="-2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10" dirty="0">
                <a:solidFill>
                  <a:srgbClr val="374151"/>
                </a:solidFill>
                <a:latin typeface="Times New Roman"/>
                <a:cs typeface="Times New Roman"/>
              </a:rPr>
              <a:t>systems</a:t>
            </a:r>
            <a:r>
              <a:rPr sz="1100" spc="4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/>
                <a:cs typeface="Times New Roman"/>
              </a:rPr>
              <a:t>enable</a:t>
            </a:r>
            <a:r>
              <a:rPr sz="1100" spc="-2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374151"/>
                </a:solidFill>
                <a:latin typeface="Times New Roman"/>
                <a:cs typeface="Times New Roman"/>
              </a:rPr>
              <a:t>us</a:t>
            </a:r>
            <a:r>
              <a:rPr sz="1100" spc="1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374151"/>
                </a:solidFill>
                <a:latin typeface="Times New Roman"/>
                <a:cs typeface="Times New Roman"/>
              </a:rPr>
              <a:t>to</a:t>
            </a:r>
            <a:r>
              <a:rPr sz="1100" spc="1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10" dirty="0">
                <a:solidFill>
                  <a:srgbClr val="374151"/>
                </a:solidFill>
                <a:latin typeface="Times New Roman"/>
                <a:cs typeface="Times New Roman"/>
              </a:rPr>
              <a:t>monitor</a:t>
            </a:r>
            <a:r>
              <a:rPr sz="1100" spc="3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10" dirty="0">
                <a:solidFill>
                  <a:srgbClr val="374151"/>
                </a:solidFill>
                <a:latin typeface="Times New Roman"/>
                <a:cs typeface="Times New Roman"/>
              </a:rPr>
              <a:t>weather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33756" y="7631303"/>
            <a:ext cx="5207000" cy="161925"/>
          </a:xfrm>
          <a:prstGeom prst="rect">
            <a:avLst/>
          </a:prstGeom>
          <a:solidFill>
            <a:srgbClr val="F7F7F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30"/>
              </a:lnSpc>
            </a:pPr>
            <a:r>
              <a:rPr sz="1100" spc="-5" dirty="0">
                <a:solidFill>
                  <a:srgbClr val="374151"/>
                </a:solidFill>
                <a:latin typeface="Times New Roman"/>
                <a:cs typeface="Times New Roman"/>
              </a:rPr>
              <a:t>conditions,</a:t>
            </a:r>
            <a:r>
              <a:rPr sz="1100" spc="3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10" dirty="0">
                <a:solidFill>
                  <a:srgbClr val="374151"/>
                </a:solidFill>
                <a:latin typeface="Times New Roman"/>
                <a:cs typeface="Times New Roman"/>
              </a:rPr>
              <a:t>water</a:t>
            </a:r>
            <a:r>
              <a:rPr sz="1100" spc="3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/>
                <a:cs typeface="Times New Roman"/>
              </a:rPr>
              <a:t>levels,</a:t>
            </a:r>
            <a:r>
              <a:rPr sz="1100" spc="3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/>
                <a:cs typeface="Times New Roman"/>
              </a:rPr>
              <a:t>and</a:t>
            </a:r>
            <a:r>
              <a:rPr sz="1100" spc="3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/>
                <a:cs typeface="Times New Roman"/>
              </a:rPr>
              <a:t>environmental parameters,</a:t>
            </a:r>
            <a:r>
              <a:rPr sz="1100" spc="3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/>
                <a:cs typeface="Times New Roman"/>
              </a:rPr>
              <a:t>thus</a:t>
            </a:r>
            <a:r>
              <a:rPr sz="1100" spc="2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/>
                <a:cs typeface="Times New Roman"/>
              </a:rPr>
              <a:t>identifying</a:t>
            </a:r>
            <a:r>
              <a:rPr sz="1100" spc="-1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/>
                <a:cs typeface="Times New Roman"/>
              </a:rPr>
              <a:t>potential flood</a:t>
            </a:r>
            <a:r>
              <a:rPr sz="1100" spc="-1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374151"/>
                </a:solidFill>
                <a:latin typeface="Times New Roman"/>
                <a:cs typeface="Times New Roman"/>
              </a:rPr>
              <a:t>risks.</a:t>
            </a:r>
            <a:endParaRPr sz="1100">
              <a:latin typeface="Times New Roman"/>
              <a:cs typeface="Times New Roman"/>
            </a:endParaRPr>
          </a:p>
        </p:txBody>
      </p:sp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36099" y="2307475"/>
            <a:ext cx="6902487" cy="4252190"/>
          </a:xfrm>
          <a:prstGeom prst="rect">
            <a:avLst/>
          </a:prstGeom>
        </p:spPr>
      </p:pic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 marR="43180">
              <a:lnSpc>
                <a:spcPct val="101000"/>
              </a:lnSpc>
              <a:spcBef>
                <a:spcPts val="35"/>
              </a:spcBef>
            </a:pPr>
            <a:r>
              <a:rPr spc="60" dirty="0"/>
              <a:t>FLOOD </a:t>
            </a:r>
            <a:r>
              <a:rPr spc="55" dirty="0"/>
              <a:t>MONITORING </a:t>
            </a:r>
            <a:r>
              <a:rPr spc="60" dirty="0"/>
              <a:t> </a:t>
            </a:r>
            <a:r>
              <a:rPr spc="65" dirty="0"/>
              <a:t>AND</a:t>
            </a:r>
            <a:r>
              <a:rPr spc="10" dirty="0"/>
              <a:t> </a:t>
            </a:r>
            <a:r>
              <a:rPr spc="55" dirty="0"/>
              <a:t>EARLY</a:t>
            </a:r>
            <a:r>
              <a:rPr spc="-5" dirty="0"/>
              <a:t> </a:t>
            </a:r>
            <a:r>
              <a:rPr spc="55" dirty="0"/>
              <a:t>WARNING </a:t>
            </a:r>
            <a:r>
              <a:rPr spc="-285" dirty="0"/>
              <a:t> </a:t>
            </a:r>
            <a:r>
              <a:rPr spc="60" dirty="0"/>
              <a:t>SYSTEM|</a:t>
            </a:r>
            <a:fld id="{81D60167-4931-47E6-BA6A-407CBD079E47}" type="slidenum">
              <a:rPr spc="60" dirty="0"/>
              <a:t>3</a:t>
            </a:fld>
            <a:endParaRPr spc="6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4291" y="1142746"/>
            <a:ext cx="3399154" cy="8750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53035">
              <a:lnSpc>
                <a:spcPct val="100000"/>
              </a:lnSpc>
              <a:spcBef>
                <a:spcPts val="90"/>
              </a:spcBef>
            </a:pPr>
            <a:r>
              <a:rPr sz="2000" spc="-10" dirty="0">
                <a:solidFill>
                  <a:srgbClr val="1F467A"/>
                </a:solidFill>
                <a:latin typeface="Arial Black"/>
                <a:cs typeface="Arial Black"/>
              </a:rPr>
              <a:t>DEVELOPMENT</a:t>
            </a:r>
            <a:r>
              <a:rPr sz="2000" spc="-55" dirty="0">
                <a:solidFill>
                  <a:srgbClr val="1F467A"/>
                </a:solidFill>
                <a:latin typeface="Arial Black"/>
                <a:cs typeface="Arial Black"/>
              </a:rPr>
              <a:t> </a:t>
            </a:r>
            <a:r>
              <a:rPr sz="2000" spc="-5" dirty="0">
                <a:solidFill>
                  <a:srgbClr val="1F467A"/>
                </a:solidFill>
                <a:latin typeface="Arial Black"/>
                <a:cs typeface="Arial Black"/>
              </a:rPr>
              <a:t>PART</a:t>
            </a:r>
            <a:r>
              <a:rPr sz="2000" spc="-60" dirty="0">
                <a:solidFill>
                  <a:srgbClr val="1F467A"/>
                </a:solidFill>
                <a:latin typeface="Arial Black"/>
                <a:cs typeface="Arial Black"/>
              </a:rPr>
              <a:t> </a:t>
            </a:r>
            <a:r>
              <a:rPr sz="2000" spc="-10" dirty="0">
                <a:solidFill>
                  <a:srgbClr val="1F467A"/>
                </a:solidFill>
                <a:latin typeface="Arial Black"/>
                <a:cs typeface="Arial Black"/>
              </a:rPr>
              <a:t>1</a:t>
            </a:r>
            <a:endParaRPr sz="20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85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Arial Black"/>
                <a:cs typeface="Arial Black"/>
              </a:rPr>
              <a:t>Hardware</a:t>
            </a:r>
            <a:r>
              <a:rPr sz="1400" spc="-90" dirty="0">
                <a:latin typeface="Arial Black"/>
                <a:cs typeface="Arial Black"/>
              </a:rPr>
              <a:t> </a:t>
            </a:r>
            <a:r>
              <a:rPr sz="1400" spc="-5" dirty="0">
                <a:latin typeface="Arial Black"/>
                <a:cs typeface="Arial Black"/>
              </a:rPr>
              <a:t>and</a:t>
            </a:r>
            <a:r>
              <a:rPr sz="1400" spc="-110" dirty="0">
                <a:latin typeface="Arial Black"/>
                <a:cs typeface="Arial Black"/>
              </a:rPr>
              <a:t> </a:t>
            </a:r>
            <a:r>
              <a:rPr sz="1400" spc="-5" dirty="0">
                <a:latin typeface="Arial Black"/>
                <a:cs typeface="Arial Black"/>
              </a:rPr>
              <a:t>Components:</a:t>
            </a:r>
            <a:endParaRPr sz="140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4291" y="2542412"/>
            <a:ext cx="230568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b="1" spc="90" dirty="0">
                <a:latin typeface="Arial"/>
                <a:cs typeface="Arial"/>
              </a:rPr>
              <a:t>GSM</a:t>
            </a:r>
            <a:r>
              <a:rPr sz="1400" b="1" spc="50" dirty="0">
                <a:latin typeface="Arial"/>
                <a:cs typeface="Arial"/>
              </a:rPr>
              <a:t> </a:t>
            </a:r>
            <a:r>
              <a:rPr sz="1400" b="1" spc="70" dirty="0">
                <a:latin typeface="Arial"/>
                <a:cs typeface="Arial"/>
              </a:rPr>
              <a:t>module</a:t>
            </a:r>
            <a:r>
              <a:rPr sz="1400" b="1" spc="30" dirty="0">
                <a:latin typeface="Arial"/>
                <a:cs typeface="Arial"/>
              </a:rPr>
              <a:t> </a:t>
            </a:r>
            <a:r>
              <a:rPr sz="1400" b="1" spc="65" dirty="0">
                <a:latin typeface="Arial"/>
                <a:cs typeface="Arial"/>
              </a:rPr>
              <a:t>(SIM</a:t>
            </a:r>
            <a:r>
              <a:rPr sz="1400" b="1" spc="50" dirty="0">
                <a:latin typeface="Arial"/>
                <a:cs typeface="Arial"/>
              </a:rPr>
              <a:t> </a:t>
            </a:r>
            <a:r>
              <a:rPr sz="1400" b="1" spc="65" dirty="0">
                <a:latin typeface="Arial"/>
                <a:cs typeface="Arial"/>
              </a:rPr>
              <a:t>8001):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16991" y="2768473"/>
            <a:ext cx="838835" cy="167640"/>
          </a:xfrm>
          <a:custGeom>
            <a:avLst/>
            <a:gdLst/>
            <a:ahLst/>
            <a:cxnLst/>
            <a:rect l="l" t="t" r="r" b="b"/>
            <a:pathLst>
              <a:path w="838835" h="167639">
                <a:moveTo>
                  <a:pt x="838504" y="0"/>
                </a:moveTo>
                <a:lnTo>
                  <a:pt x="0" y="0"/>
                </a:lnTo>
                <a:lnTo>
                  <a:pt x="0" y="167640"/>
                </a:lnTo>
                <a:lnTo>
                  <a:pt x="838504" y="167640"/>
                </a:lnTo>
                <a:lnTo>
                  <a:pt x="838504" y="0"/>
                </a:lnTo>
                <a:close/>
              </a:path>
            </a:pathLst>
          </a:custGeom>
          <a:solidFill>
            <a:srgbClr val="F7F7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16991" y="2936113"/>
            <a:ext cx="6696709" cy="204470"/>
          </a:xfrm>
          <a:prstGeom prst="rect">
            <a:avLst/>
          </a:prstGeom>
          <a:solidFill>
            <a:srgbClr val="F7F7F8"/>
          </a:solidFill>
        </p:spPr>
        <p:txBody>
          <a:bodyPr vert="horz" wrap="square" lIns="0" tIns="0" rIns="0" bIns="0" rtlCol="0">
            <a:spAutoFit/>
          </a:bodyPr>
          <a:lstStyle/>
          <a:p>
            <a:pPr marL="457200">
              <a:lnSpc>
                <a:spcPts val="1550"/>
              </a:lnSpc>
            </a:pPr>
            <a:r>
              <a:rPr sz="1400" spc="-10" dirty="0">
                <a:latin typeface="Times New Roman"/>
                <a:cs typeface="Times New Roman"/>
              </a:rPr>
              <a:t>The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SIM8001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is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GSM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(Global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System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for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Mobile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Communications)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module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used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for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6991" y="3140329"/>
            <a:ext cx="7205345" cy="207645"/>
          </a:xfrm>
          <a:prstGeom prst="rect">
            <a:avLst/>
          </a:prstGeom>
          <a:solidFill>
            <a:srgbClr val="F7F7F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75"/>
              </a:lnSpc>
            </a:pPr>
            <a:r>
              <a:rPr sz="1400" spc="-5" dirty="0">
                <a:latin typeface="Times New Roman"/>
                <a:cs typeface="Times New Roman"/>
              </a:rPr>
              <a:t>wireless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communication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over </a:t>
            </a:r>
            <a:r>
              <a:rPr sz="1400" spc="-5" dirty="0">
                <a:latin typeface="Times New Roman"/>
                <a:cs typeface="Times New Roman"/>
              </a:rPr>
              <a:t>cellular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networks.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It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supports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2G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(GSM/GPRS)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networks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and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provides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16991" y="3347592"/>
            <a:ext cx="6211570" cy="204470"/>
          </a:xfrm>
          <a:prstGeom prst="rect">
            <a:avLst/>
          </a:prstGeom>
          <a:solidFill>
            <a:srgbClr val="F7F7F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50"/>
              </a:lnSpc>
            </a:pPr>
            <a:r>
              <a:rPr sz="1400" spc="-10" dirty="0">
                <a:latin typeface="Times New Roman"/>
                <a:cs typeface="Times New Roman"/>
              </a:rPr>
              <a:t>features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like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data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transmission,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SMS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messaging,</a:t>
            </a:r>
            <a:r>
              <a:rPr sz="1400" spc="4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voice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calls,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and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AT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command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control.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4291" y="3728465"/>
            <a:ext cx="158877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b="1" spc="-5" dirty="0">
                <a:latin typeface="Arial"/>
                <a:cs typeface="Arial"/>
              </a:rPr>
              <a:t>Ultrasonic</a:t>
            </a:r>
            <a:r>
              <a:rPr sz="1400" b="1" spc="-5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sensor: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16991" y="3957573"/>
            <a:ext cx="384810" cy="210820"/>
          </a:xfrm>
          <a:custGeom>
            <a:avLst/>
            <a:gdLst/>
            <a:ahLst/>
            <a:cxnLst/>
            <a:rect l="l" t="t" r="r" b="b"/>
            <a:pathLst>
              <a:path w="384809" h="210820">
                <a:moveTo>
                  <a:pt x="384352" y="0"/>
                </a:moveTo>
                <a:lnTo>
                  <a:pt x="0" y="0"/>
                </a:lnTo>
                <a:lnTo>
                  <a:pt x="0" y="210312"/>
                </a:lnTo>
                <a:lnTo>
                  <a:pt x="384352" y="210312"/>
                </a:lnTo>
                <a:lnTo>
                  <a:pt x="384352" y="0"/>
                </a:lnTo>
                <a:close/>
              </a:path>
            </a:pathLst>
          </a:custGeom>
          <a:solidFill>
            <a:srgbClr val="F7F7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74496" y="4164838"/>
            <a:ext cx="6550025" cy="210820"/>
          </a:xfrm>
          <a:prstGeom prst="rect">
            <a:avLst/>
          </a:prstGeom>
          <a:solidFill>
            <a:srgbClr val="F7F7F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00"/>
              </a:lnSpc>
            </a:pPr>
            <a:r>
              <a:rPr sz="1400" spc="-10" dirty="0">
                <a:latin typeface="Times New Roman"/>
                <a:cs typeface="Times New Roman"/>
              </a:rPr>
              <a:t>Ultrasonic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sensors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use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high-frequency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sound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waves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to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measure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distances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and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detect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objects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16991" y="4375150"/>
            <a:ext cx="6858000" cy="204470"/>
          </a:xfrm>
          <a:prstGeom prst="rect">
            <a:avLst/>
          </a:prstGeom>
          <a:solidFill>
            <a:srgbClr val="F7F7F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50"/>
              </a:lnSpc>
            </a:pPr>
            <a:r>
              <a:rPr sz="1400" spc="-10" dirty="0">
                <a:latin typeface="Times New Roman"/>
                <a:cs typeface="Times New Roman"/>
              </a:rPr>
              <a:t>without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physical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contact.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They work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based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on</a:t>
            </a:r>
            <a:r>
              <a:rPr sz="1400" spc="-10" dirty="0">
                <a:latin typeface="Times New Roman"/>
                <a:cs typeface="Times New Roman"/>
              </a:rPr>
              <a:t> the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principle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of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sending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out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ultrasonic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pulses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and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16991" y="4579365"/>
            <a:ext cx="7007225" cy="204470"/>
          </a:xfrm>
          <a:prstGeom prst="rect">
            <a:avLst/>
          </a:prstGeom>
          <a:solidFill>
            <a:srgbClr val="F7F7F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50"/>
              </a:lnSpc>
            </a:pPr>
            <a:r>
              <a:rPr sz="1400" spc="-5" dirty="0">
                <a:latin typeface="Times New Roman"/>
                <a:cs typeface="Times New Roman"/>
              </a:rPr>
              <a:t>calculating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the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time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it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takes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for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them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to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bounce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back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from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an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object.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These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sensors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are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commonly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16991" y="4783835"/>
            <a:ext cx="6690359" cy="204470"/>
          </a:xfrm>
          <a:prstGeom prst="rect">
            <a:avLst/>
          </a:prstGeom>
          <a:solidFill>
            <a:srgbClr val="F7F7F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50"/>
              </a:lnSpc>
            </a:pPr>
            <a:r>
              <a:rPr sz="1400" spc="-10" dirty="0">
                <a:latin typeface="Times New Roman"/>
                <a:cs typeface="Times New Roman"/>
              </a:rPr>
              <a:t>used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for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obstacle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avoidance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in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robotics,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distance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measurement,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and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level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sensing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in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industrial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16991" y="4988052"/>
            <a:ext cx="902969" cy="204470"/>
          </a:xfrm>
          <a:prstGeom prst="rect">
            <a:avLst/>
          </a:prstGeom>
          <a:solidFill>
            <a:srgbClr val="F7F7F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50"/>
              </a:lnSpc>
            </a:pPr>
            <a:r>
              <a:rPr sz="1400" spc="-10" dirty="0">
                <a:latin typeface="Times New Roman"/>
                <a:cs typeface="Times New Roman"/>
              </a:rPr>
              <a:t>applications.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04291" y="5307583"/>
            <a:ext cx="114427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b="1" spc="-10" dirty="0">
                <a:latin typeface="Arial"/>
                <a:cs typeface="Arial"/>
              </a:rPr>
              <a:t>Float</a:t>
            </a:r>
            <a:r>
              <a:rPr sz="1400" b="1" spc="-5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sensor:</a:t>
            </a:r>
            <a:endParaRPr sz="1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16991" y="5533644"/>
            <a:ext cx="7147559" cy="210820"/>
          </a:xfrm>
          <a:prstGeom prst="rect">
            <a:avLst/>
          </a:prstGeom>
          <a:solidFill>
            <a:srgbClr val="F7F7F8"/>
          </a:solidFill>
        </p:spPr>
        <p:txBody>
          <a:bodyPr vert="horz" wrap="square" lIns="0" tIns="0" rIns="0" bIns="0" rtlCol="0">
            <a:spAutoFit/>
          </a:bodyPr>
          <a:lstStyle/>
          <a:p>
            <a:pPr marL="914400">
              <a:lnSpc>
                <a:spcPts val="1600"/>
              </a:lnSpc>
            </a:pPr>
            <a:r>
              <a:rPr sz="1400" spc="-10" dirty="0">
                <a:latin typeface="Times New Roman"/>
                <a:cs typeface="Times New Roman"/>
              </a:rPr>
              <a:t>A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float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sensor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is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simple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and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reliable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device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used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to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detect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liquid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levels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in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container.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16991" y="5743955"/>
            <a:ext cx="6854825" cy="204470"/>
          </a:xfrm>
          <a:prstGeom prst="rect">
            <a:avLst/>
          </a:prstGeom>
          <a:solidFill>
            <a:srgbClr val="F7F7F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55"/>
              </a:lnSpc>
            </a:pPr>
            <a:r>
              <a:rPr sz="1400" spc="-10" dirty="0">
                <a:latin typeface="Times New Roman"/>
                <a:cs typeface="Times New Roman"/>
              </a:rPr>
              <a:t>It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consists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of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</a:t>
            </a:r>
            <a:r>
              <a:rPr sz="1400" spc="4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float,</a:t>
            </a:r>
            <a:r>
              <a:rPr sz="1400" spc="4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typically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made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of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buoyant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material,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that</a:t>
            </a:r>
            <a:r>
              <a:rPr sz="1400" spc="4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rises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or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falls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with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changing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liquid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16991" y="5948426"/>
            <a:ext cx="7006590" cy="204470"/>
          </a:xfrm>
          <a:prstGeom prst="rect">
            <a:avLst/>
          </a:prstGeom>
          <a:solidFill>
            <a:srgbClr val="F7F7F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50"/>
              </a:lnSpc>
            </a:pPr>
            <a:r>
              <a:rPr sz="1400" spc="-10" dirty="0">
                <a:latin typeface="Times New Roman"/>
                <a:cs typeface="Times New Roman"/>
              </a:rPr>
              <a:t>levels.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When</a:t>
            </a:r>
            <a:r>
              <a:rPr sz="1400" spc="-10" dirty="0">
                <a:latin typeface="Times New Roman"/>
                <a:cs typeface="Times New Roman"/>
              </a:rPr>
              <a:t> the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float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reaches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specific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point,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it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triggers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switch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mechanism,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signaling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either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the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16991" y="6152641"/>
            <a:ext cx="2119630" cy="204470"/>
          </a:xfrm>
          <a:prstGeom prst="rect">
            <a:avLst/>
          </a:prstGeom>
          <a:solidFill>
            <a:srgbClr val="F7F7F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50"/>
              </a:lnSpc>
            </a:pPr>
            <a:r>
              <a:rPr sz="1400" spc="-10" dirty="0">
                <a:latin typeface="Times New Roman"/>
                <a:cs typeface="Times New Roman"/>
              </a:rPr>
              <a:t>presence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or absence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of</a:t>
            </a:r>
            <a:r>
              <a:rPr sz="1400" spc="-10" dirty="0">
                <a:latin typeface="Times New Roman"/>
                <a:cs typeface="Times New Roman"/>
              </a:rPr>
              <a:t> liquid.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16991" y="6353809"/>
            <a:ext cx="116205" cy="189230"/>
          </a:xfrm>
          <a:custGeom>
            <a:avLst/>
            <a:gdLst/>
            <a:ahLst/>
            <a:cxnLst/>
            <a:rect l="l" t="t" r="r" b="b"/>
            <a:pathLst>
              <a:path w="116204" h="189229">
                <a:moveTo>
                  <a:pt x="116128" y="0"/>
                </a:moveTo>
                <a:lnTo>
                  <a:pt x="0" y="0"/>
                </a:lnTo>
                <a:lnTo>
                  <a:pt x="0" y="188975"/>
                </a:lnTo>
                <a:lnTo>
                  <a:pt x="116128" y="188975"/>
                </a:lnTo>
                <a:lnTo>
                  <a:pt x="116128" y="0"/>
                </a:lnTo>
                <a:close/>
              </a:path>
            </a:pathLst>
          </a:custGeom>
          <a:solidFill>
            <a:srgbClr val="F7F7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316991" y="6545833"/>
            <a:ext cx="814705" cy="234950"/>
          </a:xfrm>
          <a:prstGeom prst="rect">
            <a:avLst/>
          </a:prstGeom>
          <a:solidFill>
            <a:srgbClr val="F7F7F8"/>
          </a:solidFill>
        </p:spPr>
        <p:txBody>
          <a:bodyPr vert="horz" wrap="square" lIns="0" tIns="1079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85"/>
              </a:spcBef>
            </a:pPr>
            <a:r>
              <a:rPr sz="1400" b="1" spc="-5" dirty="0">
                <a:latin typeface="Segoe UI"/>
                <a:cs typeface="Segoe UI"/>
              </a:rPr>
              <a:t>Zero</a:t>
            </a:r>
            <a:r>
              <a:rPr sz="1400" b="1" spc="-65" dirty="0">
                <a:latin typeface="Segoe UI"/>
                <a:cs typeface="Segoe UI"/>
              </a:rPr>
              <a:t> </a:t>
            </a:r>
            <a:r>
              <a:rPr sz="1400" b="1" spc="-5" dirty="0">
                <a:latin typeface="Segoe UI"/>
                <a:cs typeface="Segoe UI"/>
              </a:rPr>
              <a:t>PCB:</a:t>
            </a:r>
            <a:endParaRPr sz="1400">
              <a:latin typeface="Segoe UI"/>
              <a:cs typeface="Segoe U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16991" y="6780530"/>
            <a:ext cx="7006590" cy="205104"/>
          </a:xfrm>
          <a:prstGeom prst="rect">
            <a:avLst/>
          </a:prstGeom>
          <a:solidFill>
            <a:srgbClr val="F7F7F8"/>
          </a:solidFill>
        </p:spPr>
        <p:txBody>
          <a:bodyPr vert="horz" wrap="square" lIns="0" tIns="0" rIns="0" bIns="0" rtlCol="0">
            <a:spAutoFit/>
          </a:bodyPr>
          <a:lstStyle/>
          <a:p>
            <a:pPr marL="487680">
              <a:lnSpc>
                <a:spcPts val="1555"/>
              </a:lnSpc>
            </a:pPr>
            <a:r>
              <a:rPr sz="1400" spc="-10" dirty="0">
                <a:latin typeface="Times New Roman"/>
                <a:cs typeface="Times New Roman"/>
              </a:rPr>
              <a:t>A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Zero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PCB</a:t>
            </a:r>
            <a:r>
              <a:rPr sz="1400" spc="-5" dirty="0">
                <a:latin typeface="Times New Roman"/>
                <a:cs typeface="Times New Roman"/>
              </a:rPr>
              <a:t> ,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often</a:t>
            </a:r>
            <a:r>
              <a:rPr sz="1400" spc="-10" dirty="0">
                <a:latin typeface="Times New Roman"/>
                <a:cs typeface="Times New Roman"/>
              </a:rPr>
              <a:t> referred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to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as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"Zero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Insertion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Force"</a:t>
            </a:r>
            <a:r>
              <a:rPr sz="1400" spc="-5" dirty="0">
                <a:latin typeface="Times New Roman"/>
                <a:cs typeface="Times New Roman"/>
              </a:rPr>
              <a:t> or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ZIF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PCB,</a:t>
            </a:r>
            <a:r>
              <a:rPr sz="1400" spc="45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is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type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of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printed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16991" y="6985127"/>
            <a:ext cx="7006590" cy="204470"/>
          </a:xfrm>
          <a:prstGeom prst="rect">
            <a:avLst/>
          </a:prstGeom>
          <a:solidFill>
            <a:srgbClr val="F7F7F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50"/>
              </a:lnSpc>
            </a:pPr>
            <a:r>
              <a:rPr sz="1400" spc="-10" dirty="0">
                <a:latin typeface="Times New Roman"/>
                <a:cs typeface="Times New Roman"/>
              </a:rPr>
              <a:t>circuit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board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designed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for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integrated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circuits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with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fragile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or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delicate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pins.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It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features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specialized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16991" y="7183246"/>
            <a:ext cx="6955790" cy="210820"/>
          </a:xfrm>
          <a:custGeom>
            <a:avLst/>
            <a:gdLst/>
            <a:ahLst/>
            <a:cxnLst/>
            <a:rect l="l" t="t" r="r" b="b"/>
            <a:pathLst>
              <a:path w="6955790" h="210820">
                <a:moveTo>
                  <a:pt x="6955282" y="0"/>
                </a:moveTo>
                <a:lnTo>
                  <a:pt x="0" y="0"/>
                </a:lnTo>
                <a:lnTo>
                  <a:pt x="0" y="210311"/>
                </a:lnTo>
                <a:lnTo>
                  <a:pt x="6955282" y="210311"/>
                </a:lnTo>
                <a:lnTo>
                  <a:pt x="6955282" y="0"/>
                </a:lnTo>
                <a:close/>
              </a:path>
            </a:pathLst>
          </a:custGeom>
          <a:solidFill>
            <a:srgbClr val="F7F7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304291" y="7161403"/>
            <a:ext cx="697674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5" dirty="0">
                <a:latin typeface="Times New Roman"/>
                <a:cs typeface="Times New Roman"/>
              </a:rPr>
              <a:t>socket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that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allows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ICs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to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be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inserted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or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removed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with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minimal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force,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reducing</a:t>
            </a:r>
            <a:r>
              <a:rPr sz="1400" spc="-10" dirty="0">
                <a:latin typeface="Times New Roman"/>
                <a:cs typeface="Times New Roman"/>
              </a:rPr>
              <a:t> the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risk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of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damage.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 marR="43180">
              <a:lnSpc>
                <a:spcPct val="101000"/>
              </a:lnSpc>
              <a:spcBef>
                <a:spcPts val="35"/>
              </a:spcBef>
            </a:pPr>
            <a:r>
              <a:rPr spc="60" dirty="0"/>
              <a:t>FLOOD </a:t>
            </a:r>
            <a:r>
              <a:rPr spc="55" dirty="0"/>
              <a:t>MONITORING </a:t>
            </a:r>
            <a:r>
              <a:rPr spc="60" dirty="0"/>
              <a:t> </a:t>
            </a:r>
            <a:r>
              <a:rPr spc="65" dirty="0"/>
              <a:t>AND</a:t>
            </a:r>
            <a:r>
              <a:rPr spc="10" dirty="0"/>
              <a:t> </a:t>
            </a:r>
            <a:r>
              <a:rPr spc="55" dirty="0"/>
              <a:t>EARLY</a:t>
            </a:r>
            <a:r>
              <a:rPr spc="-5" dirty="0"/>
              <a:t> </a:t>
            </a:r>
            <a:r>
              <a:rPr spc="55" dirty="0"/>
              <a:t>WARNING </a:t>
            </a:r>
            <a:r>
              <a:rPr spc="-285" dirty="0"/>
              <a:t> </a:t>
            </a:r>
            <a:r>
              <a:rPr spc="60" dirty="0"/>
              <a:t>SYSTEM|</a:t>
            </a:r>
            <a:fld id="{81D60167-4931-47E6-BA6A-407CBD079E47}" type="slidenum">
              <a:rPr spc="60" dirty="0"/>
              <a:t>4</a:t>
            </a:fld>
            <a:endParaRPr spc="6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4291" y="965961"/>
            <a:ext cx="5438140" cy="794130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10" dirty="0">
                <a:solidFill>
                  <a:srgbClr val="1F487C"/>
                </a:solidFill>
                <a:latin typeface="Arial Black"/>
                <a:cs typeface="Arial Black"/>
              </a:rPr>
              <a:t>PROGRAMING</a:t>
            </a:r>
            <a:endParaRPr sz="2000">
              <a:latin typeface="Arial Black"/>
              <a:cs typeface="Arial Black"/>
            </a:endParaRPr>
          </a:p>
          <a:p>
            <a:pPr marL="12700">
              <a:lnSpc>
                <a:spcPts val="1295"/>
              </a:lnSpc>
              <a:spcBef>
                <a:spcPts val="1670"/>
              </a:spcBef>
            </a:pPr>
            <a:r>
              <a:rPr sz="1100" spc="-5" dirty="0">
                <a:latin typeface="Times New Roman"/>
                <a:cs typeface="Times New Roman"/>
              </a:rPr>
              <a:t>#include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&lt;Wire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.h&gt;</a:t>
            </a:r>
            <a:endParaRPr sz="1100">
              <a:latin typeface="Times New Roman"/>
              <a:cs typeface="Times New Roman"/>
            </a:endParaRPr>
          </a:p>
          <a:p>
            <a:pPr marL="12700" marR="3587115">
              <a:lnSpc>
                <a:spcPct val="95500"/>
              </a:lnSpc>
              <a:spcBef>
                <a:spcPts val="35"/>
              </a:spcBef>
            </a:pPr>
            <a:r>
              <a:rPr sz="1100" spc="-5" dirty="0">
                <a:latin typeface="Times New Roman"/>
                <a:cs typeface="Times New Roman"/>
              </a:rPr>
              <a:t>#include &lt;LiquidCrystal_I2C.h&gt; </a:t>
            </a:r>
            <a:r>
              <a:rPr sz="1100" spc="-26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#include </a:t>
            </a:r>
            <a:r>
              <a:rPr sz="1100" dirty="0">
                <a:latin typeface="Times New Roman"/>
                <a:cs typeface="Times New Roman"/>
              </a:rPr>
              <a:t>&lt;New Ping </a:t>
            </a:r>
            <a:r>
              <a:rPr sz="1100" spc="-5" dirty="0">
                <a:latin typeface="Times New Roman"/>
                <a:cs typeface="Times New Roman"/>
              </a:rPr>
              <a:t>.h&gt; 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#include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&lt;Software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Serial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.h&gt;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1250"/>
              </a:lnSpc>
            </a:pPr>
            <a:r>
              <a:rPr sz="1100" dirty="0">
                <a:latin typeface="Times New Roman"/>
                <a:cs typeface="Times New Roman"/>
              </a:rPr>
              <a:t>//</a:t>
            </a:r>
            <a:r>
              <a:rPr sz="1100" spc="-10" dirty="0">
                <a:latin typeface="Times New Roman"/>
                <a:cs typeface="Times New Roman"/>
              </a:rPr>
              <a:t> LCD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Display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1270"/>
              </a:lnSpc>
            </a:pPr>
            <a:r>
              <a:rPr sz="1100" spc="-5" dirty="0">
                <a:latin typeface="Times New Roman"/>
                <a:cs typeface="Times New Roman"/>
              </a:rPr>
              <a:t>LiquidCrystal_I2C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lcd(0x27,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16,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2);</a:t>
            </a:r>
            <a:endParaRPr sz="1100">
              <a:latin typeface="Times New Roman"/>
              <a:cs typeface="Times New Roman"/>
            </a:endParaRPr>
          </a:p>
          <a:p>
            <a:pPr marL="12700" marR="3888740">
              <a:lnSpc>
                <a:spcPts val="1250"/>
              </a:lnSpc>
              <a:spcBef>
                <a:spcPts val="80"/>
              </a:spcBef>
            </a:pPr>
            <a:r>
              <a:rPr sz="1100" dirty="0">
                <a:latin typeface="Times New Roman"/>
                <a:cs typeface="Times New Roman"/>
              </a:rPr>
              <a:t>//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Ultrasonic</a:t>
            </a:r>
            <a:r>
              <a:rPr sz="1100" spc="254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Sensor 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#define</a:t>
            </a:r>
            <a:r>
              <a:rPr sz="1100" spc="-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TRIGGER_PIN</a:t>
            </a:r>
            <a:r>
              <a:rPr sz="1100" spc="-15" dirty="0">
                <a:latin typeface="Times New Roman"/>
                <a:cs typeface="Times New Roman"/>
              </a:rPr>
              <a:t> 12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1220"/>
              </a:lnSpc>
            </a:pPr>
            <a:r>
              <a:rPr sz="1100" spc="-5" dirty="0">
                <a:latin typeface="Times New Roman"/>
                <a:cs typeface="Times New Roman"/>
              </a:rPr>
              <a:t>#define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ECHO_PIN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11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1260"/>
              </a:lnSpc>
            </a:pPr>
            <a:r>
              <a:rPr sz="1100" spc="-5" dirty="0">
                <a:latin typeface="Times New Roman"/>
                <a:cs typeface="Times New Roman"/>
              </a:rPr>
              <a:t>#define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MAX_DISTANCE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200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1260"/>
              </a:lnSpc>
            </a:pPr>
            <a:r>
              <a:rPr sz="1100" spc="-5" dirty="0">
                <a:latin typeface="Times New Roman"/>
                <a:cs typeface="Times New Roman"/>
              </a:rPr>
              <a:t>New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Ping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sonar(TRIGGER_PIN,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ECHO_PIN,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MAX_DISTANCE);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1270"/>
              </a:lnSpc>
            </a:pPr>
            <a:r>
              <a:rPr sz="1100" dirty="0">
                <a:latin typeface="Times New Roman"/>
                <a:cs typeface="Times New Roman"/>
              </a:rPr>
              <a:t>//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Float</a:t>
            </a:r>
            <a:r>
              <a:rPr sz="1100" spc="-10" dirty="0">
                <a:latin typeface="Times New Roman"/>
                <a:cs typeface="Times New Roman"/>
              </a:rPr>
              <a:t> Sensor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1260"/>
              </a:lnSpc>
            </a:pPr>
            <a:r>
              <a:rPr sz="1100" spc="-5" dirty="0">
                <a:latin typeface="Times New Roman"/>
                <a:cs typeface="Times New Roman"/>
              </a:rPr>
              <a:t>#define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FLOAT_SENSOR_PIN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10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1260"/>
              </a:lnSpc>
            </a:pPr>
            <a:r>
              <a:rPr sz="1100" dirty="0">
                <a:latin typeface="Times New Roman"/>
                <a:cs typeface="Times New Roman"/>
              </a:rPr>
              <a:t>//</a:t>
            </a:r>
            <a:r>
              <a:rPr sz="1100" spc="-10" dirty="0">
                <a:latin typeface="Times New Roman"/>
                <a:cs typeface="Times New Roman"/>
              </a:rPr>
              <a:t> GSM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Module</a:t>
            </a:r>
            <a:endParaRPr sz="1100">
              <a:latin typeface="Times New Roman"/>
              <a:cs typeface="Times New Roman"/>
            </a:endParaRPr>
          </a:p>
          <a:p>
            <a:pPr marL="12700" marR="2983865">
              <a:lnSpc>
                <a:spcPts val="1270"/>
              </a:lnSpc>
              <a:spcBef>
                <a:spcPts val="60"/>
              </a:spcBef>
            </a:pPr>
            <a:r>
              <a:rPr sz="1100" spc="-5" dirty="0">
                <a:latin typeface="Times New Roman"/>
                <a:cs typeface="Times New Roman"/>
              </a:rPr>
              <a:t>Software </a:t>
            </a:r>
            <a:r>
              <a:rPr sz="1100" dirty="0">
                <a:latin typeface="Times New Roman"/>
                <a:cs typeface="Times New Roman"/>
              </a:rPr>
              <a:t>Serial gsm </a:t>
            </a:r>
            <a:r>
              <a:rPr sz="1100" spc="-5" dirty="0">
                <a:latin typeface="Times New Roman"/>
                <a:cs typeface="Times New Roman"/>
              </a:rPr>
              <a:t>Serial(8, 9); </a:t>
            </a:r>
            <a:r>
              <a:rPr sz="1100" dirty="0">
                <a:latin typeface="Times New Roman"/>
                <a:cs typeface="Times New Roman"/>
              </a:rPr>
              <a:t>// </a:t>
            </a:r>
            <a:r>
              <a:rPr sz="1100" spc="-10" dirty="0">
                <a:latin typeface="Times New Roman"/>
                <a:cs typeface="Times New Roman"/>
              </a:rPr>
              <a:t>RX, </a:t>
            </a:r>
            <a:r>
              <a:rPr sz="1100" spc="10" dirty="0">
                <a:latin typeface="Times New Roman"/>
                <a:cs typeface="Times New Roman"/>
              </a:rPr>
              <a:t>TX </a:t>
            </a:r>
            <a:r>
              <a:rPr sz="1100" spc="-26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#define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GSM_BAUDRATE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9600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1205"/>
              </a:lnSpc>
            </a:pPr>
            <a:r>
              <a:rPr sz="1100" dirty="0">
                <a:latin typeface="Times New Roman"/>
                <a:cs typeface="Times New Roman"/>
              </a:rPr>
              <a:t>//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Thresholds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1260"/>
              </a:lnSpc>
            </a:pPr>
            <a:r>
              <a:rPr sz="1100" spc="-5" dirty="0">
                <a:latin typeface="Times New Roman"/>
                <a:cs typeface="Times New Roman"/>
              </a:rPr>
              <a:t>#define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FLOOD_THRESHOLD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50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//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Example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threshold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cm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1270"/>
              </a:lnSpc>
            </a:pPr>
            <a:r>
              <a:rPr sz="1100" dirty="0">
                <a:latin typeface="Times New Roman"/>
                <a:cs typeface="Times New Roman"/>
              </a:rPr>
              <a:t>//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Phone</a:t>
            </a:r>
            <a:r>
              <a:rPr sz="1100" spc="-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Numbers</a:t>
            </a:r>
            <a:endParaRPr sz="1100">
              <a:latin typeface="Times New Roman"/>
              <a:cs typeface="Times New Roman"/>
            </a:endParaRPr>
          </a:p>
          <a:p>
            <a:pPr marL="12700" marR="5080">
              <a:lnSpc>
                <a:spcPts val="1250"/>
              </a:lnSpc>
              <a:spcBef>
                <a:spcPts val="75"/>
              </a:spcBef>
            </a:pPr>
            <a:r>
              <a:rPr sz="1100" spc="-5" dirty="0">
                <a:latin typeface="Times New Roman"/>
                <a:cs typeface="Times New Roman"/>
              </a:rPr>
              <a:t>String </a:t>
            </a:r>
            <a:r>
              <a:rPr sz="1100" dirty="0">
                <a:latin typeface="Times New Roman"/>
                <a:cs typeface="Times New Roman"/>
              </a:rPr>
              <a:t>phone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Numbers[]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=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{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"+9188305848xx",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"+9188305848xx"</a:t>
            </a:r>
            <a:r>
              <a:rPr sz="1100" dirty="0">
                <a:latin typeface="Times New Roman"/>
                <a:cs typeface="Times New Roman"/>
              </a:rPr>
              <a:t> };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// </a:t>
            </a:r>
            <a:r>
              <a:rPr sz="1100" spc="-5" dirty="0">
                <a:latin typeface="Times New Roman"/>
                <a:cs typeface="Times New Roman"/>
              </a:rPr>
              <a:t>Example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phone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numbers </a:t>
            </a:r>
            <a:r>
              <a:rPr sz="1100" spc="-26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void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setup()</a:t>
            </a:r>
            <a:r>
              <a:rPr sz="1100" dirty="0">
                <a:latin typeface="Times New Roman"/>
                <a:cs typeface="Times New Roman"/>
              </a:rPr>
              <a:t> {</a:t>
            </a:r>
            <a:endParaRPr sz="1100">
              <a:latin typeface="Times New Roman"/>
              <a:cs typeface="Times New Roman"/>
            </a:endParaRPr>
          </a:p>
          <a:p>
            <a:pPr marL="48895" marR="3992245">
              <a:lnSpc>
                <a:spcPts val="1270"/>
              </a:lnSpc>
              <a:spcBef>
                <a:spcPts val="5"/>
              </a:spcBef>
            </a:pPr>
            <a:r>
              <a:rPr sz="1100" dirty="0">
                <a:latin typeface="Times New Roman"/>
                <a:cs typeface="Times New Roman"/>
              </a:rPr>
              <a:t>//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Initialize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LCD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Display </a:t>
            </a:r>
            <a:r>
              <a:rPr sz="1100" spc="-26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lcd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.begin(16,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2);</a:t>
            </a:r>
            <a:endParaRPr sz="1100">
              <a:latin typeface="Times New Roman"/>
              <a:cs typeface="Times New Roman"/>
            </a:endParaRPr>
          </a:p>
          <a:p>
            <a:pPr marL="48895">
              <a:lnSpc>
                <a:spcPts val="1205"/>
              </a:lnSpc>
            </a:pPr>
            <a:r>
              <a:rPr sz="1100" spc="-10" dirty="0">
                <a:latin typeface="Times New Roman"/>
                <a:cs typeface="Times New Roman"/>
              </a:rPr>
              <a:t>lcd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.backlight();</a:t>
            </a:r>
            <a:endParaRPr sz="1100">
              <a:latin typeface="Times New Roman"/>
              <a:cs typeface="Times New Roman"/>
            </a:endParaRPr>
          </a:p>
          <a:p>
            <a:pPr marL="48895">
              <a:lnSpc>
                <a:spcPts val="1260"/>
              </a:lnSpc>
            </a:pPr>
            <a:r>
              <a:rPr sz="1100" dirty="0">
                <a:latin typeface="Times New Roman"/>
                <a:cs typeface="Times New Roman"/>
              </a:rPr>
              <a:t>//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Initialize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GSM</a:t>
            </a:r>
            <a:r>
              <a:rPr sz="1100" spc="-5" dirty="0">
                <a:latin typeface="Times New Roman"/>
                <a:cs typeface="Times New Roman"/>
              </a:rPr>
              <a:t> Module</a:t>
            </a:r>
            <a:endParaRPr sz="1100">
              <a:latin typeface="Times New Roman"/>
              <a:cs typeface="Times New Roman"/>
            </a:endParaRPr>
          </a:p>
          <a:p>
            <a:pPr marL="48895" marR="2511425">
              <a:lnSpc>
                <a:spcPct val="95500"/>
              </a:lnSpc>
              <a:spcBef>
                <a:spcPts val="35"/>
              </a:spcBef>
            </a:pPr>
            <a:r>
              <a:rPr sz="1100" dirty="0">
                <a:latin typeface="Times New Roman"/>
                <a:cs typeface="Times New Roman"/>
              </a:rPr>
              <a:t>gsm </a:t>
            </a:r>
            <a:r>
              <a:rPr sz="1100" spc="-5" dirty="0">
                <a:latin typeface="Times New Roman"/>
                <a:cs typeface="Times New Roman"/>
              </a:rPr>
              <a:t>Serial.begin(GSM_BAUDRATE); 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delay(2000); </a:t>
            </a:r>
            <a:r>
              <a:rPr sz="1100" dirty="0">
                <a:latin typeface="Times New Roman"/>
                <a:cs typeface="Times New Roman"/>
              </a:rPr>
              <a:t>// </a:t>
            </a:r>
            <a:r>
              <a:rPr sz="1100" spc="-10" dirty="0">
                <a:latin typeface="Times New Roman"/>
                <a:cs typeface="Times New Roman"/>
              </a:rPr>
              <a:t>Give </a:t>
            </a:r>
            <a:r>
              <a:rPr sz="1100" dirty="0">
                <a:latin typeface="Times New Roman"/>
                <a:cs typeface="Times New Roman"/>
              </a:rPr>
              <a:t>GSM </a:t>
            </a:r>
            <a:r>
              <a:rPr sz="1100" spc="-10" dirty="0">
                <a:latin typeface="Times New Roman"/>
                <a:cs typeface="Times New Roman"/>
              </a:rPr>
              <a:t>module </a:t>
            </a:r>
            <a:r>
              <a:rPr sz="1100" dirty="0">
                <a:latin typeface="Times New Roman"/>
                <a:cs typeface="Times New Roman"/>
              </a:rPr>
              <a:t>time </a:t>
            </a:r>
            <a:r>
              <a:rPr sz="1100" spc="10" dirty="0">
                <a:latin typeface="Times New Roman"/>
                <a:cs typeface="Times New Roman"/>
              </a:rPr>
              <a:t>to </a:t>
            </a:r>
            <a:r>
              <a:rPr sz="1100" spc="-5" dirty="0">
                <a:latin typeface="Times New Roman"/>
                <a:cs typeface="Times New Roman"/>
              </a:rPr>
              <a:t>initialize </a:t>
            </a:r>
            <a:r>
              <a:rPr sz="1100" spc="-26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send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Command("AT");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//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Check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communication</a:t>
            </a:r>
            <a:endParaRPr sz="1100">
              <a:latin typeface="Times New Roman"/>
              <a:cs typeface="Times New Roman"/>
            </a:endParaRPr>
          </a:p>
          <a:p>
            <a:pPr marL="48895">
              <a:lnSpc>
                <a:spcPts val="1250"/>
              </a:lnSpc>
            </a:pPr>
            <a:r>
              <a:rPr sz="1100" spc="-10" dirty="0">
                <a:latin typeface="Times New Roman"/>
                <a:cs typeface="Times New Roman"/>
              </a:rPr>
              <a:t>send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Command("AT+CMGF=1");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//</a:t>
            </a:r>
            <a:r>
              <a:rPr sz="1100" spc="-10" dirty="0">
                <a:latin typeface="Times New Roman"/>
                <a:cs typeface="Times New Roman"/>
              </a:rPr>
              <a:t> Set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SMS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text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mode</a:t>
            </a:r>
            <a:endParaRPr sz="1100">
              <a:latin typeface="Times New Roman"/>
              <a:cs typeface="Times New Roman"/>
            </a:endParaRPr>
          </a:p>
          <a:p>
            <a:pPr marL="48895" marR="3565525">
              <a:lnSpc>
                <a:spcPts val="1250"/>
              </a:lnSpc>
              <a:spcBef>
                <a:spcPts val="75"/>
              </a:spcBef>
            </a:pPr>
            <a:r>
              <a:rPr sz="1100" dirty="0">
                <a:latin typeface="Times New Roman"/>
                <a:cs typeface="Times New Roman"/>
              </a:rPr>
              <a:t>// </a:t>
            </a:r>
            <a:r>
              <a:rPr sz="1100" spc="-5" dirty="0">
                <a:latin typeface="Times New Roman"/>
                <a:cs typeface="Times New Roman"/>
              </a:rPr>
              <a:t>Display Initialization Message </a:t>
            </a:r>
            <a:r>
              <a:rPr sz="1100" spc="-26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lcd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.clear();</a:t>
            </a:r>
            <a:endParaRPr sz="1100">
              <a:latin typeface="Times New Roman"/>
              <a:cs typeface="Times New Roman"/>
            </a:endParaRPr>
          </a:p>
          <a:p>
            <a:pPr marL="48895">
              <a:lnSpc>
                <a:spcPts val="1215"/>
              </a:lnSpc>
            </a:pPr>
            <a:r>
              <a:rPr sz="1100" spc="-10" dirty="0">
                <a:latin typeface="Times New Roman"/>
                <a:cs typeface="Times New Roman"/>
              </a:rPr>
              <a:t>lcd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.set</a:t>
            </a:r>
            <a:r>
              <a:rPr sz="1100" spc="-5" dirty="0">
                <a:latin typeface="Times New Roman"/>
                <a:cs typeface="Times New Roman"/>
              </a:rPr>
              <a:t> Cursor(0,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0);</a:t>
            </a:r>
            <a:endParaRPr sz="1100">
              <a:latin typeface="Times New Roman"/>
              <a:cs typeface="Times New Roman"/>
            </a:endParaRPr>
          </a:p>
          <a:p>
            <a:pPr marL="48895" marR="3637915">
              <a:lnSpc>
                <a:spcPts val="1280"/>
              </a:lnSpc>
              <a:spcBef>
                <a:spcPts val="55"/>
              </a:spcBef>
            </a:pPr>
            <a:r>
              <a:rPr sz="1100" spc="-10" dirty="0">
                <a:latin typeface="Times New Roman"/>
                <a:cs typeface="Times New Roman"/>
              </a:rPr>
              <a:t>lcd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.print("Flood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Monitoring"); </a:t>
            </a:r>
            <a:r>
              <a:rPr sz="1100" spc="-26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lcd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.set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Cursor(0,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1);</a:t>
            </a:r>
            <a:endParaRPr sz="1100">
              <a:latin typeface="Times New Roman"/>
              <a:cs typeface="Times New Roman"/>
            </a:endParaRPr>
          </a:p>
          <a:p>
            <a:pPr marL="48895">
              <a:lnSpc>
                <a:spcPts val="1185"/>
              </a:lnSpc>
            </a:pPr>
            <a:r>
              <a:rPr sz="1100" spc="-10" dirty="0">
                <a:latin typeface="Times New Roman"/>
                <a:cs typeface="Times New Roman"/>
              </a:rPr>
              <a:t>lcd</a:t>
            </a:r>
            <a:r>
              <a:rPr sz="1100" spc="-5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.print("System");</a:t>
            </a:r>
            <a:endParaRPr sz="1100">
              <a:latin typeface="Times New Roman"/>
              <a:cs typeface="Times New Roman"/>
            </a:endParaRPr>
          </a:p>
          <a:p>
            <a:pPr marL="48895">
              <a:lnSpc>
                <a:spcPts val="1270"/>
              </a:lnSpc>
            </a:pPr>
            <a:r>
              <a:rPr sz="1100" spc="-5" dirty="0">
                <a:latin typeface="Times New Roman"/>
                <a:cs typeface="Times New Roman"/>
              </a:rPr>
              <a:t>delay(3000);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//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Display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initialization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message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for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3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seconds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1260"/>
              </a:lnSpc>
            </a:pPr>
            <a:r>
              <a:rPr sz="1100" dirty="0">
                <a:latin typeface="Times New Roman"/>
                <a:cs typeface="Times New Roman"/>
              </a:rPr>
              <a:t>}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1260"/>
              </a:lnSpc>
            </a:pPr>
            <a:r>
              <a:rPr sz="1100" spc="-5" dirty="0">
                <a:latin typeface="Times New Roman"/>
                <a:cs typeface="Times New Roman"/>
              </a:rPr>
              <a:t>void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loop()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{</a:t>
            </a:r>
            <a:endParaRPr sz="1100">
              <a:latin typeface="Times New Roman"/>
              <a:cs typeface="Times New Roman"/>
            </a:endParaRPr>
          </a:p>
          <a:p>
            <a:pPr marL="48895">
              <a:lnSpc>
                <a:spcPts val="1270"/>
              </a:lnSpc>
            </a:pPr>
            <a:r>
              <a:rPr sz="1100" dirty="0">
                <a:latin typeface="Times New Roman"/>
                <a:cs typeface="Times New Roman"/>
              </a:rPr>
              <a:t>//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Read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Ultrasonic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Sensor</a:t>
            </a:r>
            <a:endParaRPr sz="1100">
              <a:latin typeface="Times New Roman"/>
              <a:cs typeface="Times New Roman"/>
            </a:endParaRPr>
          </a:p>
          <a:p>
            <a:pPr marL="48895">
              <a:lnSpc>
                <a:spcPts val="1275"/>
              </a:lnSpc>
            </a:pPr>
            <a:r>
              <a:rPr sz="1100" spc="-5" dirty="0">
                <a:latin typeface="Times New Roman"/>
                <a:cs typeface="Times New Roman"/>
              </a:rPr>
              <a:t>unsigned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int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distance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=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sonar.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Ping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_cm();</a:t>
            </a:r>
            <a:endParaRPr sz="1100">
              <a:latin typeface="Times New Roman"/>
              <a:cs typeface="Times New Roman"/>
            </a:endParaRPr>
          </a:p>
          <a:p>
            <a:pPr marL="48895">
              <a:lnSpc>
                <a:spcPts val="1260"/>
              </a:lnSpc>
            </a:pPr>
            <a:r>
              <a:rPr sz="1100" dirty="0">
                <a:latin typeface="Times New Roman"/>
                <a:cs typeface="Times New Roman"/>
              </a:rPr>
              <a:t>//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Read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Float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Sensor</a:t>
            </a:r>
            <a:endParaRPr sz="1100">
              <a:latin typeface="Times New Roman"/>
              <a:cs typeface="Times New Roman"/>
            </a:endParaRPr>
          </a:p>
          <a:p>
            <a:pPr marL="48895">
              <a:lnSpc>
                <a:spcPts val="1260"/>
              </a:lnSpc>
            </a:pPr>
            <a:r>
              <a:rPr sz="1100" spc="-15" dirty="0">
                <a:latin typeface="Times New Roman"/>
                <a:cs typeface="Times New Roman"/>
              </a:rPr>
              <a:t>int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float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Sensor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Value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=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digital Read(FLOAT_SENSOR_PIN);</a:t>
            </a:r>
            <a:endParaRPr sz="1100">
              <a:latin typeface="Times New Roman"/>
              <a:cs typeface="Times New Roman"/>
            </a:endParaRPr>
          </a:p>
          <a:p>
            <a:pPr marL="48895" marR="3913504">
              <a:lnSpc>
                <a:spcPts val="1270"/>
              </a:lnSpc>
              <a:spcBef>
                <a:spcPts val="60"/>
              </a:spcBef>
            </a:pPr>
            <a:r>
              <a:rPr sz="1100" dirty="0">
                <a:latin typeface="Times New Roman"/>
                <a:cs typeface="Times New Roman"/>
              </a:rPr>
              <a:t>// </a:t>
            </a:r>
            <a:r>
              <a:rPr sz="1100" spc="-5" dirty="0">
                <a:latin typeface="Times New Roman"/>
                <a:cs typeface="Times New Roman"/>
              </a:rPr>
              <a:t>Calculate </a:t>
            </a:r>
            <a:r>
              <a:rPr sz="1100" dirty="0">
                <a:latin typeface="Times New Roman"/>
                <a:cs typeface="Times New Roman"/>
              </a:rPr>
              <a:t>Flood Level 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int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flood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Level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= </a:t>
            </a:r>
            <a:r>
              <a:rPr sz="1100" spc="-10" dirty="0">
                <a:latin typeface="Times New Roman"/>
                <a:cs typeface="Times New Roman"/>
              </a:rPr>
              <a:t>distance;</a:t>
            </a:r>
            <a:endParaRPr sz="1100">
              <a:latin typeface="Times New Roman"/>
              <a:cs typeface="Times New Roman"/>
            </a:endParaRPr>
          </a:p>
          <a:p>
            <a:pPr marL="48895">
              <a:lnSpc>
                <a:spcPts val="1190"/>
              </a:lnSpc>
            </a:pPr>
            <a:r>
              <a:rPr sz="1100" dirty="0">
                <a:latin typeface="Times New Roman"/>
                <a:cs typeface="Times New Roman"/>
              </a:rPr>
              <a:t>//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Update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LCD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Display</a:t>
            </a:r>
            <a:endParaRPr sz="1100">
              <a:latin typeface="Times New Roman"/>
              <a:cs typeface="Times New Roman"/>
            </a:endParaRPr>
          </a:p>
          <a:p>
            <a:pPr marL="48895">
              <a:lnSpc>
                <a:spcPts val="1295"/>
              </a:lnSpc>
            </a:pPr>
            <a:r>
              <a:rPr sz="1100" spc="-10" dirty="0">
                <a:latin typeface="Times New Roman"/>
                <a:cs typeface="Times New Roman"/>
              </a:rPr>
              <a:t>lcd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.clear();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 marR="43180">
              <a:lnSpc>
                <a:spcPct val="101000"/>
              </a:lnSpc>
              <a:spcBef>
                <a:spcPts val="35"/>
              </a:spcBef>
            </a:pPr>
            <a:r>
              <a:rPr spc="60" dirty="0"/>
              <a:t>FLOOD </a:t>
            </a:r>
            <a:r>
              <a:rPr spc="55" dirty="0"/>
              <a:t>MONITORING </a:t>
            </a:r>
            <a:r>
              <a:rPr spc="60" dirty="0"/>
              <a:t> </a:t>
            </a:r>
            <a:r>
              <a:rPr spc="65" dirty="0"/>
              <a:t>AND</a:t>
            </a:r>
            <a:r>
              <a:rPr spc="10" dirty="0"/>
              <a:t> </a:t>
            </a:r>
            <a:r>
              <a:rPr spc="55" dirty="0"/>
              <a:t>EARLY</a:t>
            </a:r>
            <a:r>
              <a:rPr spc="-5" dirty="0"/>
              <a:t> </a:t>
            </a:r>
            <a:r>
              <a:rPr spc="55" dirty="0"/>
              <a:t>WARNING </a:t>
            </a:r>
            <a:r>
              <a:rPr spc="-285" dirty="0"/>
              <a:t> </a:t>
            </a:r>
            <a:r>
              <a:rPr spc="60" dirty="0"/>
              <a:t>SYSTEM|</a:t>
            </a:r>
            <a:fld id="{81D60167-4931-47E6-BA6A-407CBD079E47}" type="slidenum">
              <a:rPr spc="60" dirty="0"/>
              <a:t>5</a:t>
            </a:fld>
            <a:endParaRPr spc="6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4291" y="926337"/>
            <a:ext cx="4402455" cy="50260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895">
              <a:lnSpc>
                <a:spcPts val="1295"/>
              </a:lnSpc>
              <a:spcBef>
                <a:spcPts val="100"/>
              </a:spcBef>
            </a:pPr>
            <a:r>
              <a:rPr sz="1100" spc="-10" dirty="0">
                <a:latin typeface="Times New Roman"/>
                <a:cs typeface="Times New Roman"/>
              </a:rPr>
              <a:t>lcd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.set </a:t>
            </a:r>
            <a:r>
              <a:rPr sz="1100" spc="-5" dirty="0">
                <a:latin typeface="Times New Roman"/>
                <a:cs typeface="Times New Roman"/>
              </a:rPr>
              <a:t>Cursor(0,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0);</a:t>
            </a:r>
            <a:endParaRPr sz="1100">
              <a:latin typeface="Times New Roman"/>
              <a:cs typeface="Times New Roman"/>
            </a:endParaRPr>
          </a:p>
          <a:p>
            <a:pPr marL="48895" marR="2832100">
              <a:lnSpc>
                <a:spcPts val="1270"/>
              </a:lnSpc>
              <a:spcBef>
                <a:spcPts val="65"/>
              </a:spcBef>
            </a:pPr>
            <a:r>
              <a:rPr sz="1100" spc="-10" dirty="0">
                <a:latin typeface="Times New Roman"/>
                <a:cs typeface="Times New Roman"/>
              </a:rPr>
              <a:t>lcd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.print("Water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Level: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"); </a:t>
            </a:r>
            <a:r>
              <a:rPr sz="1100" spc="-26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lcd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.print(flood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Level);</a:t>
            </a:r>
            <a:endParaRPr sz="1100">
              <a:latin typeface="Times New Roman"/>
              <a:cs typeface="Times New Roman"/>
            </a:endParaRPr>
          </a:p>
          <a:p>
            <a:pPr marL="48895">
              <a:lnSpc>
                <a:spcPts val="1195"/>
              </a:lnSpc>
            </a:pPr>
            <a:r>
              <a:rPr sz="1100" spc="-10" dirty="0">
                <a:latin typeface="Times New Roman"/>
                <a:cs typeface="Times New Roman"/>
              </a:rPr>
              <a:t>lcd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.print("cm");</a:t>
            </a:r>
            <a:endParaRPr sz="1100">
              <a:latin typeface="Times New Roman"/>
              <a:cs typeface="Times New Roman"/>
            </a:endParaRPr>
          </a:p>
          <a:p>
            <a:pPr marL="48895">
              <a:lnSpc>
                <a:spcPts val="1275"/>
              </a:lnSpc>
            </a:pPr>
            <a:r>
              <a:rPr sz="1100" dirty="0">
                <a:latin typeface="Times New Roman"/>
                <a:cs typeface="Times New Roman"/>
              </a:rPr>
              <a:t>//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Check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Flood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Threshold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1260"/>
              </a:lnSpc>
            </a:pPr>
            <a:r>
              <a:rPr sz="1100" spc="-10" dirty="0">
                <a:latin typeface="Times New Roman"/>
                <a:cs typeface="Times New Roman"/>
              </a:rPr>
              <a:t>if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(flood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Level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&gt;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FLOOD_THRESHOLD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&amp;&amp; </a:t>
            </a:r>
            <a:r>
              <a:rPr sz="1100" spc="-10" dirty="0">
                <a:latin typeface="Times New Roman"/>
                <a:cs typeface="Times New Roman"/>
              </a:rPr>
              <a:t>float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Sensor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Value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==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HIGH)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{</a:t>
            </a:r>
            <a:endParaRPr sz="1100">
              <a:latin typeface="Times New Roman"/>
              <a:cs typeface="Times New Roman"/>
            </a:endParaRPr>
          </a:p>
          <a:p>
            <a:pPr marL="48895">
              <a:lnSpc>
                <a:spcPts val="1260"/>
              </a:lnSpc>
            </a:pPr>
            <a:r>
              <a:rPr sz="1100" dirty="0">
                <a:latin typeface="Times New Roman"/>
                <a:cs typeface="Times New Roman"/>
              </a:rPr>
              <a:t>//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Send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Alert</a:t>
            </a:r>
            <a:r>
              <a:rPr sz="1100" dirty="0">
                <a:latin typeface="Times New Roman"/>
                <a:cs typeface="Times New Roman"/>
              </a:rPr>
              <a:t> SMS</a:t>
            </a:r>
            <a:endParaRPr sz="1100">
              <a:latin typeface="Times New Roman"/>
              <a:cs typeface="Times New Roman"/>
            </a:endParaRPr>
          </a:p>
          <a:p>
            <a:pPr marL="48895">
              <a:lnSpc>
                <a:spcPts val="1270"/>
              </a:lnSpc>
            </a:pPr>
            <a:r>
              <a:rPr sz="1100" spc="-10" dirty="0">
                <a:latin typeface="Times New Roman"/>
                <a:cs typeface="Times New Roman"/>
              </a:rPr>
              <a:t>Send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Alert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SMS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(flood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Level);</a:t>
            </a:r>
            <a:endParaRPr sz="1100">
              <a:latin typeface="Times New Roman"/>
              <a:cs typeface="Times New Roman"/>
            </a:endParaRPr>
          </a:p>
          <a:p>
            <a:pPr marL="48895">
              <a:lnSpc>
                <a:spcPts val="1270"/>
              </a:lnSpc>
            </a:pPr>
            <a:r>
              <a:rPr sz="1100" dirty="0">
                <a:latin typeface="Times New Roman"/>
                <a:cs typeface="Times New Roman"/>
              </a:rPr>
              <a:t>}</a:t>
            </a:r>
            <a:endParaRPr sz="1100">
              <a:latin typeface="Times New Roman"/>
              <a:cs typeface="Times New Roman"/>
            </a:endParaRPr>
          </a:p>
          <a:p>
            <a:pPr marL="48895">
              <a:lnSpc>
                <a:spcPts val="1260"/>
              </a:lnSpc>
            </a:pPr>
            <a:r>
              <a:rPr sz="1100" spc="-5" dirty="0">
                <a:latin typeface="Times New Roman"/>
                <a:cs typeface="Times New Roman"/>
              </a:rPr>
              <a:t>delay(500);</a:t>
            </a:r>
            <a:r>
              <a:rPr sz="1100" dirty="0">
                <a:latin typeface="Times New Roman"/>
                <a:cs typeface="Times New Roman"/>
              </a:rPr>
              <a:t> //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Delay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for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stability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1260"/>
              </a:lnSpc>
            </a:pPr>
            <a:r>
              <a:rPr sz="1100" dirty="0">
                <a:latin typeface="Times New Roman"/>
                <a:cs typeface="Times New Roman"/>
              </a:rPr>
              <a:t>}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1270"/>
              </a:lnSpc>
            </a:pPr>
            <a:r>
              <a:rPr sz="1100" spc="-5" dirty="0">
                <a:latin typeface="Times New Roman"/>
                <a:cs typeface="Times New Roman"/>
              </a:rPr>
              <a:t>void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send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Alert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SMS(int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flood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Level) </a:t>
            </a:r>
            <a:r>
              <a:rPr sz="1100" dirty="0">
                <a:latin typeface="Times New Roman"/>
                <a:cs typeface="Times New Roman"/>
              </a:rPr>
              <a:t>{</a:t>
            </a:r>
            <a:endParaRPr sz="1100">
              <a:latin typeface="Times New Roman"/>
              <a:cs typeface="Times New Roman"/>
            </a:endParaRPr>
          </a:p>
          <a:p>
            <a:pPr marL="48895" marR="1656714">
              <a:lnSpc>
                <a:spcPts val="1250"/>
              </a:lnSpc>
              <a:spcBef>
                <a:spcPts val="75"/>
              </a:spcBef>
            </a:pPr>
            <a:r>
              <a:rPr sz="1100" spc="-10" dirty="0">
                <a:latin typeface="Times New Roman"/>
                <a:cs typeface="Times New Roman"/>
              </a:rPr>
              <a:t>String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message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=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"Flood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Alert!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Water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level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is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"; </a:t>
            </a:r>
            <a:r>
              <a:rPr sz="1100" spc="-26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message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+=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flood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Level;</a:t>
            </a:r>
            <a:endParaRPr sz="1100">
              <a:latin typeface="Times New Roman"/>
              <a:cs typeface="Times New Roman"/>
            </a:endParaRPr>
          </a:p>
          <a:p>
            <a:pPr marL="48895">
              <a:lnSpc>
                <a:spcPts val="1215"/>
              </a:lnSpc>
            </a:pPr>
            <a:r>
              <a:rPr sz="1100" spc="-5" dirty="0">
                <a:latin typeface="Times New Roman"/>
                <a:cs typeface="Times New Roman"/>
              </a:rPr>
              <a:t>message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+=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"cm.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Take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necessary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actions.";</a:t>
            </a:r>
            <a:endParaRPr sz="1100">
              <a:latin typeface="Times New Roman"/>
              <a:cs typeface="Times New Roman"/>
            </a:endParaRPr>
          </a:p>
          <a:p>
            <a:pPr marL="48895" marR="17145">
              <a:lnSpc>
                <a:spcPts val="1250"/>
              </a:lnSpc>
              <a:spcBef>
                <a:spcPts val="75"/>
              </a:spcBef>
            </a:pPr>
            <a:r>
              <a:rPr sz="1100" spc="-15" dirty="0">
                <a:latin typeface="Times New Roman"/>
                <a:cs typeface="Times New Roman"/>
              </a:rPr>
              <a:t>for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(int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=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0;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&lt;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size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of(phone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Numbers)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/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size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of(phone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Numbers[0]);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i++)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{ </a:t>
            </a:r>
            <a:r>
              <a:rPr sz="1100" spc="-26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send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Command("AT+CMGS=\""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+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phone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Numbers[i]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+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"\"");</a:t>
            </a:r>
            <a:endParaRPr sz="1100">
              <a:latin typeface="Times New Roman"/>
              <a:cs typeface="Times New Roman"/>
            </a:endParaRPr>
          </a:p>
          <a:p>
            <a:pPr marL="48895">
              <a:lnSpc>
                <a:spcPts val="1220"/>
              </a:lnSpc>
            </a:pPr>
            <a:r>
              <a:rPr sz="1100" spc="-5" dirty="0">
                <a:latin typeface="Times New Roman"/>
                <a:cs typeface="Times New Roman"/>
              </a:rPr>
              <a:t>delay(1000);</a:t>
            </a:r>
            <a:endParaRPr sz="1100">
              <a:latin typeface="Times New Roman"/>
              <a:cs typeface="Times New Roman"/>
            </a:endParaRPr>
          </a:p>
          <a:p>
            <a:pPr marL="57785" marR="2861945">
              <a:lnSpc>
                <a:spcPts val="1270"/>
              </a:lnSpc>
              <a:spcBef>
                <a:spcPts val="60"/>
              </a:spcBef>
            </a:pPr>
            <a:r>
              <a:rPr sz="1100" spc="-5" dirty="0">
                <a:latin typeface="Times New Roman"/>
                <a:cs typeface="Times New Roman"/>
              </a:rPr>
              <a:t>send</a:t>
            </a:r>
            <a:r>
              <a:rPr sz="1100" spc="-5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Command(message); </a:t>
            </a:r>
            <a:r>
              <a:rPr sz="1100" spc="-26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delay(100);</a:t>
            </a:r>
            <a:endParaRPr sz="1100">
              <a:latin typeface="Times New Roman"/>
              <a:cs typeface="Times New Roman"/>
            </a:endParaRPr>
          </a:p>
          <a:p>
            <a:pPr marL="48895">
              <a:lnSpc>
                <a:spcPts val="1190"/>
              </a:lnSpc>
            </a:pPr>
            <a:r>
              <a:rPr sz="1100" spc="-10" dirty="0">
                <a:latin typeface="Times New Roman"/>
                <a:cs typeface="Times New Roman"/>
              </a:rPr>
              <a:t>send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Command((String)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char(26));</a:t>
            </a:r>
            <a:endParaRPr sz="1100">
              <a:latin typeface="Times New Roman"/>
              <a:cs typeface="Times New Roman"/>
            </a:endParaRPr>
          </a:p>
          <a:p>
            <a:pPr marL="48895">
              <a:lnSpc>
                <a:spcPts val="1270"/>
              </a:lnSpc>
            </a:pPr>
            <a:r>
              <a:rPr sz="1100" spc="-5" dirty="0">
                <a:latin typeface="Times New Roman"/>
                <a:cs typeface="Times New Roman"/>
              </a:rPr>
              <a:t>delay(1000);</a:t>
            </a:r>
            <a:endParaRPr sz="1100">
              <a:latin typeface="Times New Roman"/>
              <a:cs typeface="Times New Roman"/>
            </a:endParaRPr>
          </a:p>
          <a:p>
            <a:pPr marL="48895">
              <a:lnSpc>
                <a:spcPts val="1260"/>
              </a:lnSpc>
            </a:pPr>
            <a:r>
              <a:rPr sz="1100" dirty="0">
                <a:latin typeface="Times New Roman"/>
                <a:cs typeface="Times New Roman"/>
              </a:rPr>
              <a:t>}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1260"/>
              </a:lnSpc>
            </a:pPr>
            <a:r>
              <a:rPr sz="1100" dirty="0">
                <a:latin typeface="Times New Roman"/>
                <a:cs typeface="Times New Roman"/>
              </a:rPr>
              <a:t>}</a:t>
            </a:r>
            <a:endParaRPr sz="1100">
              <a:latin typeface="Times New Roman"/>
              <a:cs typeface="Times New Roman"/>
            </a:endParaRPr>
          </a:p>
          <a:p>
            <a:pPr marL="48895" marR="2106295" indent="-36830">
              <a:lnSpc>
                <a:spcPts val="1270"/>
              </a:lnSpc>
              <a:spcBef>
                <a:spcPts val="60"/>
              </a:spcBef>
            </a:pPr>
            <a:r>
              <a:rPr sz="1100" spc="-5" dirty="0">
                <a:latin typeface="Times New Roman"/>
                <a:cs typeface="Times New Roman"/>
              </a:rPr>
              <a:t>void </a:t>
            </a:r>
            <a:r>
              <a:rPr sz="1100" spc="5" dirty="0">
                <a:latin typeface="Times New Roman"/>
                <a:cs typeface="Times New Roman"/>
              </a:rPr>
              <a:t>send </a:t>
            </a:r>
            <a:r>
              <a:rPr sz="1100" spc="-5" dirty="0">
                <a:latin typeface="Times New Roman"/>
                <a:cs typeface="Times New Roman"/>
              </a:rPr>
              <a:t>Command(String command) </a:t>
            </a:r>
            <a:r>
              <a:rPr sz="1100" dirty="0">
                <a:latin typeface="Times New Roman"/>
                <a:cs typeface="Times New Roman"/>
              </a:rPr>
              <a:t>{ </a:t>
            </a:r>
            <a:r>
              <a:rPr sz="1100" spc="-26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gsm </a:t>
            </a:r>
            <a:r>
              <a:rPr sz="1100" spc="-5" dirty="0">
                <a:latin typeface="Times New Roman"/>
                <a:cs typeface="Times New Roman"/>
              </a:rPr>
              <a:t>Serial. println(command); 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delay(1000);</a:t>
            </a:r>
            <a:endParaRPr sz="1100">
              <a:latin typeface="Times New Roman"/>
              <a:cs typeface="Times New Roman"/>
            </a:endParaRPr>
          </a:p>
          <a:p>
            <a:pPr marL="48895">
              <a:lnSpc>
                <a:spcPts val="1195"/>
              </a:lnSpc>
            </a:pPr>
            <a:r>
              <a:rPr sz="1100" spc="-5" dirty="0">
                <a:latin typeface="Times New Roman"/>
                <a:cs typeface="Times New Roman"/>
              </a:rPr>
              <a:t>while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(gsm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Serial.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available())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{</a:t>
            </a:r>
            <a:endParaRPr sz="1100">
              <a:latin typeface="Times New Roman"/>
              <a:cs typeface="Times New Roman"/>
            </a:endParaRPr>
          </a:p>
          <a:p>
            <a:pPr marL="48895">
              <a:lnSpc>
                <a:spcPts val="1270"/>
              </a:lnSpc>
            </a:pPr>
            <a:r>
              <a:rPr sz="1100" dirty="0">
                <a:latin typeface="Times New Roman"/>
                <a:cs typeface="Times New Roman"/>
              </a:rPr>
              <a:t>gsm</a:t>
            </a:r>
            <a:r>
              <a:rPr sz="1100" spc="-5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Serial. </a:t>
            </a:r>
            <a:r>
              <a:rPr sz="1100" spc="-10" dirty="0">
                <a:latin typeface="Times New Roman"/>
                <a:cs typeface="Times New Roman"/>
              </a:rPr>
              <a:t>read();</a:t>
            </a:r>
            <a:endParaRPr sz="1100">
              <a:latin typeface="Times New Roman"/>
              <a:cs typeface="Times New Roman"/>
            </a:endParaRPr>
          </a:p>
          <a:p>
            <a:pPr marL="48895">
              <a:lnSpc>
                <a:spcPts val="1245"/>
              </a:lnSpc>
            </a:pPr>
            <a:r>
              <a:rPr sz="1100" dirty="0">
                <a:latin typeface="Times New Roman"/>
                <a:cs typeface="Times New Roman"/>
              </a:rPr>
              <a:t>}</a:t>
            </a:r>
            <a:endParaRPr sz="1100">
              <a:latin typeface="Times New Roman"/>
              <a:cs typeface="Times New Roman"/>
            </a:endParaRPr>
          </a:p>
          <a:p>
            <a:pPr marL="55244">
              <a:lnSpc>
                <a:spcPts val="1390"/>
              </a:lnSpc>
            </a:pPr>
            <a:r>
              <a:rPr sz="1200" dirty="0">
                <a:latin typeface="Arial MT"/>
                <a:cs typeface="Arial MT"/>
              </a:rPr>
              <a:t>}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4291" y="6414261"/>
            <a:ext cx="181419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b="1" spc="-10" dirty="0">
                <a:solidFill>
                  <a:srgbClr val="1F487C"/>
                </a:solidFill>
                <a:latin typeface="Arial"/>
                <a:cs typeface="Arial"/>
              </a:rPr>
              <a:t>C</a:t>
            </a:r>
            <a:r>
              <a:rPr sz="2000" b="1" dirty="0">
                <a:solidFill>
                  <a:srgbClr val="1F487C"/>
                </a:solidFill>
                <a:latin typeface="Arial"/>
                <a:cs typeface="Arial"/>
              </a:rPr>
              <a:t>O</a:t>
            </a:r>
            <a:r>
              <a:rPr sz="2000" b="1" spc="-10" dirty="0">
                <a:solidFill>
                  <a:srgbClr val="1F487C"/>
                </a:solidFill>
                <a:latin typeface="Arial"/>
                <a:cs typeface="Arial"/>
              </a:rPr>
              <a:t>NC</a:t>
            </a:r>
            <a:r>
              <a:rPr sz="2000" b="1" dirty="0">
                <a:solidFill>
                  <a:srgbClr val="1F487C"/>
                </a:solidFill>
                <a:latin typeface="Arial"/>
                <a:cs typeface="Arial"/>
              </a:rPr>
              <a:t>L</a:t>
            </a:r>
            <a:r>
              <a:rPr sz="2000" b="1" spc="-10" dirty="0">
                <a:solidFill>
                  <a:srgbClr val="1F487C"/>
                </a:solidFill>
                <a:latin typeface="Arial"/>
                <a:cs typeface="Arial"/>
              </a:rPr>
              <a:t>U</a:t>
            </a:r>
            <a:r>
              <a:rPr sz="2000" b="1" spc="-20" dirty="0">
                <a:solidFill>
                  <a:srgbClr val="1F487C"/>
                </a:solidFill>
                <a:latin typeface="Arial"/>
                <a:cs typeface="Arial"/>
              </a:rPr>
              <a:t>S</a:t>
            </a:r>
            <a:r>
              <a:rPr sz="2000" b="1" spc="-5" dirty="0">
                <a:solidFill>
                  <a:srgbClr val="1F487C"/>
                </a:solidFill>
                <a:latin typeface="Arial"/>
                <a:cs typeface="Arial"/>
              </a:rPr>
              <a:t>IO</a:t>
            </a:r>
            <a:r>
              <a:rPr sz="2000" b="1" dirty="0">
                <a:solidFill>
                  <a:srgbClr val="1F487C"/>
                </a:solidFill>
                <a:latin typeface="Arial"/>
                <a:cs typeface="Arial"/>
              </a:rPr>
              <a:t>N</a:t>
            </a:r>
            <a:r>
              <a:rPr sz="2000" b="1" spc="-5" dirty="0">
                <a:solidFill>
                  <a:srgbClr val="1F487C"/>
                </a:solidFill>
                <a:latin typeface="Arial"/>
                <a:cs typeface="Arial"/>
              </a:rPr>
              <a:t>: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6991" y="6722694"/>
            <a:ext cx="6931025" cy="180340"/>
          </a:xfrm>
          <a:prstGeom prst="rect">
            <a:avLst/>
          </a:prstGeom>
          <a:solidFill>
            <a:srgbClr val="F7F7F8"/>
          </a:solidFill>
        </p:spPr>
        <p:txBody>
          <a:bodyPr vert="horz" wrap="square" lIns="0" tIns="0" rIns="0" bIns="0" rtlCol="0">
            <a:spAutoFit/>
          </a:bodyPr>
          <a:lstStyle/>
          <a:p>
            <a:pPr marL="1533525">
              <a:lnSpc>
                <a:spcPts val="1365"/>
              </a:lnSpc>
            </a:pP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conclusion,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flood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monitoring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early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warning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systems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powered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IOT</a:t>
            </a:r>
            <a:r>
              <a:rPr sz="1200" dirty="0">
                <a:latin typeface="Times New Roman"/>
                <a:cs typeface="Times New Roman"/>
              </a:rPr>
              <a:t> technology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6991" y="6902831"/>
            <a:ext cx="7062470" cy="170815"/>
          </a:xfrm>
          <a:prstGeom prst="rect">
            <a:avLst/>
          </a:prstGeom>
          <a:solidFill>
            <a:srgbClr val="F7F7F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95"/>
              </a:lnSpc>
            </a:pPr>
            <a:r>
              <a:rPr sz="1200" spc="-5" dirty="0">
                <a:latin typeface="Times New Roman"/>
                <a:cs typeface="Times New Roman"/>
              </a:rPr>
              <a:t>represent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pivotal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advancement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in</a:t>
            </a:r>
            <a:r>
              <a:rPr sz="1200" spc="-5" dirty="0">
                <a:latin typeface="Times New Roman"/>
                <a:cs typeface="Times New Roman"/>
              </a:rPr>
              <a:t> disaster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management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and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environmental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protection.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These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systems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provide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real-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6991" y="7073518"/>
            <a:ext cx="5128895" cy="167640"/>
          </a:xfrm>
          <a:prstGeom prst="rect">
            <a:avLst/>
          </a:prstGeom>
          <a:solidFill>
            <a:srgbClr val="F7F7F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0"/>
              </a:lnSpc>
            </a:pPr>
            <a:r>
              <a:rPr sz="1200" spc="-10" dirty="0">
                <a:latin typeface="Times New Roman"/>
                <a:cs typeface="Times New Roman"/>
              </a:rPr>
              <a:t>time</a:t>
            </a:r>
            <a:r>
              <a:rPr sz="1200" spc="5" dirty="0">
                <a:latin typeface="Times New Roman"/>
                <a:cs typeface="Times New Roman"/>
              </a:rPr>
              <a:t> data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and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predictive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insights,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enabling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timely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responses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potential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flood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risks.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16991" y="7232015"/>
            <a:ext cx="1409065" cy="180340"/>
          </a:xfrm>
          <a:custGeom>
            <a:avLst/>
            <a:gdLst/>
            <a:ahLst/>
            <a:cxnLst/>
            <a:rect l="l" t="t" r="r" b="b"/>
            <a:pathLst>
              <a:path w="1409064" h="180340">
                <a:moveTo>
                  <a:pt x="1408811" y="0"/>
                </a:moveTo>
                <a:lnTo>
                  <a:pt x="0" y="0"/>
                </a:lnTo>
                <a:lnTo>
                  <a:pt x="0" y="179831"/>
                </a:lnTo>
                <a:lnTo>
                  <a:pt x="1408811" y="179831"/>
                </a:lnTo>
                <a:lnTo>
                  <a:pt x="1408811" y="0"/>
                </a:lnTo>
                <a:close/>
              </a:path>
            </a:pathLst>
          </a:custGeom>
          <a:solidFill>
            <a:srgbClr val="F7F7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16991" y="7411846"/>
            <a:ext cx="6638290" cy="167640"/>
          </a:xfrm>
          <a:prstGeom prst="rect">
            <a:avLst/>
          </a:prstGeom>
          <a:solidFill>
            <a:srgbClr val="F7F7F8"/>
          </a:solidFill>
        </p:spPr>
        <p:txBody>
          <a:bodyPr vert="horz" wrap="square" lIns="0" tIns="0" rIns="0" bIns="0" rtlCol="0">
            <a:spAutoFit/>
          </a:bodyPr>
          <a:lstStyle/>
          <a:p>
            <a:pPr marL="1411605">
              <a:lnSpc>
                <a:spcPts val="1270"/>
              </a:lnSpc>
            </a:pPr>
            <a:r>
              <a:rPr sz="1200" spc="5" dirty="0">
                <a:latin typeface="Times New Roman"/>
                <a:cs typeface="Times New Roman"/>
              </a:rPr>
              <a:t>By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seamlessly integrating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sensors,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 </a:t>
            </a:r>
            <a:r>
              <a:rPr sz="1200" spc="-10" dirty="0">
                <a:latin typeface="Times New Roman"/>
                <a:cs typeface="Times New Roman"/>
              </a:rPr>
              <a:t>analytics,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and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communication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networks,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they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 marR="43180">
              <a:lnSpc>
                <a:spcPct val="101000"/>
              </a:lnSpc>
              <a:spcBef>
                <a:spcPts val="35"/>
              </a:spcBef>
            </a:pPr>
            <a:r>
              <a:rPr spc="60" dirty="0"/>
              <a:t>FLOOD </a:t>
            </a:r>
            <a:r>
              <a:rPr spc="55" dirty="0"/>
              <a:t>MONITORING </a:t>
            </a:r>
            <a:r>
              <a:rPr spc="60" dirty="0"/>
              <a:t> </a:t>
            </a:r>
            <a:r>
              <a:rPr spc="65" dirty="0"/>
              <a:t>AND</a:t>
            </a:r>
            <a:r>
              <a:rPr spc="10" dirty="0"/>
              <a:t> </a:t>
            </a:r>
            <a:r>
              <a:rPr spc="55" dirty="0"/>
              <a:t>EARLY</a:t>
            </a:r>
            <a:r>
              <a:rPr spc="-5" dirty="0"/>
              <a:t> </a:t>
            </a:r>
            <a:r>
              <a:rPr spc="55" dirty="0"/>
              <a:t>WARNING </a:t>
            </a:r>
            <a:r>
              <a:rPr spc="-285" dirty="0"/>
              <a:t> </a:t>
            </a:r>
            <a:r>
              <a:rPr spc="60" dirty="0"/>
              <a:t>SYSTEM|</a:t>
            </a:r>
            <a:fld id="{81D60167-4931-47E6-BA6A-407CBD079E47}" type="slidenum">
              <a:rPr spc="60" dirty="0"/>
              <a:t>6</a:t>
            </a:fld>
            <a:endParaRPr spc="60" dirty="0"/>
          </a:p>
        </p:txBody>
      </p:sp>
      <p:sp>
        <p:nvSpPr>
          <p:cNvPr id="9" name="object 9"/>
          <p:cNvSpPr txBox="1"/>
          <p:nvPr/>
        </p:nvSpPr>
        <p:spPr>
          <a:xfrm>
            <a:off x="316991" y="7579486"/>
            <a:ext cx="3912235" cy="170815"/>
          </a:xfrm>
          <a:prstGeom prst="rect">
            <a:avLst/>
          </a:prstGeom>
          <a:solidFill>
            <a:srgbClr val="F7F7F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95"/>
              </a:lnSpc>
            </a:pPr>
            <a:r>
              <a:rPr sz="1200" spc="-5" dirty="0">
                <a:latin typeface="Times New Roman"/>
                <a:cs typeface="Times New Roman"/>
              </a:rPr>
              <a:t>empower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communities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proactively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protect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lives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property.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Words>910</Words>
  <Application>Microsoft Office PowerPoint</Application>
  <PresentationFormat>Custom</PresentationFormat>
  <Paragraphs>110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TABLE OF CONTENTS</vt:lpstr>
      <vt:lpstr>INTRODUCTION: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student</cp:lastModifiedBy>
  <cp:revision>4</cp:revision>
  <dcterms:created xsi:type="dcterms:W3CDTF">2023-11-01T05:25:17Z</dcterms:created>
  <dcterms:modified xsi:type="dcterms:W3CDTF">2023-11-01T06:51:29Z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2023-11-01T00:00:00Z</vt:filetime>
  </property>
  <property fmtid="{D5CDD505-2E9C-101B-9397-08002B2CF9AE}" pid="3" name="Creator">
    <vt:lpwstr>Microsoft® Word 2016</vt:lpwstr>
  </property>
  <property fmtid="{D5CDD505-2E9C-101B-9397-08002B2CF9AE}" pid="4" name="LastSaved">
    <vt:filetime>2023-11-01T00:00:00Z</vt:filetime>
  </property>
</Properties>
</file>