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7556500" cy="10693400"/>
  <p:notesSz cx="7556500" cy="10693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65" userDrawn="1">
          <p15:clr>
            <a:srgbClr val="A4A3A4"/>
          </p15:clr>
        </p15:guide>
        <p15:guide id="2" pos="217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49" d="100"/>
          <a:sy n="49" d="100"/>
        </p:scale>
        <p:origin x="-2232" y="-186"/>
      </p:cViewPr>
      <p:guideLst>
        <p:guide orient="horz" pos="2865"/>
        <p:guide pos="217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5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8142" y="427736"/>
            <a:ext cx="6806565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142" y="2459482"/>
            <a:ext cx="6806565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71369" y="9944862"/>
            <a:ext cx="2420112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4525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hyperlink" Target="https://thingspeak.com/" TargetMode="External"/><Relationship Id="rId1" Type="http://schemas.openxmlformats.org/officeDocument/2006/relationships/hyperlink" Target="mailto:ksabitha2004@gmail.com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hyperlink" Target="https://thingspeak.com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50696" y="2091562"/>
            <a:ext cx="5638165" cy="167640"/>
          </a:xfrm>
          <a:custGeom>
            <a:avLst/>
            <a:gdLst/>
            <a:ahLst/>
            <a:cxnLst/>
            <a:rect l="l" t="t" r="r" b="b"/>
            <a:pathLst>
              <a:path w="5638165" h="167639">
                <a:moveTo>
                  <a:pt x="5638165" y="0"/>
                </a:moveTo>
                <a:lnTo>
                  <a:pt x="0" y="0"/>
                </a:lnTo>
                <a:lnTo>
                  <a:pt x="0" y="167640"/>
                </a:lnTo>
                <a:lnTo>
                  <a:pt x="5638165" y="167640"/>
                </a:lnTo>
                <a:lnTo>
                  <a:pt x="5638165" y="0"/>
                </a:lnTo>
                <a:close/>
              </a:path>
            </a:pathLst>
          </a:custGeom>
          <a:solidFill>
            <a:srgbClr val="F7F7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838200" y="886460"/>
            <a:ext cx="6189980" cy="1376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62965">
              <a:lnSpc>
                <a:spcPct val="100000"/>
              </a:lnSpc>
              <a:spcBef>
                <a:spcPts val="100"/>
              </a:spcBef>
            </a:pPr>
            <a:r>
              <a:rPr sz="1100" b="1" spc="-5" dirty="0">
                <a:latin typeface="Calibri" panose="020F0502020204030204"/>
                <a:cs typeface="Calibri" panose="020F0502020204030204"/>
              </a:rPr>
              <a:t>FLOOD</a:t>
            </a:r>
            <a:r>
              <a:rPr sz="1100" b="1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b="1" spc="-5" dirty="0">
                <a:latin typeface="Calibri" panose="020F0502020204030204"/>
                <a:cs typeface="Calibri" panose="020F0502020204030204"/>
              </a:rPr>
              <a:t>MONITORING </a:t>
            </a:r>
            <a:r>
              <a:rPr sz="1100" b="1" dirty="0">
                <a:latin typeface="Calibri" panose="020F0502020204030204"/>
                <a:cs typeface="Calibri" panose="020F0502020204030204"/>
              </a:rPr>
              <a:t>ANG</a:t>
            </a:r>
            <a:r>
              <a:rPr sz="1100" b="1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b="1" spc="-5" dirty="0">
                <a:latin typeface="Calibri" panose="020F0502020204030204"/>
                <a:cs typeface="Calibri" panose="020F0502020204030204"/>
              </a:rPr>
              <a:t>EARLY</a:t>
            </a:r>
            <a:r>
              <a:rPr sz="1100" b="1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b="1" spc="-5">
                <a:latin typeface="Calibri" panose="020F0502020204030204"/>
                <a:cs typeface="Calibri" panose="020F0502020204030204"/>
              </a:rPr>
              <a:t>WARNING</a:t>
            </a:r>
            <a:r>
              <a:rPr sz="1100" b="1" spc="-25">
                <a:latin typeface="Calibri" panose="020F0502020204030204"/>
                <a:cs typeface="Calibri" panose="020F0502020204030204"/>
              </a:rPr>
              <a:t> </a:t>
            </a:r>
            <a:r>
              <a:rPr sz="1100" b="1" smtClean="0">
                <a:latin typeface="Calibri" panose="020F0502020204030204"/>
                <a:cs typeface="Calibri" panose="020F0502020204030204"/>
              </a:rPr>
              <a:t>SYSTEM</a:t>
            </a:r>
            <a:endParaRPr sz="1100">
              <a:latin typeface="Calibri" panose="020F0502020204030204"/>
              <a:cs typeface="Calibri" panose="020F0502020204030204"/>
            </a:endParaRPr>
          </a:p>
          <a:p>
            <a:pPr marL="76200">
              <a:lnSpc>
                <a:spcPct val="100000"/>
              </a:lnSpc>
              <a:spcBef>
                <a:spcPts val="915"/>
              </a:spcBef>
            </a:pPr>
            <a:r>
              <a:rPr sz="1100" spc="-5" dirty="0">
                <a:latin typeface="Calibri" panose="020F0502020204030204"/>
                <a:cs typeface="Calibri" panose="020F0502020204030204"/>
              </a:rPr>
              <a:t>NAME:</a:t>
            </a:r>
            <a:r>
              <a:rPr sz="1100" spc="-55" dirty="0">
                <a:latin typeface="Calibri" panose="020F0502020204030204"/>
                <a:cs typeface="Calibri" panose="020F0502020204030204"/>
              </a:rPr>
              <a:t> </a:t>
            </a:r>
            <a:r>
              <a:rPr lang="en-IN" sz="1100" spc="-55" dirty="0">
                <a:latin typeface="Calibri" panose="020F0502020204030204"/>
                <a:cs typeface="Calibri" panose="020F0502020204030204"/>
              </a:rPr>
              <a:t>SABITHA K</a:t>
            </a:r>
            <a:endParaRPr sz="1100" dirty="0">
              <a:latin typeface="Calibri" panose="020F0502020204030204"/>
              <a:cs typeface="Calibri" panose="020F0502020204030204"/>
            </a:endParaRPr>
          </a:p>
          <a:p>
            <a:pPr marL="76200" marR="3662680">
              <a:lnSpc>
                <a:spcPct val="169000"/>
              </a:lnSpc>
            </a:pPr>
            <a:r>
              <a:rPr sz="1100" spc="-5" dirty="0">
                <a:latin typeface="Calibri" panose="020F0502020204030204"/>
                <a:cs typeface="Calibri" panose="020F0502020204030204"/>
                <a:hlinkClick r:id="rId1"/>
              </a:rPr>
              <a:t>EMAIL:</a:t>
            </a:r>
            <a:r>
              <a:rPr lang="en-IN" sz="1100" spc="-5" dirty="0">
                <a:latin typeface="Calibri" panose="020F0502020204030204"/>
                <a:cs typeface="Calibri" panose="020F0502020204030204"/>
                <a:hlinkClick r:id="rId1"/>
              </a:rPr>
              <a:t> ksabitha2004</a:t>
            </a:r>
            <a:r>
              <a:rPr sz="1100" spc="-5" dirty="0">
                <a:latin typeface="Calibri" panose="020F0502020204030204"/>
                <a:cs typeface="Calibri" panose="020F0502020204030204"/>
                <a:hlinkClick r:id="rId1"/>
              </a:rPr>
              <a:t>@gmail.com </a:t>
            </a:r>
            <a:r>
              <a:rPr sz="1100" spc="-235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spc="-5" dirty="0">
                <a:latin typeface="Calibri" panose="020F0502020204030204"/>
                <a:cs typeface="Calibri" panose="020F0502020204030204"/>
              </a:rPr>
              <a:t>AU:721221106</a:t>
            </a:r>
            <a:r>
              <a:rPr lang="en-IN" sz="1100" spc="-5" dirty="0">
                <a:latin typeface="Calibri" panose="020F0502020204030204"/>
                <a:cs typeface="Calibri" panose="020F0502020204030204"/>
              </a:rPr>
              <a:t>083</a:t>
            </a:r>
            <a:endParaRPr sz="1100" dirty="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050" dirty="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</a:pPr>
            <a:r>
              <a:rPr sz="1100" spc="-5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Flood</a:t>
            </a:r>
            <a:r>
              <a:rPr sz="1100" spc="20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monitoring</a:t>
            </a:r>
            <a:r>
              <a:rPr sz="1100" spc="-10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5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1100" spc="-5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 early warning systems</a:t>
            </a:r>
            <a:r>
              <a:rPr sz="1100" spc="20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10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are</a:t>
            </a:r>
            <a:r>
              <a:rPr sz="1100" spc="-15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comprehensive,</a:t>
            </a:r>
            <a:r>
              <a:rPr sz="1100" spc="30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integrated</a:t>
            </a:r>
            <a:r>
              <a:rPr sz="1100" spc="-10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tools</a:t>
            </a:r>
            <a:r>
              <a:rPr sz="1100" spc="25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designed</a:t>
            </a:r>
            <a:r>
              <a:rPr sz="1100" spc="-10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1100" spc="20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detect,</a:t>
            </a:r>
            <a:endParaRPr sz="110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0696" y="2250058"/>
            <a:ext cx="5394325" cy="167640"/>
          </a:xfrm>
          <a:prstGeom prst="rect">
            <a:avLst/>
          </a:prstGeom>
          <a:solidFill>
            <a:srgbClr val="F7F7F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-5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monitor,</a:t>
            </a:r>
            <a:r>
              <a:rPr sz="1100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1100" spc="-10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provide</a:t>
            </a:r>
            <a:r>
              <a:rPr sz="1100" spc="-5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advance</a:t>
            </a:r>
            <a:r>
              <a:rPr sz="1100" spc="10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notice</a:t>
            </a:r>
            <a:r>
              <a:rPr sz="1100" spc="5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15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1100" spc="5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impending</a:t>
            </a:r>
            <a:r>
              <a:rPr sz="1100" spc="-5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 floods.</a:t>
            </a:r>
            <a:r>
              <a:rPr sz="1100" spc="30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These</a:t>
            </a:r>
            <a:r>
              <a:rPr sz="1100" spc="-20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systems</a:t>
            </a:r>
            <a:r>
              <a:rPr sz="1100" spc="20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incorporate</a:t>
            </a:r>
            <a:r>
              <a:rPr sz="1100" spc="-20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100" spc="5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range</a:t>
            </a:r>
            <a:r>
              <a:rPr sz="1100" spc="-15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 of</a:t>
            </a:r>
            <a:endParaRPr sz="11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50696" y="2417698"/>
            <a:ext cx="5790565" cy="161925"/>
          </a:xfrm>
          <a:prstGeom prst="rect">
            <a:avLst/>
          </a:prstGeom>
          <a:solidFill>
            <a:srgbClr val="F7F7F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30"/>
              </a:lnSpc>
            </a:pPr>
            <a:r>
              <a:rPr sz="1100" spc="-5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technologies,</a:t>
            </a:r>
            <a:r>
              <a:rPr sz="1100" spc="35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data</a:t>
            </a:r>
            <a:r>
              <a:rPr sz="1100" spc="10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10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sources,</a:t>
            </a:r>
            <a:r>
              <a:rPr sz="1100" spc="35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and communication</a:t>
            </a:r>
            <a:r>
              <a:rPr sz="1100" spc="-10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channels</a:t>
            </a:r>
            <a:r>
              <a:rPr sz="1100" spc="20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1100" spc="-5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 facilitate</a:t>
            </a:r>
            <a:r>
              <a:rPr sz="1100" spc="-15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proactive</a:t>
            </a:r>
            <a:r>
              <a:rPr sz="1100" spc="-15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response</a:t>
            </a:r>
            <a:r>
              <a:rPr sz="1100" spc="-15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5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1100" spc="-10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reduce</a:t>
            </a:r>
            <a:r>
              <a:rPr sz="1100" spc="-15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10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endParaRPr sz="11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50696" y="2573096"/>
            <a:ext cx="1894205" cy="168275"/>
          </a:xfrm>
          <a:custGeom>
            <a:avLst/>
            <a:gdLst/>
            <a:ahLst/>
            <a:cxnLst/>
            <a:rect l="l" t="t" r="r" b="b"/>
            <a:pathLst>
              <a:path w="1894205" h="168275">
                <a:moveTo>
                  <a:pt x="1893697" y="0"/>
                </a:moveTo>
                <a:lnTo>
                  <a:pt x="0" y="0"/>
                </a:lnTo>
                <a:lnTo>
                  <a:pt x="0" y="167944"/>
                </a:lnTo>
                <a:lnTo>
                  <a:pt x="1893697" y="167944"/>
                </a:lnTo>
                <a:lnTo>
                  <a:pt x="1893697" y="0"/>
                </a:lnTo>
                <a:close/>
              </a:path>
            </a:pathLst>
          </a:custGeom>
          <a:solidFill>
            <a:srgbClr val="F7F7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837996" y="2554605"/>
            <a:ext cx="1915160" cy="568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potential</a:t>
            </a:r>
            <a:r>
              <a:rPr sz="1100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10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loss</a:t>
            </a:r>
            <a:r>
              <a:rPr sz="1100" spc="5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1100" spc="-10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life</a:t>
            </a:r>
            <a:r>
              <a:rPr sz="1100" spc="-35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5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1100" spc="-25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property.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400">
              <a:latin typeface="Times New Roman" panose="02020603050405020304"/>
              <a:cs typeface="Times New Roman" panose="02020603050405020304"/>
            </a:endParaRPr>
          </a:p>
          <a:p>
            <a:pPr marL="76200">
              <a:lnSpc>
                <a:spcPct val="100000"/>
              </a:lnSpc>
            </a:pPr>
            <a:r>
              <a:rPr sz="1100" b="1" dirty="0">
                <a:latin typeface="Calibri" panose="020F0502020204030204"/>
                <a:cs typeface="Calibri" panose="020F0502020204030204"/>
              </a:rPr>
              <a:t>Ha</a:t>
            </a:r>
            <a:r>
              <a:rPr sz="1100" b="1" spc="-10" dirty="0">
                <a:latin typeface="Calibri" panose="020F0502020204030204"/>
                <a:cs typeface="Calibri" panose="020F0502020204030204"/>
              </a:rPr>
              <a:t>r</a:t>
            </a:r>
            <a:r>
              <a:rPr sz="1100" b="1" spc="5" dirty="0">
                <a:latin typeface="Calibri" panose="020F0502020204030204"/>
                <a:cs typeface="Calibri" panose="020F0502020204030204"/>
              </a:rPr>
              <a:t>d</a:t>
            </a:r>
            <a:r>
              <a:rPr sz="1100" b="1" spc="-10" dirty="0">
                <a:latin typeface="Calibri" panose="020F0502020204030204"/>
                <a:cs typeface="Calibri" panose="020F0502020204030204"/>
              </a:rPr>
              <a:t>w</a:t>
            </a:r>
            <a:r>
              <a:rPr sz="1100" b="1" spc="5" dirty="0">
                <a:latin typeface="Calibri" panose="020F0502020204030204"/>
                <a:cs typeface="Calibri" panose="020F0502020204030204"/>
              </a:rPr>
              <a:t>a</a:t>
            </a:r>
            <a:r>
              <a:rPr sz="1100" b="1" spc="-10" dirty="0">
                <a:latin typeface="Calibri" panose="020F0502020204030204"/>
                <a:cs typeface="Calibri" panose="020F0502020204030204"/>
              </a:rPr>
              <a:t>r</a:t>
            </a:r>
            <a:r>
              <a:rPr sz="1100" b="1" dirty="0">
                <a:latin typeface="Calibri" panose="020F0502020204030204"/>
                <a:cs typeface="Calibri" panose="020F0502020204030204"/>
              </a:rPr>
              <a:t>e</a:t>
            </a:r>
            <a:r>
              <a:rPr sz="1100" b="1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b="1" spc="-10" dirty="0">
                <a:latin typeface="Calibri" panose="020F0502020204030204"/>
                <a:cs typeface="Calibri" panose="020F0502020204030204"/>
              </a:rPr>
              <a:t>C</a:t>
            </a:r>
            <a:r>
              <a:rPr sz="1100" b="1" dirty="0">
                <a:latin typeface="Calibri" panose="020F0502020204030204"/>
                <a:cs typeface="Calibri" panose="020F0502020204030204"/>
              </a:rPr>
              <a:t>o</a:t>
            </a:r>
            <a:r>
              <a:rPr sz="1100" b="1" spc="-15" dirty="0">
                <a:latin typeface="Calibri" panose="020F0502020204030204"/>
                <a:cs typeface="Calibri" panose="020F0502020204030204"/>
              </a:rPr>
              <a:t>m</a:t>
            </a:r>
            <a:r>
              <a:rPr sz="1100" b="1" spc="5" dirty="0">
                <a:latin typeface="Calibri" panose="020F0502020204030204"/>
                <a:cs typeface="Calibri" panose="020F0502020204030204"/>
              </a:rPr>
              <a:t>p</a:t>
            </a:r>
            <a:r>
              <a:rPr sz="1100" b="1" dirty="0">
                <a:latin typeface="Calibri" panose="020F0502020204030204"/>
                <a:cs typeface="Calibri" panose="020F0502020204030204"/>
              </a:rPr>
              <a:t>o</a:t>
            </a:r>
            <a:r>
              <a:rPr sz="1100" b="1" spc="5" dirty="0">
                <a:latin typeface="Calibri" panose="020F0502020204030204"/>
                <a:cs typeface="Calibri" panose="020F0502020204030204"/>
              </a:rPr>
              <a:t>n</a:t>
            </a:r>
            <a:r>
              <a:rPr sz="1100" b="1" spc="-30" dirty="0">
                <a:latin typeface="Calibri" panose="020F0502020204030204"/>
                <a:cs typeface="Calibri" panose="020F0502020204030204"/>
              </a:rPr>
              <a:t>e</a:t>
            </a:r>
            <a:r>
              <a:rPr sz="1100" b="1" spc="5" dirty="0">
                <a:latin typeface="Calibri" panose="020F0502020204030204"/>
                <a:cs typeface="Calibri" panose="020F0502020204030204"/>
              </a:rPr>
              <a:t>n</a:t>
            </a:r>
            <a:r>
              <a:rPr sz="1100" b="1" dirty="0">
                <a:latin typeface="Calibri" panose="020F0502020204030204"/>
                <a:cs typeface="Calibri" panose="020F0502020204030204"/>
              </a:rPr>
              <a:t>t</a:t>
            </a:r>
            <a:r>
              <a:rPr sz="1100" b="1" spc="-10" dirty="0">
                <a:latin typeface="Calibri" panose="020F0502020204030204"/>
                <a:cs typeface="Calibri" panose="020F0502020204030204"/>
              </a:rPr>
              <a:t>s</a:t>
            </a:r>
            <a:r>
              <a:rPr sz="1100" b="1" dirty="0">
                <a:latin typeface="Calibri" panose="020F0502020204030204"/>
                <a:cs typeface="Calibri" panose="020F0502020204030204"/>
              </a:rPr>
              <a:t>:</a:t>
            </a:r>
            <a:endParaRPr sz="1100">
              <a:latin typeface="Calibri" panose="020F0502020204030204"/>
              <a:cs typeface="Calibri" panose="020F0502020204030204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768400" y="3289680"/>
          <a:ext cx="5979159" cy="25210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550"/>
                <a:gridCol w="997585"/>
                <a:gridCol w="625475"/>
                <a:gridCol w="343535"/>
                <a:gridCol w="309880"/>
                <a:gridCol w="3249295"/>
                <a:gridCol w="146685"/>
                <a:gridCol w="224154"/>
              </a:tblGrid>
              <a:tr h="1676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3175">
                      <a:solidFill>
                        <a:srgbClr val="D9D9E2"/>
                      </a:solidFill>
                      <a:prstDash val="solid"/>
                    </a:lnL>
                    <a:lnR w="3175">
                      <a:solidFill>
                        <a:srgbClr val="D9D9E2"/>
                      </a:solidFill>
                      <a:prstDash val="solid"/>
                    </a:lnR>
                    <a:lnT w="3175">
                      <a:solidFill>
                        <a:srgbClr val="D9D9E2"/>
                      </a:solidFill>
                      <a:prstDash val="solid"/>
                    </a:lnT>
                  </a:tcPr>
                </a:tc>
                <a:tc gridSpan="4">
                  <a:txBody>
                    <a:bodyPr/>
                    <a:lstStyle/>
                    <a:p>
                      <a:pPr marL="177800">
                        <a:lnSpc>
                          <a:spcPts val="1220"/>
                        </a:lnSpc>
                      </a:pPr>
                      <a:r>
                        <a:rPr sz="1100" b="1" spc="-10" dirty="0">
                          <a:latin typeface="Times New Roman" panose="02020603050405020304"/>
                          <a:cs typeface="Times New Roman" panose="02020603050405020304"/>
                        </a:rPr>
                        <a:t>Warning</a:t>
                      </a:r>
                      <a:r>
                        <a:rPr sz="1100" b="1" spc="1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b="1" spc="-5" dirty="0">
                          <a:latin typeface="Times New Roman" panose="02020603050405020304"/>
                          <a:cs typeface="Times New Roman" panose="02020603050405020304"/>
                        </a:rPr>
                        <a:t>and Notification</a:t>
                      </a:r>
                      <a:r>
                        <a:rPr sz="1100" b="1" spc="-2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b="1" spc="-5" dirty="0">
                          <a:latin typeface="Times New Roman" panose="02020603050405020304"/>
                          <a:cs typeface="Times New Roman" panose="02020603050405020304"/>
                        </a:rPr>
                        <a:t>Systems:</a:t>
                      </a:r>
                      <a:endParaRPr sz="1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3175">
                      <a:solidFill>
                        <a:srgbClr val="D9D9E2"/>
                      </a:solidFill>
                      <a:prstDash val="solid"/>
                    </a:lnL>
                    <a:lnR w="3175">
                      <a:solidFill>
                        <a:srgbClr val="D9D9E2"/>
                      </a:solidFill>
                      <a:prstDash val="solid"/>
                    </a:lnR>
                    <a:lnT w="3175">
                      <a:solidFill>
                        <a:srgbClr val="D9D9E2"/>
                      </a:solidFill>
                      <a:prstDash val="solid"/>
                    </a:lnT>
                    <a:lnB w="3175">
                      <a:solidFill>
                        <a:srgbClr val="D9D9E2"/>
                      </a:solidFill>
                      <a:prstDash val="solid"/>
                    </a:lnB>
                  </a:tcPr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38100">
                        <a:lnSpc>
                          <a:spcPts val="1220"/>
                        </a:lnSpc>
                      </a:pPr>
                      <a:r>
                        <a:rPr sz="1100" dirty="0">
                          <a:latin typeface="Times New Roman" panose="02020603050405020304"/>
                          <a:cs typeface="Times New Roman" panose="02020603050405020304"/>
                        </a:rPr>
                        <a:t>Hardware</a:t>
                      </a:r>
                      <a:r>
                        <a:rPr sz="1100" spc="-2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5" dirty="0">
                          <a:latin typeface="Times New Roman" panose="02020603050405020304"/>
                          <a:cs typeface="Times New Roman" panose="02020603050405020304"/>
                        </a:rPr>
                        <a:t>components</a:t>
                      </a:r>
                      <a:r>
                        <a:rPr sz="1100" spc="1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5" dirty="0">
                          <a:latin typeface="Times New Roman" panose="02020603050405020304"/>
                          <a:cs typeface="Times New Roman" panose="02020603050405020304"/>
                        </a:rPr>
                        <a:t>for</a:t>
                      </a:r>
                      <a:r>
                        <a:rPr sz="1100" spc="2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5" dirty="0">
                          <a:latin typeface="Times New Roman" panose="02020603050405020304"/>
                          <a:cs typeface="Times New Roman" panose="02020603050405020304"/>
                        </a:rPr>
                        <a:t>issuing</a:t>
                      </a:r>
                      <a:r>
                        <a:rPr sz="1100" spc="1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10" dirty="0">
                          <a:latin typeface="Times New Roman" panose="02020603050405020304"/>
                          <a:cs typeface="Times New Roman" panose="02020603050405020304"/>
                        </a:rPr>
                        <a:t>warnings</a:t>
                      </a:r>
                      <a:r>
                        <a:rPr sz="1100" spc="1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dirty="0">
                          <a:latin typeface="Times New Roman" panose="02020603050405020304"/>
                          <a:cs typeface="Times New Roman" panose="02020603050405020304"/>
                        </a:rPr>
                        <a:t>to</a:t>
                      </a:r>
                      <a:r>
                        <a:rPr sz="1100" spc="-1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dirty="0">
                          <a:latin typeface="Times New Roman" panose="02020603050405020304"/>
                          <a:cs typeface="Times New Roman" panose="02020603050405020304"/>
                        </a:rPr>
                        <a:t>the</a:t>
                      </a:r>
                      <a:r>
                        <a:rPr sz="1100" spc="-2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5" dirty="0">
                          <a:latin typeface="Times New Roman" panose="02020603050405020304"/>
                          <a:cs typeface="Times New Roman" panose="02020603050405020304"/>
                        </a:rPr>
                        <a:t>public</a:t>
                      </a:r>
                      <a:r>
                        <a:rPr sz="110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5" dirty="0">
                          <a:latin typeface="Times New Roman" panose="02020603050405020304"/>
                          <a:cs typeface="Times New Roman" panose="02020603050405020304"/>
                        </a:rPr>
                        <a:t>and</a:t>
                      </a:r>
                      <a:endParaRPr sz="1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3175">
                      <a:solidFill>
                        <a:srgbClr val="D9D9E2"/>
                      </a:solidFill>
                      <a:prstDash val="solid"/>
                    </a:lnL>
                    <a:lnR w="3175">
                      <a:solidFill>
                        <a:srgbClr val="D9D9E2"/>
                      </a:solidFill>
                      <a:prstDash val="solid"/>
                    </a:lnR>
                    <a:lnT w="3175">
                      <a:solidFill>
                        <a:srgbClr val="D9D9E2"/>
                      </a:solidFill>
                      <a:prstDash val="solid"/>
                    </a:lnT>
                  </a:tcPr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</a:tr>
              <a:tr h="1176909">
                <a:tc gridSpan="8">
                  <a:txBody>
                    <a:bodyPr/>
                    <a:lstStyle/>
                    <a:p>
                      <a:pPr marL="80645">
                        <a:lnSpc>
                          <a:spcPts val="1195"/>
                        </a:lnSpc>
                      </a:pPr>
                      <a:r>
                        <a:rPr sz="1100" spc="-10" dirty="0">
                          <a:latin typeface="Times New Roman" panose="02020603050405020304"/>
                          <a:cs typeface="Times New Roman" panose="02020603050405020304"/>
                        </a:rPr>
                        <a:t>authorities</a:t>
                      </a:r>
                      <a:r>
                        <a:rPr sz="1100" spc="4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5" dirty="0">
                          <a:latin typeface="Times New Roman" panose="02020603050405020304"/>
                          <a:cs typeface="Times New Roman" panose="02020603050405020304"/>
                        </a:rPr>
                        <a:t>include</a:t>
                      </a:r>
                      <a:r>
                        <a:rPr sz="1100" spc="-1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5" dirty="0">
                          <a:latin typeface="Times New Roman" panose="02020603050405020304"/>
                          <a:cs typeface="Times New Roman" panose="02020603050405020304"/>
                        </a:rPr>
                        <a:t>sirens,</a:t>
                      </a:r>
                      <a:r>
                        <a:rPr sz="1100" spc="4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5" dirty="0">
                          <a:latin typeface="Times New Roman" panose="02020603050405020304"/>
                          <a:cs typeface="Times New Roman" panose="02020603050405020304"/>
                        </a:rPr>
                        <a:t>emergency broadcast</a:t>
                      </a:r>
                      <a:r>
                        <a:rPr sz="1100" spc="3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5" dirty="0">
                          <a:latin typeface="Times New Roman" panose="02020603050405020304"/>
                          <a:cs typeface="Times New Roman" panose="02020603050405020304"/>
                        </a:rPr>
                        <a:t>systems,</a:t>
                      </a:r>
                      <a:r>
                        <a:rPr sz="1100" spc="3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10" dirty="0">
                          <a:latin typeface="Times New Roman" panose="02020603050405020304"/>
                          <a:cs typeface="Times New Roman" panose="02020603050405020304"/>
                        </a:rPr>
                        <a:t>public</a:t>
                      </a:r>
                      <a:r>
                        <a:rPr sz="1100" spc="1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5" dirty="0">
                          <a:latin typeface="Times New Roman" panose="02020603050405020304"/>
                          <a:cs typeface="Times New Roman" panose="02020603050405020304"/>
                        </a:rPr>
                        <a:t>address</a:t>
                      </a:r>
                      <a:r>
                        <a:rPr sz="1100" spc="3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5" dirty="0">
                          <a:latin typeface="Times New Roman" panose="02020603050405020304"/>
                          <a:cs typeface="Times New Roman" panose="02020603050405020304"/>
                        </a:rPr>
                        <a:t>systems,</a:t>
                      </a:r>
                      <a:r>
                        <a:rPr sz="1100" spc="4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5" dirty="0">
                          <a:latin typeface="Times New Roman" panose="02020603050405020304"/>
                          <a:cs typeface="Times New Roman" panose="02020603050405020304"/>
                        </a:rPr>
                        <a:t>and automated </a:t>
                      </a:r>
                      <a:r>
                        <a:rPr sz="1100" dirty="0">
                          <a:latin typeface="Times New Roman" panose="02020603050405020304"/>
                          <a:cs typeface="Times New Roman" panose="02020603050405020304"/>
                        </a:rPr>
                        <a:t>phone</a:t>
                      </a:r>
                      <a:endParaRPr sz="11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80645">
                        <a:lnSpc>
                          <a:spcPts val="1300"/>
                        </a:lnSpc>
                      </a:pPr>
                      <a:r>
                        <a:rPr sz="1100" spc="-5" dirty="0">
                          <a:latin typeface="Times New Roman" panose="02020603050405020304"/>
                          <a:cs typeface="Times New Roman" panose="02020603050405020304"/>
                        </a:rPr>
                        <a:t>call</a:t>
                      </a:r>
                      <a:r>
                        <a:rPr sz="1100" spc="-4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5" dirty="0">
                          <a:latin typeface="Times New Roman" panose="02020603050405020304"/>
                          <a:cs typeface="Times New Roman" panose="02020603050405020304"/>
                        </a:rPr>
                        <a:t>systems.</a:t>
                      </a:r>
                      <a:endParaRPr sz="11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80645" marR="193675" indent="179705">
                        <a:lnSpc>
                          <a:spcPts val="1250"/>
                        </a:lnSpc>
                        <a:spcBef>
                          <a:spcPts val="100"/>
                        </a:spcBef>
                      </a:pPr>
                      <a:r>
                        <a:rPr sz="1100" b="1" spc="-10" dirty="0">
                          <a:latin typeface="Times New Roman" panose="02020603050405020304"/>
                          <a:cs typeface="Times New Roman" panose="02020603050405020304"/>
                        </a:rPr>
                        <a:t>Data</a:t>
                      </a:r>
                      <a:r>
                        <a:rPr sz="1100" b="1" spc="-5" dirty="0">
                          <a:latin typeface="Times New Roman" panose="02020603050405020304"/>
                          <a:cs typeface="Times New Roman" panose="02020603050405020304"/>
                        </a:rPr>
                        <a:t> Storage</a:t>
                      </a:r>
                      <a:r>
                        <a:rPr sz="1100" b="1" spc="1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b="1" spc="-5" dirty="0">
                          <a:latin typeface="Times New Roman" panose="02020603050405020304"/>
                          <a:cs typeface="Times New Roman" panose="02020603050405020304"/>
                        </a:rPr>
                        <a:t>and</a:t>
                      </a:r>
                      <a:r>
                        <a:rPr sz="1100" b="1" spc="1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b="1" spc="-5" dirty="0">
                          <a:latin typeface="Times New Roman" panose="02020603050405020304"/>
                          <a:cs typeface="Times New Roman" panose="02020603050405020304"/>
                        </a:rPr>
                        <a:t>Backup</a:t>
                      </a:r>
                      <a:r>
                        <a:rPr sz="1100" b="1" spc="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b="1" spc="-5" dirty="0">
                          <a:latin typeface="Times New Roman" panose="02020603050405020304"/>
                          <a:cs typeface="Times New Roman" panose="02020603050405020304"/>
                        </a:rPr>
                        <a:t>Systems:</a:t>
                      </a:r>
                      <a:r>
                        <a:rPr sz="1100" b="1" spc="4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5" dirty="0">
                          <a:latin typeface="Times New Roman" panose="02020603050405020304"/>
                          <a:cs typeface="Times New Roman" panose="02020603050405020304"/>
                        </a:rPr>
                        <a:t>These</a:t>
                      </a:r>
                      <a:r>
                        <a:rPr sz="1100" spc="-1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5" dirty="0">
                          <a:latin typeface="Times New Roman" panose="02020603050405020304"/>
                          <a:cs typeface="Times New Roman" panose="02020603050405020304"/>
                        </a:rPr>
                        <a:t>systems</a:t>
                      </a:r>
                      <a:r>
                        <a:rPr sz="1100" spc="4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dirty="0">
                          <a:latin typeface="Times New Roman" panose="02020603050405020304"/>
                          <a:cs typeface="Times New Roman" panose="02020603050405020304"/>
                        </a:rPr>
                        <a:t>store</a:t>
                      </a:r>
                      <a:r>
                        <a:rPr sz="1100" spc="-2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5" dirty="0">
                          <a:latin typeface="Times New Roman" panose="02020603050405020304"/>
                          <a:cs typeface="Times New Roman" panose="02020603050405020304"/>
                        </a:rPr>
                        <a:t>historical</a:t>
                      </a:r>
                      <a:r>
                        <a:rPr sz="1100" dirty="0">
                          <a:latin typeface="Times New Roman" panose="02020603050405020304"/>
                          <a:cs typeface="Times New Roman" panose="02020603050405020304"/>
                        </a:rPr>
                        <a:t> data,</a:t>
                      </a:r>
                      <a:r>
                        <a:rPr sz="1100" spc="-1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dirty="0">
                          <a:latin typeface="Times New Roman" panose="02020603050405020304"/>
                          <a:cs typeface="Times New Roman" panose="02020603050405020304"/>
                        </a:rPr>
                        <a:t>real-time</a:t>
                      </a:r>
                      <a:r>
                        <a:rPr sz="1100" spc="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dirty="0">
                          <a:latin typeface="Times New Roman" panose="02020603050405020304"/>
                          <a:cs typeface="Times New Roman" panose="02020603050405020304"/>
                        </a:rPr>
                        <a:t>data,</a:t>
                      </a:r>
                      <a:r>
                        <a:rPr sz="1100" spc="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5" dirty="0">
                          <a:latin typeface="Times New Roman" panose="02020603050405020304"/>
                          <a:cs typeface="Times New Roman" panose="02020603050405020304"/>
                        </a:rPr>
                        <a:t>and flood </a:t>
                      </a:r>
                      <a:r>
                        <a:rPr sz="1100" spc="-26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10" dirty="0">
                          <a:latin typeface="Times New Roman" panose="02020603050405020304"/>
                          <a:cs typeface="Times New Roman" panose="02020603050405020304"/>
                        </a:rPr>
                        <a:t>models</a:t>
                      </a:r>
                      <a:r>
                        <a:rPr sz="1100" spc="1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5" dirty="0">
                          <a:latin typeface="Times New Roman" panose="02020603050405020304"/>
                          <a:cs typeface="Times New Roman" panose="02020603050405020304"/>
                        </a:rPr>
                        <a:t>for</a:t>
                      </a:r>
                      <a:r>
                        <a:rPr sz="1100" spc="3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5" dirty="0">
                          <a:latin typeface="Times New Roman" panose="02020603050405020304"/>
                          <a:cs typeface="Times New Roman" panose="02020603050405020304"/>
                        </a:rPr>
                        <a:t>analysis</a:t>
                      </a:r>
                      <a:r>
                        <a:rPr sz="1100" spc="1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5" dirty="0">
                          <a:latin typeface="Times New Roman" panose="02020603050405020304"/>
                          <a:cs typeface="Times New Roman" panose="02020603050405020304"/>
                        </a:rPr>
                        <a:t>and</a:t>
                      </a:r>
                      <a:r>
                        <a:rPr sz="1100" spc="-1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5" dirty="0">
                          <a:latin typeface="Times New Roman" panose="02020603050405020304"/>
                          <a:cs typeface="Times New Roman" panose="02020603050405020304"/>
                        </a:rPr>
                        <a:t>reference.</a:t>
                      </a:r>
                      <a:r>
                        <a:rPr sz="1100" spc="2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dirty="0">
                          <a:latin typeface="Times New Roman" panose="02020603050405020304"/>
                          <a:cs typeface="Times New Roman" panose="02020603050405020304"/>
                        </a:rPr>
                        <a:t>They</a:t>
                      </a:r>
                      <a:r>
                        <a:rPr sz="1100" spc="1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5" dirty="0">
                          <a:latin typeface="Times New Roman" panose="02020603050405020304"/>
                          <a:cs typeface="Times New Roman" panose="02020603050405020304"/>
                        </a:rPr>
                        <a:t>ensure</a:t>
                      </a:r>
                      <a:r>
                        <a:rPr sz="1100" spc="-2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5" dirty="0">
                          <a:latin typeface="Times New Roman" panose="02020603050405020304"/>
                          <a:cs typeface="Times New Roman" panose="02020603050405020304"/>
                        </a:rPr>
                        <a:t>data</a:t>
                      </a:r>
                      <a:r>
                        <a:rPr sz="1100" spc="3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5" dirty="0">
                          <a:latin typeface="Times New Roman" panose="02020603050405020304"/>
                          <a:cs typeface="Times New Roman" panose="02020603050405020304"/>
                        </a:rPr>
                        <a:t>integrity</a:t>
                      </a:r>
                      <a:r>
                        <a:rPr sz="1100" spc="-1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5" dirty="0">
                          <a:latin typeface="Times New Roman" panose="02020603050405020304"/>
                          <a:cs typeface="Times New Roman" panose="02020603050405020304"/>
                        </a:rPr>
                        <a:t>and</a:t>
                      </a:r>
                      <a:r>
                        <a:rPr sz="1100" spc="-1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5" dirty="0">
                          <a:latin typeface="Times New Roman" panose="02020603050405020304"/>
                          <a:cs typeface="Times New Roman" panose="02020603050405020304"/>
                        </a:rPr>
                        <a:t>availability</a:t>
                      </a:r>
                      <a:r>
                        <a:rPr sz="1100" spc="-1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5" dirty="0">
                          <a:latin typeface="Times New Roman" panose="02020603050405020304"/>
                          <a:cs typeface="Times New Roman" panose="02020603050405020304"/>
                        </a:rPr>
                        <a:t>for</a:t>
                      </a:r>
                      <a:r>
                        <a:rPr sz="1100" spc="3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dirty="0">
                          <a:latin typeface="Times New Roman" panose="02020603050405020304"/>
                          <a:cs typeface="Times New Roman" panose="02020603050405020304"/>
                        </a:rPr>
                        <a:t>decision-makers.</a:t>
                      </a:r>
                      <a:endParaRPr sz="11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80645" marR="470535" indent="146050">
                        <a:lnSpc>
                          <a:spcPct val="96000"/>
                        </a:lnSpc>
                        <a:spcBef>
                          <a:spcPts val="5"/>
                        </a:spcBef>
                      </a:pPr>
                      <a:r>
                        <a:rPr sz="1100" b="1" spc="-10" dirty="0">
                          <a:latin typeface="Times New Roman" panose="02020603050405020304"/>
                          <a:cs typeface="Times New Roman" panose="02020603050405020304"/>
                        </a:rPr>
                        <a:t>Power</a:t>
                      </a:r>
                      <a:r>
                        <a:rPr sz="1100" b="1" spc="1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b="1" spc="-10" dirty="0">
                          <a:latin typeface="Times New Roman" panose="02020603050405020304"/>
                          <a:cs typeface="Times New Roman" panose="02020603050405020304"/>
                        </a:rPr>
                        <a:t>Supply</a:t>
                      </a:r>
                      <a:r>
                        <a:rPr sz="1100" b="1" spc="2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b="1" spc="-10" dirty="0">
                          <a:latin typeface="Times New Roman" panose="02020603050405020304"/>
                          <a:cs typeface="Times New Roman" panose="02020603050405020304"/>
                        </a:rPr>
                        <a:t>Systems:</a:t>
                      </a:r>
                      <a:r>
                        <a:rPr sz="1100" b="1" spc="7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5" dirty="0">
                          <a:latin typeface="Times New Roman" panose="02020603050405020304"/>
                          <a:cs typeface="Times New Roman" panose="02020603050405020304"/>
                        </a:rPr>
                        <a:t>Uninterruptible</a:t>
                      </a:r>
                      <a:r>
                        <a:rPr sz="1100" spc="-1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10" dirty="0">
                          <a:latin typeface="Times New Roman" panose="02020603050405020304"/>
                          <a:cs typeface="Times New Roman" panose="02020603050405020304"/>
                        </a:rPr>
                        <a:t>power</a:t>
                      </a:r>
                      <a:r>
                        <a:rPr sz="1100" spc="3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dirty="0">
                          <a:latin typeface="Times New Roman" panose="02020603050405020304"/>
                          <a:cs typeface="Times New Roman" panose="02020603050405020304"/>
                        </a:rPr>
                        <a:t>supply</a:t>
                      </a:r>
                      <a:r>
                        <a:rPr sz="1100" spc="-5" dirty="0">
                          <a:latin typeface="Times New Roman" panose="02020603050405020304"/>
                          <a:cs typeface="Times New Roman" panose="02020603050405020304"/>
                        </a:rPr>
                        <a:t> (UPS)</a:t>
                      </a:r>
                      <a:r>
                        <a:rPr sz="1100" spc="1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5" dirty="0">
                          <a:latin typeface="Times New Roman" panose="02020603050405020304"/>
                          <a:cs typeface="Times New Roman" panose="02020603050405020304"/>
                        </a:rPr>
                        <a:t>units</a:t>
                      </a:r>
                      <a:r>
                        <a:rPr sz="1100" spc="2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5" dirty="0">
                          <a:latin typeface="Times New Roman" panose="02020603050405020304"/>
                          <a:cs typeface="Times New Roman" panose="02020603050405020304"/>
                        </a:rPr>
                        <a:t>and backup</a:t>
                      </a:r>
                      <a:r>
                        <a:rPr sz="1100" spc="2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5" dirty="0">
                          <a:latin typeface="Times New Roman" panose="02020603050405020304"/>
                          <a:cs typeface="Times New Roman" panose="02020603050405020304"/>
                        </a:rPr>
                        <a:t>generators</a:t>
                      </a:r>
                      <a:r>
                        <a:rPr sz="1100" spc="2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dirty="0">
                          <a:latin typeface="Times New Roman" panose="02020603050405020304"/>
                          <a:cs typeface="Times New Roman" panose="02020603050405020304"/>
                        </a:rPr>
                        <a:t>are </a:t>
                      </a:r>
                      <a:r>
                        <a:rPr sz="1100" spc="-26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5" dirty="0">
                          <a:latin typeface="Times New Roman" panose="02020603050405020304"/>
                          <a:cs typeface="Times New Roman" panose="02020603050405020304"/>
                        </a:rPr>
                        <a:t>essential </a:t>
                      </a:r>
                      <a:r>
                        <a:rPr sz="1100" dirty="0">
                          <a:latin typeface="Times New Roman" panose="02020603050405020304"/>
                          <a:cs typeface="Times New Roman" panose="02020603050405020304"/>
                        </a:rPr>
                        <a:t>to</a:t>
                      </a:r>
                      <a:r>
                        <a:rPr sz="1100" spc="2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5" dirty="0">
                          <a:latin typeface="Times New Roman" panose="02020603050405020304"/>
                          <a:cs typeface="Times New Roman" panose="02020603050405020304"/>
                        </a:rPr>
                        <a:t>ensure</a:t>
                      </a:r>
                      <a:r>
                        <a:rPr sz="1100" spc="-2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dirty="0">
                          <a:latin typeface="Times New Roman" panose="02020603050405020304"/>
                          <a:cs typeface="Times New Roman" panose="02020603050405020304"/>
                        </a:rPr>
                        <a:t>the</a:t>
                      </a:r>
                      <a:r>
                        <a:rPr sz="1100" spc="-2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5" dirty="0">
                          <a:latin typeface="Times New Roman" panose="02020603050405020304"/>
                          <a:cs typeface="Times New Roman" panose="02020603050405020304"/>
                        </a:rPr>
                        <a:t>continuous</a:t>
                      </a:r>
                      <a:r>
                        <a:rPr sz="1100" spc="2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5" dirty="0">
                          <a:latin typeface="Times New Roman" panose="02020603050405020304"/>
                          <a:cs typeface="Times New Roman" panose="02020603050405020304"/>
                        </a:rPr>
                        <a:t>operation</a:t>
                      </a:r>
                      <a:r>
                        <a:rPr sz="1100" spc="2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15" dirty="0">
                          <a:latin typeface="Times New Roman" panose="02020603050405020304"/>
                          <a:cs typeface="Times New Roman" panose="02020603050405020304"/>
                        </a:rPr>
                        <a:t>of</a:t>
                      </a:r>
                      <a:r>
                        <a:rPr sz="1100" spc="3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5" dirty="0">
                          <a:latin typeface="Times New Roman" panose="02020603050405020304"/>
                          <a:cs typeface="Times New Roman" panose="02020603050405020304"/>
                        </a:rPr>
                        <a:t>monitoring and</a:t>
                      </a:r>
                      <a:r>
                        <a:rPr sz="1100" spc="1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5" dirty="0">
                          <a:latin typeface="Times New Roman" panose="02020603050405020304"/>
                          <a:cs typeface="Times New Roman" panose="02020603050405020304"/>
                        </a:rPr>
                        <a:t>warning</a:t>
                      </a:r>
                      <a:r>
                        <a:rPr sz="1100" spc="2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10" dirty="0">
                          <a:latin typeface="Times New Roman" panose="02020603050405020304"/>
                          <a:cs typeface="Times New Roman" panose="02020603050405020304"/>
                        </a:rPr>
                        <a:t>equipment</a:t>
                      </a:r>
                      <a:r>
                        <a:rPr sz="1100" spc="2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dirty="0">
                          <a:latin typeface="Times New Roman" panose="02020603050405020304"/>
                          <a:cs typeface="Times New Roman" panose="02020603050405020304"/>
                        </a:rPr>
                        <a:t>during</a:t>
                      </a:r>
                      <a:r>
                        <a:rPr sz="1100" spc="-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10" dirty="0">
                          <a:latin typeface="Times New Roman" panose="02020603050405020304"/>
                          <a:cs typeface="Times New Roman" panose="02020603050405020304"/>
                        </a:rPr>
                        <a:t>power </a:t>
                      </a:r>
                      <a:r>
                        <a:rPr sz="1100" spc="-5" dirty="0">
                          <a:latin typeface="Times New Roman" panose="02020603050405020304"/>
                          <a:cs typeface="Times New Roman" panose="02020603050405020304"/>
                        </a:rPr>
                        <a:t> outages,</a:t>
                      </a:r>
                      <a:r>
                        <a:rPr sz="1100" spc="2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5" dirty="0">
                          <a:latin typeface="Times New Roman" panose="02020603050405020304"/>
                          <a:cs typeface="Times New Roman" panose="02020603050405020304"/>
                        </a:rPr>
                        <a:t>which</a:t>
                      </a:r>
                      <a:r>
                        <a:rPr sz="1100" spc="-1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dirty="0">
                          <a:latin typeface="Times New Roman" panose="02020603050405020304"/>
                          <a:cs typeface="Times New Roman" panose="02020603050405020304"/>
                        </a:rPr>
                        <a:t>can</a:t>
                      </a:r>
                      <a:r>
                        <a:rPr sz="1100" spc="-1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5" dirty="0">
                          <a:latin typeface="Times New Roman" panose="02020603050405020304"/>
                          <a:cs typeface="Times New Roman" panose="02020603050405020304"/>
                        </a:rPr>
                        <a:t>occur</a:t>
                      </a:r>
                      <a:r>
                        <a:rPr sz="1100" spc="2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5" dirty="0">
                          <a:latin typeface="Times New Roman" panose="02020603050405020304"/>
                          <a:cs typeface="Times New Roman" panose="02020603050405020304"/>
                        </a:rPr>
                        <a:t>during</a:t>
                      </a:r>
                      <a:r>
                        <a:rPr sz="1100" spc="-1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dirty="0">
                          <a:latin typeface="Times New Roman" panose="02020603050405020304"/>
                          <a:cs typeface="Times New Roman" panose="02020603050405020304"/>
                        </a:rPr>
                        <a:t>severe</a:t>
                      </a:r>
                      <a:r>
                        <a:rPr sz="1100" spc="-2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5" dirty="0">
                          <a:latin typeface="Times New Roman" panose="02020603050405020304"/>
                          <a:cs typeface="Times New Roman" panose="02020603050405020304"/>
                        </a:rPr>
                        <a:t>weather</a:t>
                      </a:r>
                      <a:r>
                        <a:rPr sz="1100" spc="2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5" dirty="0">
                          <a:latin typeface="Times New Roman" panose="02020603050405020304"/>
                          <a:cs typeface="Times New Roman" panose="02020603050405020304"/>
                        </a:rPr>
                        <a:t>events</a:t>
                      </a:r>
                      <a:r>
                        <a:rPr sz="1350" spc="-5" dirty="0">
                          <a:latin typeface="Times New Roman" panose="02020603050405020304"/>
                          <a:cs typeface="Times New Roman" panose="02020603050405020304"/>
                        </a:rPr>
                        <a:t>.</a:t>
                      </a:r>
                      <a:endParaRPr sz="135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3175">
                      <a:solidFill>
                        <a:srgbClr val="D9D9E2"/>
                      </a:solidFill>
                      <a:prstDash val="solid"/>
                    </a:lnL>
                    <a:lnR w="3175">
                      <a:solidFill>
                        <a:srgbClr val="D9D9E2"/>
                      </a:solidFill>
                      <a:prstDash val="solid"/>
                    </a:lnR>
                  </a:tcPr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</a:tr>
              <a:tr h="16332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3175">
                      <a:solidFill>
                        <a:srgbClr val="D9D9E2"/>
                      </a:solidFill>
                      <a:prstDash val="solid"/>
                    </a:lnL>
                    <a:lnR w="3175">
                      <a:solidFill>
                        <a:srgbClr val="D9D9E2"/>
                      </a:solidFill>
                      <a:prstDash val="solid"/>
                    </a:lnR>
                  </a:tcPr>
                </a:tc>
                <a:tc gridSpan="2">
                  <a:txBody>
                    <a:bodyPr/>
                    <a:lstStyle/>
                    <a:p>
                      <a:pPr marL="144780">
                        <a:lnSpc>
                          <a:spcPts val="1185"/>
                        </a:lnSpc>
                      </a:pPr>
                      <a:r>
                        <a:rPr sz="1100" b="1" spc="-10" dirty="0">
                          <a:latin typeface="Times New Roman" panose="02020603050405020304"/>
                          <a:cs typeface="Times New Roman" panose="02020603050405020304"/>
                        </a:rPr>
                        <a:t>Remote </a:t>
                      </a:r>
                      <a:r>
                        <a:rPr sz="1100" b="1" spc="-5" dirty="0">
                          <a:latin typeface="Times New Roman" panose="02020603050405020304"/>
                          <a:cs typeface="Times New Roman" panose="02020603050405020304"/>
                        </a:rPr>
                        <a:t>Sensing</a:t>
                      </a:r>
                      <a:r>
                        <a:rPr sz="1100" b="1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b="1" spc="-5" dirty="0">
                          <a:latin typeface="Times New Roman" panose="02020603050405020304"/>
                          <a:cs typeface="Times New Roman" panose="02020603050405020304"/>
                        </a:rPr>
                        <a:t>Devices:</a:t>
                      </a:r>
                      <a:endParaRPr sz="1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3175">
                      <a:solidFill>
                        <a:srgbClr val="D9D9E2"/>
                      </a:solidFill>
                      <a:prstDash val="solid"/>
                    </a:lnL>
                    <a:lnR w="3175">
                      <a:solidFill>
                        <a:srgbClr val="D9D9E2"/>
                      </a:solidFill>
                      <a:prstDash val="solid"/>
                    </a:lnR>
                    <a:lnT w="3175">
                      <a:solidFill>
                        <a:srgbClr val="D9D9E2"/>
                      </a:solidFill>
                      <a:prstDash val="solid"/>
                    </a:lnT>
                    <a:solidFill>
                      <a:srgbClr val="F7F7F8"/>
                    </a:solidFill>
                  </a:tcPr>
                </a:tc>
                <a:tc hMerge="1">
                  <a:tcPr marL="0" marR="0" marT="0" marB="0"/>
                </a:tc>
                <a:tc gridSpan="4">
                  <a:txBody>
                    <a:bodyPr/>
                    <a:lstStyle/>
                    <a:p>
                      <a:pPr marL="38100">
                        <a:lnSpc>
                          <a:spcPts val="1185"/>
                        </a:lnSpc>
                      </a:pPr>
                      <a:r>
                        <a:rPr sz="1100" spc="-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Drones,</a:t>
                      </a:r>
                      <a:r>
                        <a:rPr sz="1100" spc="2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unmanned</a:t>
                      </a:r>
                      <a:r>
                        <a:rPr sz="1100" spc="-10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aerial</a:t>
                      </a:r>
                      <a:r>
                        <a:rPr sz="1100" spc="-10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vehicles</a:t>
                      </a:r>
                      <a:r>
                        <a:rPr sz="1100" spc="1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(UAVs),</a:t>
                      </a:r>
                      <a:r>
                        <a:rPr sz="1100" spc="2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and</a:t>
                      </a:r>
                      <a:r>
                        <a:rPr sz="1100" spc="-1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remote</a:t>
                      </a:r>
                      <a:r>
                        <a:rPr sz="1100" spc="-20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sensing</a:t>
                      </a:r>
                      <a:r>
                        <a:rPr sz="1100" spc="-1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devices</a:t>
                      </a:r>
                      <a:endParaRPr sz="1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3175">
                      <a:solidFill>
                        <a:srgbClr val="D9D9E2"/>
                      </a:solidFill>
                      <a:prstDash val="solid"/>
                    </a:lnL>
                    <a:solidFill>
                      <a:srgbClr val="F7F7F8"/>
                    </a:solidFill>
                  </a:tcPr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3175">
                      <a:solidFill>
                        <a:srgbClr val="D9D9E2"/>
                      </a:solidFill>
                      <a:prstDash val="solid"/>
                    </a:lnR>
                  </a:tcPr>
                </a:tc>
              </a:tr>
              <a:tr h="16154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3175">
                      <a:solidFill>
                        <a:srgbClr val="D9D9E2"/>
                      </a:solidFill>
                      <a:prstDash val="solid"/>
                    </a:lnL>
                  </a:tcPr>
                </a:tc>
                <a:tc gridSpan="5">
                  <a:txBody>
                    <a:bodyPr/>
                    <a:lstStyle/>
                    <a:p>
                      <a:pPr>
                        <a:lnSpc>
                          <a:spcPts val="1170"/>
                        </a:lnSpc>
                      </a:pPr>
                      <a:r>
                        <a:rPr sz="1100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capture</a:t>
                      </a:r>
                      <a:r>
                        <a:rPr sz="1100" spc="-1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high-resolution</a:t>
                      </a:r>
                      <a:r>
                        <a:rPr sz="1100" spc="-10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images</a:t>
                      </a:r>
                      <a:r>
                        <a:rPr sz="1100" spc="20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and</a:t>
                      </a:r>
                      <a:r>
                        <a:rPr sz="1100" spc="1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data</a:t>
                      </a:r>
                      <a:r>
                        <a:rPr sz="1100" spc="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1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of</a:t>
                      </a:r>
                      <a:r>
                        <a:rPr sz="1100" spc="10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specific</a:t>
                      </a:r>
                      <a:r>
                        <a:rPr sz="1100" spc="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areas</a:t>
                      </a:r>
                      <a:r>
                        <a:rPr sz="1100" spc="-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affected </a:t>
                      </a:r>
                      <a:r>
                        <a:rPr sz="1100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by</a:t>
                      </a:r>
                      <a:r>
                        <a:rPr sz="1100" spc="-10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floods.</a:t>
                      </a:r>
                      <a:r>
                        <a:rPr sz="1100" spc="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They</a:t>
                      </a:r>
                      <a:r>
                        <a:rPr sz="1100" spc="-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10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are</a:t>
                      </a:r>
                      <a:r>
                        <a:rPr sz="1100" spc="-20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valuable</a:t>
                      </a:r>
                      <a:r>
                        <a:rPr sz="1100" spc="-20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1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for</a:t>
                      </a:r>
                      <a:endParaRPr sz="1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F7F7F8"/>
                    </a:solidFill>
                  </a:tcPr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3175">
                      <a:solidFill>
                        <a:srgbClr val="D9D9E2"/>
                      </a:solidFill>
                      <a:prstDash val="solid"/>
                    </a:lnR>
                  </a:tcPr>
                </a:tc>
                <a:tc hMerge="1">
                  <a:tcPr marL="0" marR="0" marT="0" marB="0"/>
                </a:tc>
              </a:tr>
              <a:tr h="16306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3175">
                      <a:solidFill>
                        <a:srgbClr val="D9D9E2"/>
                      </a:solidFill>
                      <a:prstDash val="solid"/>
                    </a:lnL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ts val="1185"/>
                        </a:lnSpc>
                      </a:pPr>
                      <a:r>
                        <a:rPr sz="1100" spc="-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assessing</a:t>
                      </a:r>
                      <a:r>
                        <a:rPr sz="1100" spc="-2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damage</a:t>
                      </a:r>
                      <a:r>
                        <a:rPr sz="1100" spc="-30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and</a:t>
                      </a:r>
                      <a:r>
                        <a:rPr sz="1100" spc="-20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flood</a:t>
                      </a:r>
                      <a:r>
                        <a:rPr sz="1100" spc="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extent.</a:t>
                      </a:r>
                      <a:endParaRPr sz="1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F7F7F8"/>
                    </a:solidFill>
                  </a:tcPr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3175">
                      <a:solidFill>
                        <a:srgbClr val="D9D9E2"/>
                      </a:solidFill>
                      <a:prstDash val="solid"/>
                    </a:lnR>
                  </a:tcPr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</a:tr>
              <a:tr h="1661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3175">
                      <a:solidFill>
                        <a:srgbClr val="D9D9E2"/>
                      </a:solidFill>
                      <a:prstDash val="solid"/>
                    </a:lnL>
                    <a:lnR w="3175">
                      <a:solidFill>
                        <a:srgbClr val="D9D9E2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44780">
                        <a:lnSpc>
                          <a:spcPts val="1210"/>
                        </a:lnSpc>
                      </a:pPr>
                      <a:r>
                        <a:rPr sz="1100" b="1" spc="-10" dirty="0">
                          <a:latin typeface="Times New Roman" panose="02020603050405020304"/>
                          <a:cs typeface="Times New Roman" panose="02020603050405020304"/>
                        </a:rPr>
                        <a:t>River</a:t>
                      </a:r>
                      <a:r>
                        <a:rPr sz="1100" b="1" spc="-2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b="1" spc="-10" dirty="0">
                          <a:latin typeface="Times New Roman" panose="02020603050405020304"/>
                          <a:cs typeface="Times New Roman" panose="02020603050405020304"/>
                        </a:rPr>
                        <a:t>Gauges</a:t>
                      </a:r>
                      <a:r>
                        <a:rPr sz="1100" b="1" spc="-10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:</a:t>
                      </a:r>
                      <a:endParaRPr sz="1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3175">
                      <a:solidFill>
                        <a:srgbClr val="D9D9E2"/>
                      </a:solidFill>
                      <a:prstDash val="solid"/>
                    </a:lnL>
                    <a:lnR w="3175">
                      <a:solidFill>
                        <a:srgbClr val="D9D9E2"/>
                      </a:solidFill>
                      <a:prstDash val="solid"/>
                    </a:lnR>
                    <a:solidFill>
                      <a:srgbClr val="F7F7F8"/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38100">
                        <a:lnSpc>
                          <a:spcPts val="1210"/>
                        </a:lnSpc>
                      </a:pPr>
                      <a:r>
                        <a:rPr sz="1100" spc="-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River</a:t>
                      </a:r>
                      <a:r>
                        <a:rPr sz="1100" spc="2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10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gauges,</a:t>
                      </a:r>
                      <a:r>
                        <a:rPr sz="1100" spc="30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also </a:t>
                      </a:r>
                      <a:r>
                        <a:rPr sz="1100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known</a:t>
                      </a:r>
                      <a:r>
                        <a:rPr sz="1100" spc="-1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as</a:t>
                      </a:r>
                      <a:r>
                        <a:rPr sz="1100" spc="1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stream </a:t>
                      </a:r>
                      <a:r>
                        <a:rPr sz="1100" spc="-10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gauges,</a:t>
                      </a:r>
                      <a:r>
                        <a:rPr sz="1100" spc="2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10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are</a:t>
                      </a:r>
                      <a:r>
                        <a:rPr sz="1100" spc="-20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installed</a:t>
                      </a:r>
                      <a:r>
                        <a:rPr sz="1100" spc="-10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in</a:t>
                      </a:r>
                      <a:r>
                        <a:rPr sz="1100" spc="-1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rivers</a:t>
                      </a:r>
                      <a:r>
                        <a:rPr sz="1100" spc="1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and</a:t>
                      </a:r>
                      <a:r>
                        <a:rPr sz="1100" spc="1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10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water</a:t>
                      </a:r>
                      <a:r>
                        <a:rPr sz="1100" spc="2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bodies</a:t>
                      </a:r>
                      <a:r>
                        <a:rPr sz="1100" spc="1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to</a:t>
                      </a:r>
                      <a:endParaRPr sz="1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3175">
                      <a:solidFill>
                        <a:srgbClr val="D9D9E2"/>
                      </a:solidFill>
                      <a:prstDash val="solid"/>
                    </a:lnL>
                    <a:lnR w="3175">
                      <a:solidFill>
                        <a:srgbClr val="D9D9E2"/>
                      </a:solidFill>
                      <a:prstDash val="solid"/>
                    </a:lnR>
                    <a:solidFill>
                      <a:srgbClr val="F7F7F8"/>
                    </a:solidFill>
                  </a:tcPr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</a:tr>
              <a:tr h="15849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3175">
                      <a:solidFill>
                        <a:srgbClr val="D9D9E2"/>
                      </a:solidFill>
                      <a:prstDash val="solid"/>
                    </a:lnL>
                  </a:tcPr>
                </a:tc>
                <a:tc gridSpan="6">
                  <a:txBody>
                    <a:bodyPr/>
                    <a:lstStyle/>
                    <a:p>
                      <a:pPr>
                        <a:lnSpc>
                          <a:spcPts val="1150"/>
                        </a:lnSpc>
                      </a:pPr>
                      <a:r>
                        <a:rPr sz="1100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measure</a:t>
                      </a:r>
                      <a:r>
                        <a:rPr sz="1100" spc="-20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water</a:t>
                      </a:r>
                      <a:r>
                        <a:rPr sz="1100" spc="30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10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levels.</a:t>
                      </a:r>
                      <a:r>
                        <a:rPr sz="1100" spc="3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They</a:t>
                      </a:r>
                      <a:r>
                        <a:rPr sz="1100" spc="-10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provide</a:t>
                      </a:r>
                      <a:r>
                        <a:rPr sz="1100" spc="10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critical</a:t>
                      </a:r>
                      <a:r>
                        <a:rPr sz="1100" spc="2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data</a:t>
                      </a:r>
                      <a:r>
                        <a:rPr sz="1100" spc="30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1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for</a:t>
                      </a:r>
                      <a:r>
                        <a:rPr sz="1100" spc="3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10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monitoring </a:t>
                      </a:r>
                      <a:r>
                        <a:rPr sz="1100" spc="-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changes</a:t>
                      </a:r>
                      <a:r>
                        <a:rPr sz="1100" spc="20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in</a:t>
                      </a:r>
                      <a:r>
                        <a:rPr sz="1100" spc="1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10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water</a:t>
                      </a:r>
                      <a:r>
                        <a:rPr sz="1100" spc="3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10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levels</a:t>
                      </a:r>
                      <a:r>
                        <a:rPr sz="1100" spc="1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and potential</a:t>
                      </a:r>
                      <a:endParaRPr sz="1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F7F7F8"/>
                    </a:solidFill>
                  </a:tcPr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3175">
                      <a:solidFill>
                        <a:srgbClr val="D9D9E2"/>
                      </a:solidFill>
                      <a:prstDash val="solid"/>
                    </a:lnR>
                  </a:tcPr>
                </a:tc>
              </a:tr>
              <a:tr h="361188">
                <a:tc gridSpan="8">
                  <a:txBody>
                    <a:bodyPr/>
                    <a:lstStyle/>
                    <a:p>
                      <a:pPr marL="80645">
                        <a:lnSpc>
                          <a:spcPts val="1230"/>
                        </a:lnSpc>
                      </a:pPr>
                      <a:r>
                        <a:rPr sz="1100" spc="-10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flooding.</a:t>
                      </a:r>
                      <a:endParaRPr sz="1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3175">
                      <a:solidFill>
                        <a:srgbClr val="D9D9E2"/>
                      </a:solidFill>
                      <a:prstDash val="solid"/>
                    </a:lnL>
                    <a:lnR w="3175">
                      <a:solidFill>
                        <a:srgbClr val="D9D9E2"/>
                      </a:solidFill>
                      <a:prstDash val="solid"/>
                    </a:lnR>
                    <a:lnB w="3175">
                      <a:solidFill>
                        <a:srgbClr val="D9D9E2"/>
                      </a:solidFill>
                      <a:prstDash val="solid"/>
                    </a:lnB>
                  </a:tcPr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</a:tr>
            </a:tbl>
          </a:graphicData>
        </a:graphic>
      </p:graphicFrame>
      <p:sp>
        <p:nvSpPr>
          <p:cNvPr id="9" name="object 9"/>
          <p:cNvSpPr/>
          <p:nvPr/>
        </p:nvSpPr>
        <p:spPr>
          <a:xfrm>
            <a:off x="850696" y="3780802"/>
            <a:ext cx="2275205" cy="167640"/>
          </a:xfrm>
          <a:custGeom>
            <a:avLst/>
            <a:gdLst/>
            <a:ahLst/>
            <a:cxnLst/>
            <a:rect l="l" t="t" r="r" b="b"/>
            <a:pathLst>
              <a:path w="2275205" h="167639">
                <a:moveTo>
                  <a:pt x="3035" y="164592"/>
                </a:moveTo>
                <a:lnTo>
                  <a:pt x="0" y="164592"/>
                </a:lnTo>
                <a:lnTo>
                  <a:pt x="0" y="167627"/>
                </a:lnTo>
                <a:lnTo>
                  <a:pt x="3035" y="167627"/>
                </a:lnTo>
                <a:lnTo>
                  <a:pt x="3035" y="164592"/>
                </a:lnTo>
                <a:close/>
              </a:path>
              <a:path w="2275205" h="167639">
                <a:moveTo>
                  <a:pt x="3035" y="0"/>
                </a:moveTo>
                <a:lnTo>
                  <a:pt x="0" y="0"/>
                </a:lnTo>
                <a:lnTo>
                  <a:pt x="0" y="3035"/>
                </a:lnTo>
                <a:lnTo>
                  <a:pt x="0" y="164579"/>
                </a:lnTo>
                <a:lnTo>
                  <a:pt x="3035" y="164579"/>
                </a:lnTo>
                <a:lnTo>
                  <a:pt x="3035" y="3035"/>
                </a:lnTo>
                <a:lnTo>
                  <a:pt x="3035" y="0"/>
                </a:lnTo>
                <a:close/>
              </a:path>
              <a:path w="2275205" h="167639">
                <a:moveTo>
                  <a:pt x="2271636" y="164592"/>
                </a:moveTo>
                <a:lnTo>
                  <a:pt x="3048" y="164592"/>
                </a:lnTo>
                <a:lnTo>
                  <a:pt x="3048" y="167627"/>
                </a:lnTo>
                <a:lnTo>
                  <a:pt x="2271636" y="167627"/>
                </a:lnTo>
                <a:lnTo>
                  <a:pt x="2271636" y="164592"/>
                </a:lnTo>
                <a:close/>
              </a:path>
              <a:path w="2275205" h="167639">
                <a:moveTo>
                  <a:pt x="2271636" y="0"/>
                </a:moveTo>
                <a:lnTo>
                  <a:pt x="3048" y="0"/>
                </a:lnTo>
                <a:lnTo>
                  <a:pt x="3048" y="3035"/>
                </a:lnTo>
                <a:lnTo>
                  <a:pt x="2271636" y="3035"/>
                </a:lnTo>
                <a:lnTo>
                  <a:pt x="2271636" y="0"/>
                </a:lnTo>
                <a:close/>
              </a:path>
              <a:path w="2275205" h="167639">
                <a:moveTo>
                  <a:pt x="2274773" y="164592"/>
                </a:moveTo>
                <a:lnTo>
                  <a:pt x="2271725" y="164592"/>
                </a:lnTo>
                <a:lnTo>
                  <a:pt x="2271725" y="167627"/>
                </a:lnTo>
                <a:lnTo>
                  <a:pt x="2274773" y="167627"/>
                </a:lnTo>
                <a:lnTo>
                  <a:pt x="2274773" y="164592"/>
                </a:lnTo>
                <a:close/>
              </a:path>
              <a:path w="2275205" h="167639">
                <a:moveTo>
                  <a:pt x="2274773" y="0"/>
                </a:moveTo>
                <a:lnTo>
                  <a:pt x="2271725" y="0"/>
                </a:lnTo>
                <a:lnTo>
                  <a:pt x="2271725" y="3035"/>
                </a:lnTo>
                <a:lnTo>
                  <a:pt x="2271725" y="164579"/>
                </a:lnTo>
                <a:lnTo>
                  <a:pt x="2274773" y="164579"/>
                </a:lnTo>
                <a:lnTo>
                  <a:pt x="2274773" y="3035"/>
                </a:lnTo>
                <a:lnTo>
                  <a:pt x="2274773" y="0"/>
                </a:lnTo>
                <a:close/>
              </a:path>
            </a:pathLst>
          </a:custGeom>
          <a:solidFill>
            <a:srgbClr val="D9D9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850696" y="4106938"/>
            <a:ext cx="1539875" cy="167640"/>
          </a:xfrm>
          <a:custGeom>
            <a:avLst/>
            <a:gdLst/>
            <a:ahLst/>
            <a:cxnLst/>
            <a:rect l="l" t="t" r="r" b="b"/>
            <a:pathLst>
              <a:path w="1539875" h="167639">
                <a:moveTo>
                  <a:pt x="3035" y="164592"/>
                </a:moveTo>
                <a:lnTo>
                  <a:pt x="0" y="164592"/>
                </a:lnTo>
                <a:lnTo>
                  <a:pt x="0" y="167627"/>
                </a:lnTo>
                <a:lnTo>
                  <a:pt x="3035" y="167627"/>
                </a:lnTo>
                <a:lnTo>
                  <a:pt x="3035" y="164592"/>
                </a:lnTo>
                <a:close/>
              </a:path>
              <a:path w="1539875" h="167639">
                <a:moveTo>
                  <a:pt x="3035" y="0"/>
                </a:moveTo>
                <a:lnTo>
                  <a:pt x="0" y="0"/>
                </a:lnTo>
                <a:lnTo>
                  <a:pt x="0" y="3048"/>
                </a:lnTo>
                <a:lnTo>
                  <a:pt x="0" y="164579"/>
                </a:lnTo>
                <a:lnTo>
                  <a:pt x="3035" y="164579"/>
                </a:lnTo>
                <a:lnTo>
                  <a:pt x="3035" y="3048"/>
                </a:lnTo>
                <a:lnTo>
                  <a:pt x="3035" y="0"/>
                </a:lnTo>
                <a:close/>
              </a:path>
              <a:path w="1539875" h="167639">
                <a:moveTo>
                  <a:pt x="1539811" y="164592"/>
                </a:moveTo>
                <a:lnTo>
                  <a:pt x="1536827" y="164592"/>
                </a:lnTo>
                <a:lnTo>
                  <a:pt x="3048" y="164592"/>
                </a:lnTo>
                <a:lnTo>
                  <a:pt x="3048" y="167627"/>
                </a:lnTo>
                <a:lnTo>
                  <a:pt x="1536776" y="167627"/>
                </a:lnTo>
                <a:lnTo>
                  <a:pt x="1539811" y="167627"/>
                </a:lnTo>
                <a:lnTo>
                  <a:pt x="1539811" y="164592"/>
                </a:lnTo>
                <a:close/>
              </a:path>
              <a:path w="1539875" h="167639">
                <a:moveTo>
                  <a:pt x="1539811" y="0"/>
                </a:moveTo>
                <a:lnTo>
                  <a:pt x="1536827" y="0"/>
                </a:lnTo>
                <a:lnTo>
                  <a:pt x="3048" y="0"/>
                </a:lnTo>
                <a:lnTo>
                  <a:pt x="3048" y="3048"/>
                </a:lnTo>
                <a:lnTo>
                  <a:pt x="1536776" y="3048"/>
                </a:lnTo>
                <a:lnTo>
                  <a:pt x="1536776" y="164579"/>
                </a:lnTo>
                <a:lnTo>
                  <a:pt x="1539811" y="164579"/>
                </a:lnTo>
                <a:lnTo>
                  <a:pt x="1539811" y="3048"/>
                </a:lnTo>
                <a:lnTo>
                  <a:pt x="1539811" y="0"/>
                </a:lnTo>
                <a:close/>
              </a:path>
            </a:pathLst>
          </a:custGeom>
          <a:solidFill>
            <a:srgbClr val="D9D9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850696" y="5442203"/>
            <a:ext cx="509905" cy="167640"/>
          </a:xfrm>
          <a:custGeom>
            <a:avLst/>
            <a:gdLst/>
            <a:ahLst/>
            <a:cxnLst/>
            <a:rect l="l" t="t" r="r" b="b"/>
            <a:pathLst>
              <a:path w="509905" h="167639">
                <a:moveTo>
                  <a:pt x="509320" y="0"/>
                </a:moveTo>
                <a:lnTo>
                  <a:pt x="0" y="0"/>
                </a:lnTo>
                <a:lnTo>
                  <a:pt x="0" y="167639"/>
                </a:lnTo>
                <a:lnTo>
                  <a:pt x="509320" y="167639"/>
                </a:lnTo>
                <a:lnTo>
                  <a:pt x="509320" y="0"/>
                </a:lnTo>
                <a:close/>
              </a:path>
            </a:pathLst>
          </a:custGeom>
          <a:solidFill>
            <a:srgbClr val="F7F7F8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2" name="object 12"/>
          <p:cNvGrpSpPr/>
          <p:nvPr/>
        </p:nvGrpSpPr>
        <p:grpSpPr>
          <a:xfrm>
            <a:off x="850696" y="6509257"/>
            <a:ext cx="5812155" cy="497205"/>
            <a:chOff x="850696" y="6509257"/>
            <a:chExt cx="5812155" cy="497205"/>
          </a:xfrm>
        </p:grpSpPr>
        <p:sp>
          <p:nvSpPr>
            <p:cNvPr id="13" name="object 13"/>
            <p:cNvSpPr/>
            <p:nvPr/>
          </p:nvSpPr>
          <p:spPr>
            <a:xfrm>
              <a:off x="1009192" y="6509257"/>
              <a:ext cx="5654040" cy="173990"/>
            </a:xfrm>
            <a:custGeom>
              <a:avLst/>
              <a:gdLst/>
              <a:ahLst/>
              <a:cxnLst/>
              <a:rect l="l" t="t" r="r" b="b"/>
              <a:pathLst>
                <a:path w="5654040" h="173990">
                  <a:moveTo>
                    <a:pt x="2781033" y="3048"/>
                  </a:moveTo>
                  <a:lnTo>
                    <a:pt x="0" y="3048"/>
                  </a:lnTo>
                  <a:lnTo>
                    <a:pt x="0" y="170688"/>
                  </a:lnTo>
                  <a:lnTo>
                    <a:pt x="2781033" y="170688"/>
                  </a:lnTo>
                  <a:lnTo>
                    <a:pt x="2781033" y="3048"/>
                  </a:lnTo>
                  <a:close/>
                </a:path>
                <a:path w="5654040" h="173990">
                  <a:moveTo>
                    <a:pt x="5653481" y="0"/>
                  </a:moveTo>
                  <a:lnTo>
                    <a:pt x="2784043" y="0"/>
                  </a:lnTo>
                  <a:lnTo>
                    <a:pt x="2784043" y="173736"/>
                  </a:lnTo>
                  <a:lnTo>
                    <a:pt x="5653481" y="173736"/>
                  </a:lnTo>
                  <a:lnTo>
                    <a:pt x="5653481" y="0"/>
                  </a:lnTo>
                  <a:close/>
                </a:path>
              </a:pathLst>
            </a:custGeom>
            <a:solidFill>
              <a:srgbClr val="F7F7F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006144" y="6509270"/>
              <a:ext cx="2787650" cy="167640"/>
            </a:xfrm>
            <a:custGeom>
              <a:avLst/>
              <a:gdLst/>
              <a:ahLst/>
              <a:cxnLst/>
              <a:rect l="l" t="t" r="r" b="b"/>
              <a:pathLst>
                <a:path w="2787650" h="167640">
                  <a:moveTo>
                    <a:pt x="2787078" y="0"/>
                  </a:moveTo>
                  <a:lnTo>
                    <a:pt x="2784081" y="0"/>
                  </a:lnTo>
                  <a:lnTo>
                    <a:pt x="3048" y="0"/>
                  </a:lnTo>
                  <a:lnTo>
                    <a:pt x="0" y="0"/>
                  </a:lnTo>
                  <a:lnTo>
                    <a:pt x="0" y="3035"/>
                  </a:lnTo>
                  <a:lnTo>
                    <a:pt x="0" y="167627"/>
                  </a:lnTo>
                  <a:lnTo>
                    <a:pt x="3048" y="167627"/>
                  </a:lnTo>
                  <a:lnTo>
                    <a:pt x="3048" y="3035"/>
                  </a:lnTo>
                  <a:lnTo>
                    <a:pt x="2784043" y="3035"/>
                  </a:lnTo>
                  <a:lnTo>
                    <a:pt x="2784043" y="167627"/>
                  </a:lnTo>
                  <a:lnTo>
                    <a:pt x="2787078" y="167627"/>
                  </a:lnTo>
                  <a:lnTo>
                    <a:pt x="2787078" y="3035"/>
                  </a:lnTo>
                  <a:lnTo>
                    <a:pt x="2787078" y="0"/>
                  </a:lnTo>
                  <a:close/>
                </a:path>
              </a:pathLst>
            </a:custGeom>
            <a:solidFill>
              <a:srgbClr val="D9D9E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850696" y="6676897"/>
              <a:ext cx="5485765" cy="329565"/>
            </a:xfrm>
            <a:custGeom>
              <a:avLst/>
              <a:gdLst/>
              <a:ahLst/>
              <a:cxnLst/>
              <a:rect l="l" t="t" r="r" b="b"/>
              <a:pathLst>
                <a:path w="5485765" h="329565">
                  <a:moveTo>
                    <a:pt x="5485511" y="0"/>
                  </a:moveTo>
                  <a:lnTo>
                    <a:pt x="0" y="0"/>
                  </a:lnTo>
                  <a:lnTo>
                    <a:pt x="0" y="161620"/>
                  </a:lnTo>
                  <a:lnTo>
                    <a:pt x="0" y="167640"/>
                  </a:lnTo>
                  <a:lnTo>
                    <a:pt x="0" y="329565"/>
                  </a:lnTo>
                  <a:lnTo>
                    <a:pt x="3015742" y="329565"/>
                  </a:lnTo>
                  <a:lnTo>
                    <a:pt x="3015742" y="167640"/>
                  </a:lnTo>
                  <a:lnTo>
                    <a:pt x="5485511" y="167640"/>
                  </a:lnTo>
                  <a:lnTo>
                    <a:pt x="5485511" y="0"/>
                  </a:lnTo>
                  <a:close/>
                </a:path>
              </a:pathLst>
            </a:custGeom>
            <a:solidFill>
              <a:srgbClr val="F7F7F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837996" y="6054597"/>
            <a:ext cx="5796915" cy="9594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105"/>
              </a:spcBef>
            </a:pPr>
            <a:r>
              <a:rPr sz="1100" b="1" dirty="0">
                <a:latin typeface="Calibri" panose="020F0502020204030204"/>
                <a:cs typeface="Calibri" panose="020F0502020204030204"/>
              </a:rPr>
              <a:t>So</a:t>
            </a:r>
            <a:r>
              <a:rPr sz="1100" b="1" spc="5" dirty="0">
                <a:latin typeface="Calibri" panose="020F0502020204030204"/>
                <a:cs typeface="Calibri" panose="020F0502020204030204"/>
              </a:rPr>
              <a:t>f</a:t>
            </a:r>
            <a:r>
              <a:rPr sz="1100" b="1" dirty="0">
                <a:latin typeface="Calibri" panose="020F0502020204030204"/>
                <a:cs typeface="Calibri" panose="020F0502020204030204"/>
              </a:rPr>
              <a:t>t</a:t>
            </a:r>
            <a:r>
              <a:rPr sz="1100" b="1" spc="-30" dirty="0">
                <a:latin typeface="Calibri" panose="020F0502020204030204"/>
                <a:cs typeface="Calibri" panose="020F0502020204030204"/>
              </a:rPr>
              <a:t>w</a:t>
            </a:r>
            <a:r>
              <a:rPr sz="1100" b="1" spc="5" dirty="0">
                <a:latin typeface="Calibri" panose="020F0502020204030204"/>
                <a:cs typeface="Calibri" panose="020F0502020204030204"/>
              </a:rPr>
              <a:t>a</a:t>
            </a:r>
            <a:r>
              <a:rPr sz="1100" b="1" spc="-10" dirty="0">
                <a:latin typeface="Calibri" panose="020F0502020204030204"/>
                <a:cs typeface="Calibri" panose="020F0502020204030204"/>
              </a:rPr>
              <a:t>r</a:t>
            </a:r>
            <a:r>
              <a:rPr sz="1100" b="1" dirty="0">
                <a:latin typeface="Calibri" panose="020F0502020204030204"/>
                <a:cs typeface="Calibri" panose="020F0502020204030204"/>
              </a:rPr>
              <a:t>e</a:t>
            </a:r>
            <a:r>
              <a:rPr sz="1100" b="1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b="1" spc="-10" dirty="0">
                <a:latin typeface="Calibri" panose="020F0502020204030204"/>
                <a:cs typeface="Calibri" panose="020F0502020204030204"/>
              </a:rPr>
              <a:t>C</a:t>
            </a:r>
            <a:r>
              <a:rPr sz="1100" b="1" dirty="0">
                <a:latin typeface="Calibri" panose="020F0502020204030204"/>
                <a:cs typeface="Calibri" panose="020F0502020204030204"/>
              </a:rPr>
              <a:t>o</a:t>
            </a:r>
            <a:r>
              <a:rPr sz="1100" b="1" spc="-15" dirty="0">
                <a:latin typeface="Calibri" panose="020F0502020204030204"/>
                <a:cs typeface="Calibri" panose="020F0502020204030204"/>
              </a:rPr>
              <a:t>m</a:t>
            </a:r>
            <a:r>
              <a:rPr sz="1100" b="1" spc="5" dirty="0">
                <a:latin typeface="Calibri" panose="020F0502020204030204"/>
                <a:cs typeface="Calibri" panose="020F0502020204030204"/>
              </a:rPr>
              <a:t>p</a:t>
            </a:r>
            <a:r>
              <a:rPr sz="1100" b="1" dirty="0">
                <a:latin typeface="Calibri" panose="020F0502020204030204"/>
                <a:cs typeface="Calibri" panose="020F0502020204030204"/>
              </a:rPr>
              <a:t>o</a:t>
            </a:r>
            <a:r>
              <a:rPr sz="1100" b="1" spc="5" dirty="0">
                <a:latin typeface="Calibri" panose="020F0502020204030204"/>
                <a:cs typeface="Calibri" panose="020F0502020204030204"/>
              </a:rPr>
              <a:t>n</a:t>
            </a:r>
            <a:r>
              <a:rPr sz="1100" b="1" spc="-30" dirty="0">
                <a:latin typeface="Calibri" panose="020F0502020204030204"/>
                <a:cs typeface="Calibri" panose="020F0502020204030204"/>
              </a:rPr>
              <a:t>e</a:t>
            </a:r>
            <a:r>
              <a:rPr sz="1100" b="1" spc="5" dirty="0">
                <a:latin typeface="Calibri" panose="020F0502020204030204"/>
                <a:cs typeface="Calibri" panose="020F0502020204030204"/>
              </a:rPr>
              <a:t>n</a:t>
            </a:r>
            <a:r>
              <a:rPr sz="1100" b="1" dirty="0">
                <a:latin typeface="Calibri" panose="020F0502020204030204"/>
                <a:cs typeface="Calibri" panose="020F0502020204030204"/>
              </a:rPr>
              <a:t>t</a:t>
            </a:r>
            <a:r>
              <a:rPr sz="1100" b="1" spc="-10" dirty="0">
                <a:latin typeface="Calibri" panose="020F0502020204030204"/>
                <a:cs typeface="Calibri" panose="020F0502020204030204"/>
              </a:rPr>
              <a:t>s</a:t>
            </a:r>
            <a:r>
              <a:rPr sz="1100" b="1" dirty="0">
                <a:latin typeface="Calibri" panose="020F0502020204030204"/>
                <a:cs typeface="Calibri" panose="020F0502020204030204"/>
              </a:rPr>
              <a:t>:</a:t>
            </a:r>
            <a:endParaRPr sz="11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</a:pPr>
            <a:endParaRPr sz="1100">
              <a:latin typeface="Calibri" panose="020F0502020204030204"/>
              <a:cs typeface="Calibri" panose="020F0502020204030204"/>
            </a:endParaRPr>
          </a:p>
          <a:p>
            <a:pPr marL="12700" marR="5080" indent="158115">
              <a:lnSpc>
                <a:spcPct val="97000"/>
              </a:lnSpc>
              <a:spcBef>
                <a:spcPts val="860"/>
              </a:spcBef>
            </a:pPr>
            <a:r>
              <a:rPr sz="1100" b="1" spc="-5" dirty="0">
                <a:latin typeface="Times New Roman" panose="02020603050405020304"/>
                <a:cs typeface="Times New Roman" panose="02020603050405020304"/>
              </a:rPr>
              <a:t>Early</a:t>
            </a:r>
            <a:r>
              <a:rPr sz="1100" b="1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b="1" spc="-5" dirty="0">
                <a:latin typeface="Times New Roman" panose="02020603050405020304"/>
                <a:cs typeface="Times New Roman" panose="02020603050405020304"/>
              </a:rPr>
              <a:t>Warning</a:t>
            </a:r>
            <a:r>
              <a:rPr sz="1100" b="1" spc="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b="1" spc="-5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1100" b="1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b="1" spc="-5" dirty="0">
                <a:latin typeface="Times New Roman" panose="02020603050405020304"/>
                <a:cs typeface="Times New Roman" panose="02020603050405020304"/>
              </a:rPr>
              <a:t>Alert</a:t>
            </a:r>
            <a:r>
              <a:rPr sz="1100" b="1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b="1" spc="-5" dirty="0">
                <a:latin typeface="Times New Roman" panose="02020603050405020304"/>
                <a:cs typeface="Times New Roman" panose="02020603050405020304"/>
              </a:rPr>
              <a:t>Generation</a:t>
            </a:r>
            <a:r>
              <a:rPr sz="1100" b="1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b="1" spc="-5" dirty="0">
                <a:latin typeface="Times New Roman" panose="02020603050405020304"/>
                <a:cs typeface="Times New Roman" panose="02020603050405020304"/>
              </a:rPr>
              <a:t>Systems:</a:t>
            </a:r>
            <a:r>
              <a:rPr sz="1100" b="1" spc="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These</a:t>
            </a:r>
            <a:r>
              <a:rPr sz="1100" spc="-15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systems</a:t>
            </a:r>
            <a:r>
              <a:rPr sz="1100" spc="15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generate</a:t>
            </a:r>
            <a:r>
              <a:rPr sz="1100" spc="-15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alerts</a:t>
            </a:r>
            <a:r>
              <a:rPr sz="1100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1100" spc="20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10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warnings</a:t>
            </a:r>
            <a:r>
              <a:rPr sz="1100" spc="20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based </a:t>
            </a:r>
            <a:r>
              <a:rPr sz="1100" spc="-260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on</a:t>
            </a:r>
            <a:r>
              <a:rPr sz="1100" spc="-10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data</a:t>
            </a:r>
            <a:r>
              <a:rPr sz="1100" spc="5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analysis</a:t>
            </a:r>
            <a:r>
              <a:rPr sz="1100" spc="15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1100" spc="15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modeling</a:t>
            </a:r>
            <a:r>
              <a:rPr sz="1100" spc="5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results.</a:t>
            </a:r>
            <a:r>
              <a:rPr sz="1100" spc="30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They</a:t>
            </a:r>
            <a:r>
              <a:rPr sz="1100" spc="-10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can</a:t>
            </a:r>
            <a:r>
              <a:rPr sz="1100" spc="-10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trigger</a:t>
            </a:r>
            <a:r>
              <a:rPr sz="1100" spc="35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10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warnings</a:t>
            </a:r>
            <a:r>
              <a:rPr sz="1100" spc="15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through</a:t>
            </a:r>
            <a:r>
              <a:rPr sz="1100" spc="-10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various</a:t>
            </a:r>
            <a:r>
              <a:rPr sz="1100" spc="15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communication </a:t>
            </a:r>
            <a:r>
              <a:rPr sz="1100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channels,</a:t>
            </a:r>
            <a:r>
              <a:rPr sz="1100" spc="20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such</a:t>
            </a:r>
            <a:r>
              <a:rPr sz="1100" spc="-15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5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as</a:t>
            </a:r>
            <a:r>
              <a:rPr sz="1100" spc="10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10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SMS,</a:t>
            </a:r>
            <a:r>
              <a:rPr sz="1100" spc="20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10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sirens,</a:t>
            </a:r>
            <a:r>
              <a:rPr sz="1100" spc="25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email,</a:t>
            </a:r>
            <a:r>
              <a:rPr sz="1100" spc="20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15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or</a:t>
            </a:r>
            <a:r>
              <a:rPr sz="1100" spc="25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10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social</a:t>
            </a:r>
            <a:r>
              <a:rPr sz="1100" spc="15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solidFill>
                  <a:srgbClr val="1D1B11"/>
                </a:solidFill>
                <a:latin typeface="Times New Roman" panose="02020603050405020304"/>
                <a:cs typeface="Times New Roman" panose="02020603050405020304"/>
              </a:rPr>
              <a:t>media.</a:t>
            </a:r>
            <a:endParaRPr sz="1100">
              <a:latin typeface="Times New Roman" panose="02020603050405020304"/>
              <a:cs typeface="Times New Roman" panose="02020603050405020304"/>
            </a:endParaRPr>
          </a:p>
        </p:txBody>
      </p:sp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768400" y="7006463"/>
          <a:ext cx="5977890" cy="211594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550"/>
                <a:gridCol w="2693035"/>
                <a:gridCol w="3202305"/>
              </a:tblGrid>
              <a:tr h="167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3175">
                      <a:solidFill>
                        <a:srgbClr val="D9D9E2"/>
                      </a:solidFill>
                      <a:prstDash val="solid"/>
                    </a:lnL>
                    <a:lnR w="3175">
                      <a:solidFill>
                        <a:srgbClr val="D9D9E2"/>
                      </a:solidFill>
                      <a:prstDash val="solid"/>
                    </a:lnR>
                    <a:lnT w="3175">
                      <a:solidFill>
                        <a:srgbClr val="D9D9E2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44780">
                        <a:lnSpc>
                          <a:spcPts val="1220"/>
                        </a:lnSpc>
                      </a:pPr>
                      <a:r>
                        <a:rPr sz="1100" b="1" spc="-10" dirty="0">
                          <a:latin typeface="Times New Roman" panose="02020603050405020304"/>
                          <a:cs typeface="Times New Roman" panose="02020603050405020304"/>
                        </a:rPr>
                        <a:t>Data </a:t>
                      </a:r>
                      <a:r>
                        <a:rPr sz="1100" b="1" spc="-5" dirty="0">
                          <a:latin typeface="Times New Roman" panose="02020603050405020304"/>
                          <a:cs typeface="Times New Roman" panose="02020603050405020304"/>
                        </a:rPr>
                        <a:t>Acquisition</a:t>
                      </a:r>
                      <a:r>
                        <a:rPr sz="1100" b="1" spc="1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b="1" spc="-5" dirty="0">
                          <a:latin typeface="Times New Roman" panose="02020603050405020304"/>
                          <a:cs typeface="Times New Roman" panose="02020603050405020304"/>
                        </a:rPr>
                        <a:t>and</a:t>
                      </a:r>
                      <a:r>
                        <a:rPr sz="1100" b="1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b="1" spc="-5" dirty="0">
                          <a:latin typeface="Times New Roman" panose="02020603050405020304"/>
                          <a:cs typeface="Times New Roman" panose="02020603050405020304"/>
                        </a:rPr>
                        <a:t>Processing</a:t>
                      </a:r>
                      <a:r>
                        <a:rPr sz="1100" b="1" spc="1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b="1" spc="-5" dirty="0">
                          <a:latin typeface="Times New Roman" panose="02020603050405020304"/>
                          <a:cs typeface="Times New Roman" panose="02020603050405020304"/>
                        </a:rPr>
                        <a:t>Software:</a:t>
                      </a:r>
                      <a:endParaRPr sz="1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3175">
                      <a:solidFill>
                        <a:srgbClr val="D9D9E2"/>
                      </a:solidFill>
                      <a:prstDash val="solid"/>
                    </a:lnL>
                    <a:lnR w="3175">
                      <a:solidFill>
                        <a:srgbClr val="D9D9E2"/>
                      </a:solidFill>
                      <a:prstDash val="solid"/>
                    </a:lnR>
                    <a:lnT w="3175">
                      <a:solidFill>
                        <a:srgbClr val="D9D9E2"/>
                      </a:solidFill>
                      <a:prstDash val="solid"/>
                    </a:lnT>
                    <a:lnB w="3175">
                      <a:solidFill>
                        <a:srgbClr val="D9D9E2"/>
                      </a:solidFill>
                      <a:prstDash val="soli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ts val="1220"/>
                        </a:lnSpc>
                      </a:pPr>
                      <a:r>
                        <a:rPr sz="1100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This</a:t>
                      </a:r>
                      <a:r>
                        <a:rPr sz="1100" spc="10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software</a:t>
                      </a:r>
                      <a:r>
                        <a:rPr sz="1100" spc="-2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collects</a:t>
                      </a:r>
                      <a:r>
                        <a:rPr sz="1100" spc="1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data</a:t>
                      </a:r>
                      <a:r>
                        <a:rPr sz="1100" spc="2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from</a:t>
                      </a:r>
                      <a:r>
                        <a:rPr sz="1100" spc="-3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various</a:t>
                      </a:r>
                      <a:r>
                        <a:rPr sz="1100" spc="1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sensors</a:t>
                      </a:r>
                      <a:r>
                        <a:rPr sz="1100" spc="10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and</a:t>
                      </a:r>
                      <a:endParaRPr sz="1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3175">
                      <a:solidFill>
                        <a:srgbClr val="D9D9E2"/>
                      </a:solidFill>
                      <a:prstDash val="solid"/>
                    </a:lnL>
                    <a:lnR w="3175">
                      <a:solidFill>
                        <a:srgbClr val="D9D9E2"/>
                      </a:solidFill>
                      <a:prstDash val="solid"/>
                    </a:lnR>
                    <a:lnT w="3175">
                      <a:solidFill>
                        <a:srgbClr val="D9D9E2"/>
                      </a:solidFill>
                      <a:prstDash val="solid"/>
                    </a:lnT>
                    <a:solidFill>
                      <a:srgbClr val="F7F7F8"/>
                    </a:solidFill>
                  </a:tcPr>
                </a:tc>
              </a:tr>
              <a:tr h="1948306">
                <a:tc gridSpan="3">
                  <a:txBody>
                    <a:bodyPr/>
                    <a:lstStyle/>
                    <a:p>
                      <a:pPr marL="80645">
                        <a:lnSpc>
                          <a:spcPts val="1190"/>
                        </a:lnSpc>
                      </a:pPr>
                      <a:r>
                        <a:rPr sz="1100" spc="-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monitoring devices,</a:t>
                      </a:r>
                      <a:r>
                        <a:rPr sz="1100" spc="3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including</a:t>
                      </a:r>
                      <a:r>
                        <a:rPr sz="1100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10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weather</a:t>
                      </a:r>
                      <a:r>
                        <a:rPr sz="1100" spc="6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stations,</a:t>
                      </a:r>
                      <a:r>
                        <a:rPr sz="1100" spc="3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10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river</a:t>
                      </a:r>
                      <a:r>
                        <a:rPr sz="1100" spc="40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10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gauges,</a:t>
                      </a:r>
                      <a:r>
                        <a:rPr sz="1100" spc="40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radar</a:t>
                      </a:r>
                      <a:r>
                        <a:rPr sz="1100" spc="10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systems,</a:t>
                      </a:r>
                      <a:r>
                        <a:rPr sz="1100" spc="40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and satellites.</a:t>
                      </a:r>
                      <a:r>
                        <a:rPr sz="1100" spc="40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It</a:t>
                      </a:r>
                      <a:r>
                        <a:rPr sz="1100" spc="2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10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processes</a:t>
                      </a:r>
                      <a:endParaRPr sz="11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80645">
                        <a:lnSpc>
                          <a:spcPts val="1295"/>
                        </a:lnSpc>
                      </a:pPr>
                      <a:r>
                        <a:rPr sz="1100" spc="-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and</a:t>
                      </a:r>
                      <a:r>
                        <a:rPr sz="1100" spc="-20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formats</a:t>
                      </a:r>
                      <a:r>
                        <a:rPr sz="1100" spc="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10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the</a:t>
                      </a:r>
                      <a:r>
                        <a:rPr sz="1100" spc="-30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data</a:t>
                      </a:r>
                      <a:r>
                        <a:rPr sz="1100" spc="2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1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for</a:t>
                      </a:r>
                      <a:r>
                        <a:rPr sz="1100" spc="20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10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analysis.</a:t>
                      </a:r>
                      <a:endParaRPr sz="11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80645" marR="99060" indent="146050">
                        <a:lnSpc>
                          <a:spcPct val="96000"/>
                        </a:lnSpc>
                        <a:spcBef>
                          <a:spcPts val="60"/>
                        </a:spcBef>
                      </a:pPr>
                      <a:r>
                        <a:rPr sz="1100" b="1" spc="-10" dirty="0">
                          <a:latin typeface="Times New Roman" panose="02020603050405020304"/>
                          <a:cs typeface="Times New Roman" panose="02020603050405020304"/>
                        </a:rPr>
                        <a:t>Data</a:t>
                      </a:r>
                      <a:r>
                        <a:rPr sz="1100" b="1" spc="-5" dirty="0">
                          <a:latin typeface="Times New Roman" panose="02020603050405020304"/>
                          <a:cs typeface="Times New Roman" panose="02020603050405020304"/>
                        </a:rPr>
                        <a:t> Analysis</a:t>
                      </a:r>
                      <a:r>
                        <a:rPr sz="1100" b="1" spc="2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b="1" spc="-5" dirty="0">
                          <a:latin typeface="Times New Roman" panose="02020603050405020304"/>
                          <a:cs typeface="Times New Roman" panose="02020603050405020304"/>
                        </a:rPr>
                        <a:t>and</a:t>
                      </a:r>
                      <a:r>
                        <a:rPr sz="1100" b="1" spc="1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b="1" spc="-5" dirty="0">
                          <a:latin typeface="Times New Roman" panose="02020603050405020304"/>
                          <a:cs typeface="Times New Roman" panose="02020603050405020304"/>
                        </a:rPr>
                        <a:t>Modeling</a:t>
                      </a:r>
                      <a:r>
                        <a:rPr sz="1100" b="1" spc="2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b="1" spc="-5" dirty="0">
                          <a:latin typeface="Times New Roman" panose="02020603050405020304"/>
                          <a:cs typeface="Times New Roman" panose="02020603050405020304"/>
                        </a:rPr>
                        <a:t>Tools:</a:t>
                      </a:r>
                      <a:r>
                        <a:rPr sz="1100" b="1" spc="4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Advanced</a:t>
                      </a:r>
                      <a:r>
                        <a:rPr sz="1100" spc="-10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algorithms</a:t>
                      </a:r>
                      <a:r>
                        <a:rPr sz="1100" spc="20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and</a:t>
                      </a:r>
                      <a:r>
                        <a:rPr sz="1100" spc="20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10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models</a:t>
                      </a:r>
                      <a:r>
                        <a:rPr sz="1100" spc="20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10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are</a:t>
                      </a:r>
                      <a:r>
                        <a:rPr sz="1100" spc="-1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10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used </a:t>
                      </a:r>
                      <a:r>
                        <a:rPr sz="1100" spc="10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to</a:t>
                      </a:r>
                      <a:r>
                        <a:rPr sz="1100" spc="-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analyze</a:t>
                      </a:r>
                      <a:r>
                        <a:rPr sz="1100" spc="-1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collected </a:t>
                      </a:r>
                      <a:r>
                        <a:rPr sz="1100" spc="-260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data,</a:t>
                      </a:r>
                      <a:r>
                        <a:rPr sz="1100" spc="-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10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predict</a:t>
                      </a:r>
                      <a:r>
                        <a:rPr sz="1100" spc="20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flood</a:t>
                      </a:r>
                      <a:r>
                        <a:rPr sz="1100" spc="-1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events,</a:t>
                      </a:r>
                      <a:r>
                        <a:rPr sz="1100" spc="30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and</a:t>
                      </a:r>
                      <a:r>
                        <a:rPr sz="1100" spc="-10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assess</a:t>
                      </a:r>
                      <a:r>
                        <a:rPr sz="1100" spc="1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their</a:t>
                      </a:r>
                      <a:r>
                        <a:rPr sz="1100" spc="30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potential</a:t>
                      </a:r>
                      <a:r>
                        <a:rPr sz="1100" spc="-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severity.</a:t>
                      </a:r>
                      <a:r>
                        <a:rPr sz="1100" spc="20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These</a:t>
                      </a:r>
                      <a:r>
                        <a:rPr sz="1100" spc="-20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tools</a:t>
                      </a:r>
                      <a:r>
                        <a:rPr sz="1100" spc="1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often</a:t>
                      </a:r>
                      <a:r>
                        <a:rPr sz="1100" spc="-1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incorporate </a:t>
                      </a:r>
                      <a:r>
                        <a:rPr sz="1100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meteorological</a:t>
                      </a:r>
                      <a:r>
                        <a:rPr sz="1100" spc="-10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data,</a:t>
                      </a:r>
                      <a:r>
                        <a:rPr sz="1100" spc="20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hydrological</a:t>
                      </a:r>
                      <a:r>
                        <a:rPr sz="1100" spc="1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10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models,</a:t>
                      </a:r>
                      <a:r>
                        <a:rPr sz="1100" spc="2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and</a:t>
                      </a:r>
                      <a:r>
                        <a:rPr sz="1100" spc="-1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historical flood</a:t>
                      </a:r>
                      <a:r>
                        <a:rPr sz="1100" spc="-1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data.</a:t>
                      </a:r>
                      <a:endParaRPr sz="11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80645" marR="78740" indent="2540">
                        <a:lnSpc>
                          <a:spcPct val="96000"/>
                        </a:lnSpc>
                        <a:spcBef>
                          <a:spcPts val="60"/>
                        </a:spcBef>
                      </a:pPr>
                      <a:r>
                        <a:rPr sz="1100" b="1" spc="-5" dirty="0">
                          <a:latin typeface="Times New Roman" panose="02020603050405020304"/>
                          <a:cs typeface="Times New Roman" panose="02020603050405020304"/>
                        </a:rPr>
                        <a:t>Real-Time</a:t>
                      </a:r>
                      <a:r>
                        <a:rPr sz="1100" b="1" spc="1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b="1" spc="-5" dirty="0">
                          <a:latin typeface="Times New Roman" panose="02020603050405020304"/>
                          <a:cs typeface="Times New Roman" panose="02020603050405020304"/>
                        </a:rPr>
                        <a:t>Monitoring</a:t>
                      </a:r>
                      <a:r>
                        <a:rPr sz="1100" b="1" spc="2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b="1" spc="-5" dirty="0">
                          <a:latin typeface="Times New Roman" panose="02020603050405020304"/>
                          <a:cs typeface="Times New Roman" panose="02020603050405020304"/>
                        </a:rPr>
                        <a:t>and</a:t>
                      </a:r>
                      <a:r>
                        <a:rPr sz="1100" b="1" spc="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b="1" spc="-5" dirty="0">
                          <a:latin typeface="Times New Roman" panose="02020603050405020304"/>
                          <a:cs typeface="Times New Roman" panose="02020603050405020304"/>
                        </a:rPr>
                        <a:t>Visualization Software:</a:t>
                      </a:r>
                      <a:r>
                        <a:rPr sz="1100" b="1" spc="7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This</a:t>
                      </a:r>
                      <a:r>
                        <a:rPr sz="1100" spc="2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software</a:t>
                      </a:r>
                      <a:r>
                        <a:rPr sz="1100" spc="-1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provides</a:t>
                      </a:r>
                      <a:r>
                        <a:rPr sz="1100" spc="20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real-time</a:t>
                      </a:r>
                      <a:r>
                        <a:rPr sz="1100" spc="10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monitoring</a:t>
                      </a:r>
                      <a:r>
                        <a:rPr sz="1100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of </a:t>
                      </a:r>
                      <a:r>
                        <a:rPr sz="1100" spc="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10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weather</a:t>
                      </a:r>
                      <a:r>
                        <a:rPr sz="1100" spc="30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conditions</a:t>
                      </a:r>
                      <a:r>
                        <a:rPr sz="1100" spc="1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and</a:t>
                      </a:r>
                      <a:r>
                        <a:rPr sz="1100" spc="20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10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water</a:t>
                      </a:r>
                      <a:r>
                        <a:rPr sz="1100" spc="30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levels.</a:t>
                      </a:r>
                      <a:r>
                        <a:rPr sz="1100" spc="3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It</a:t>
                      </a:r>
                      <a:r>
                        <a:rPr sz="1100" spc="20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10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offers</a:t>
                      </a:r>
                      <a:r>
                        <a:rPr sz="1100" spc="20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graphical</a:t>
                      </a:r>
                      <a:r>
                        <a:rPr sz="1100" spc="-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10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displays</a:t>
                      </a:r>
                      <a:r>
                        <a:rPr sz="1100" spc="20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and</a:t>
                      </a:r>
                      <a:r>
                        <a:rPr sz="1100" spc="-10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dashboards</a:t>
                      </a:r>
                      <a:r>
                        <a:rPr sz="1100" spc="1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1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for</a:t>
                      </a:r>
                      <a:r>
                        <a:rPr sz="1100" spc="3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quick</a:t>
                      </a:r>
                      <a:r>
                        <a:rPr sz="1100" spc="-10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assessment</a:t>
                      </a:r>
                      <a:r>
                        <a:rPr sz="1100" spc="2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1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of </a:t>
                      </a:r>
                      <a:r>
                        <a:rPr sz="1100" spc="-260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current</a:t>
                      </a:r>
                      <a:r>
                        <a:rPr sz="1100" spc="10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flood</a:t>
                      </a:r>
                      <a:r>
                        <a:rPr sz="1100" spc="-1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situations.</a:t>
                      </a:r>
                      <a:endParaRPr sz="11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80645" marR="62230" indent="2540" algn="just">
                        <a:lnSpc>
                          <a:spcPts val="1270"/>
                        </a:lnSpc>
                        <a:spcBef>
                          <a:spcPts val="85"/>
                        </a:spcBef>
                      </a:pPr>
                      <a:r>
                        <a:rPr sz="1100" b="1" spc="-5" dirty="0">
                          <a:latin typeface="Times New Roman" panose="02020603050405020304"/>
                          <a:cs typeface="Times New Roman" panose="02020603050405020304"/>
                        </a:rPr>
                        <a:t>Early Warning and Alert Generation Systems: </a:t>
                      </a:r>
                      <a:r>
                        <a:rPr sz="1100" spc="-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These systems </a:t>
                      </a:r>
                      <a:r>
                        <a:rPr sz="1100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generate </a:t>
                      </a:r>
                      <a:r>
                        <a:rPr sz="1100" spc="-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alerts and warnings based </a:t>
                      </a:r>
                      <a:r>
                        <a:rPr sz="1100" spc="-1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on </a:t>
                      </a:r>
                      <a:r>
                        <a:rPr sz="1100" spc="-10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data analysis and modeling results. They </a:t>
                      </a:r>
                      <a:r>
                        <a:rPr sz="1100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can </a:t>
                      </a:r>
                      <a:r>
                        <a:rPr sz="1100" spc="-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trigger </a:t>
                      </a:r>
                      <a:r>
                        <a:rPr sz="1100" spc="-10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warnings </a:t>
                      </a:r>
                      <a:r>
                        <a:rPr sz="1100" spc="-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through various communication channels, </a:t>
                      </a:r>
                      <a:r>
                        <a:rPr sz="1100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such</a:t>
                      </a:r>
                      <a:r>
                        <a:rPr sz="1100" spc="-20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as</a:t>
                      </a:r>
                      <a:r>
                        <a:rPr sz="1100" spc="10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10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SMS,</a:t>
                      </a:r>
                      <a:r>
                        <a:rPr sz="1100" spc="20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10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sirens,</a:t>
                      </a:r>
                      <a:r>
                        <a:rPr sz="1100" spc="2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10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email,</a:t>
                      </a:r>
                      <a:r>
                        <a:rPr sz="1100" spc="20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1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or</a:t>
                      </a:r>
                      <a:r>
                        <a:rPr sz="1100" spc="2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social</a:t>
                      </a:r>
                      <a:r>
                        <a:rPr sz="1100" spc="1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100" spc="-5" dirty="0">
                          <a:solidFill>
                            <a:srgbClr val="1D1B1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media.</a:t>
                      </a:r>
                      <a:endParaRPr sz="1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3175">
                      <a:solidFill>
                        <a:srgbClr val="D9D9E2"/>
                      </a:solidFill>
                      <a:prstDash val="solid"/>
                    </a:lnL>
                    <a:lnR w="3175">
                      <a:solidFill>
                        <a:srgbClr val="D9D9E2"/>
                      </a:solidFill>
                      <a:prstDash val="solid"/>
                    </a:lnR>
                    <a:lnB w="3175">
                      <a:solidFill>
                        <a:srgbClr val="D9D9E2"/>
                      </a:solidFill>
                      <a:prstDash val="solid"/>
                    </a:lnB>
                  </a:tcPr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</a:tr>
            </a:tbl>
          </a:graphicData>
        </a:graphic>
      </p:graphicFrame>
      <p:sp>
        <p:nvSpPr>
          <p:cNvPr id="26" name="object 26"/>
          <p:cNvSpPr/>
          <p:nvPr/>
        </p:nvSpPr>
        <p:spPr>
          <a:xfrm>
            <a:off x="832408" y="8963608"/>
            <a:ext cx="5912485" cy="159385"/>
          </a:xfrm>
          <a:custGeom>
            <a:avLst/>
            <a:gdLst/>
            <a:ahLst/>
            <a:cxnLst/>
            <a:rect l="l" t="t" r="r" b="b"/>
            <a:pathLst>
              <a:path w="5912484" h="159384">
                <a:moveTo>
                  <a:pt x="5912485" y="0"/>
                </a:moveTo>
                <a:lnTo>
                  <a:pt x="0" y="0"/>
                </a:lnTo>
                <a:lnTo>
                  <a:pt x="0" y="158800"/>
                </a:lnTo>
                <a:lnTo>
                  <a:pt x="5912485" y="158800"/>
                </a:lnTo>
                <a:lnTo>
                  <a:pt x="5912485" y="0"/>
                </a:lnTo>
                <a:close/>
              </a:path>
            </a:pathLst>
          </a:custGeom>
          <a:solidFill>
            <a:srgbClr val="F7F7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837996" y="9277908"/>
            <a:ext cx="5234940" cy="766445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100" b="1" spc="-5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Step </a:t>
            </a:r>
            <a:r>
              <a:rPr sz="1100" b="1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1: </a:t>
            </a:r>
            <a:r>
              <a:rPr sz="1100" b="1" spc="-5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Sign</a:t>
            </a:r>
            <a:r>
              <a:rPr sz="1100" b="1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b="1" spc="-10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up </a:t>
            </a:r>
            <a:r>
              <a:rPr sz="1100" b="1" spc="-5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1100" b="1" spc="5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b="1" spc="-5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ThingSpeak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12700" marR="5080">
              <a:lnSpc>
                <a:spcPct val="147000"/>
              </a:lnSpc>
            </a:pPr>
            <a:r>
              <a:rPr sz="1100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First</a:t>
            </a:r>
            <a:r>
              <a:rPr sz="1100" spc="15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15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go</a:t>
            </a:r>
            <a:r>
              <a:rPr sz="1100" spc="-10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to </a:t>
            </a:r>
            <a:r>
              <a:rPr sz="1100" u="sng" spc="-5" dirty="0">
                <a:solidFill>
                  <a:srgbClr val="1154CC"/>
                </a:solidFill>
                <a:uFill>
                  <a:solidFill>
                    <a:srgbClr val="1154CC"/>
                  </a:solidFill>
                </a:uFill>
                <a:latin typeface="Times New Roman" panose="02020603050405020304"/>
                <a:cs typeface="Times New Roman" panose="02020603050405020304"/>
                <a:hlinkClick r:id="rId2"/>
              </a:rPr>
              <a:t>ThingSpeak</a:t>
            </a:r>
            <a:r>
              <a:rPr sz="1100" spc="-5" dirty="0">
                <a:solidFill>
                  <a:srgbClr val="1154CC"/>
                </a:solidFill>
                <a:latin typeface="Times New Roman" panose="02020603050405020304"/>
                <a:cs typeface="Times New Roman" panose="02020603050405020304"/>
                <a:hlinkClick r:id="rId2"/>
              </a:rPr>
              <a:t> </a:t>
            </a:r>
            <a:r>
              <a:rPr sz="1100" spc="5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1100" spc="-10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create</a:t>
            </a:r>
            <a:r>
              <a:rPr sz="1100" spc="-20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100" spc="25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10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new</a:t>
            </a:r>
            <a:r>
              <a:rPr sz="1100" spc="-15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5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free</a:t>
            </a:r>
            <a:r>
              <a:rPr sz="1100" spc="-5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 MathWorks</a:t>
            </a:r>
            <a:r>
              <a:rPr sz="1100" spc="10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account</a:t>
            </a:r>
            <a:r>
              <a:rPr sz="1100" spc="20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10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if</a:t>
            </a:r>
            <a:r>
              <a:rPr sz="1100" spc="30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15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you</a:t>
            </a:r>
            <a:r>
              <a:rPr sz="1100" spc="40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10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don’t</a:t>
            </a:r>
            <a:r>
              <a:rPr sz="1100" spc="15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already</a:t>
            </a:r>
            <a:r>
              <a:rPr sz="1100" spc="-10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have</a:t>
            </a:r>
            <a:r>
              <a:rPr sz="1100" spc="-20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1100" spc="-260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MathWorks</a:t>
            </a:r>
            <a:r>
              <a:rPr sz="1100" spc="5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account.</a:t>
            </a:r>
            <a:endParaRPr sz="11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7996" y="878178"/>
            <a:ext cx="5885180" cy="962660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1100" b="1" spc="-5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Step</a:t>
            </a:r>
            <a:r>
              <a:rPr sz="1100" b="1" spc="-10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b="1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2: </a:t>
            </a:r>
            <a:r>
              <a:rPr sz="1100" b="1" spc="-5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Sign</a:t>
            </a:r>
            <a:r>
              <a:rPr sz="1100" b="1" spc="-30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b="1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1100" b="1" spc="-15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b="1" spc="-5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1100" b="1" spc="10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b="1" u="sng" spc="-5" dirty="0">
                <a:solidFill>
                  <a:srgbClr val="1154CC"/>
                </a:solidFill>
                <a:uFill>
                  <a:solidFill>
                    <a:srgbClr val="1154CC"/>
                  </a:solidFill>
                </a:uFill>
                <a:latin typeface="Times New Roman" panose="02020603050405020304"/>
                <a:cs typeface="Times New Roman" panose="02020603050405020304"/>
                <a:hlinkClick r:id="rId1"/>
              </a:rPr>
              <a:t>ThingSpeak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100" spc="-5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Sign</a:t>
            </a:r>
            <a:r>
              <a:rPr sz="1100" spc="-10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1100" spc="-10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1100" spc="-10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ThingSpeak</a:t>
            </a:r>
            <a:r>
              <a:rPr sz="1100" spc="-10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using</a:t>
            </a:r>
            <a:r>
              <a:rPr sz="1100" spc="-10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your</a:t>
            </a:r>
            <a:r>
              <a:rPr sz="1100" spc="35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credentials</a:t>
            </a:r>
            <a:r>
              <a:rPr sz="1100" spc="15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5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1100" spc="-10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create</a:t>
            </a:r>
            <a:r>
              <a:rPr sz="1100" spc="-20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10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“</a:t>
            </a:r>
            <a:r>
              <a:rPr sz="1100" spc="10" dirty="0">
                <a:solidFill>
                  <a:srgbClr val="00D084"/>
                </a:solidFill>
                <a:latin typeface="Times New Roman" panose="02020603050405020304"/>
                <a:cs typeface="Times New Roman" panose="02020603050405020304"/>
              </a:rPr>
              <a:t>New</a:t>
            </a:r>
            <a:r>
              <a:rPr sz="1100" spc="-10" dirty="0">
                <a:solidFill>
                  <a:srgbClr val="00D08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solidFill>
                  <a:srgbClr val="00D084"/>
                </a:solidFill>
                <a:latin typeface="Times New Roman" panose="02020603050405020304"/>
                <a:cs typeface="Times New Roman" panose="02020603050405020304"/>
              </a:rPr>
              <a:t>Channel</a:t>
            </a:r>
            <a:r>
              <a:rPr sz="1100" spc="-5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“.</a:t>
            </a:r>
            <a:r>
              <a:rPr sz="1100" spc="30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10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Now</a:t>
            </a:r>
            <a:r>
              <a:rPr sz="1100" spc="-15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fill </a:t>
            </a:r>
            <a:r>
              <a:rPr sz="1100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100" spc="-20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project</a:t>
            </a:r>
            <a:r>
              <a:rPr sz="1100" spc="20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10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details</a:t>
            </a:r>
            <a:r>
              <a:rPr sz="1100" spc="45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like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12700" marR="197485">
              <a:lnSpc>
                <a:spcPct val="147000"/>
              </a:lnSpc>
            </a:pPr>
            <a:r>
              <a:rPr sz="1100" spc="-10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name,</a:t>
            </a:r>
            <a:r>
              <a:rPr sz="1100" spc="25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field</a:t>
            </a:r>
            <a:r>
              <a:rPr sz="1100" spc="-10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names,</a:t>
            </a:r>
            <a:r>
              <a:rPr sz="1100" spc="35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10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etc.</a:t>
            </a:r>
            <a:r>
              <a:rPr sz="1100" spc="25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Here</a:t>
            </a:r>
            <a:r>
              <a:rPr sz="1100" spc="-20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we</a:t>
            </a:r>
            <a:r>
              <a:rPr sz="1100" spc="10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need</a:t>
            </a:r>
            <a:r>
              <a:rPr sz="1100" spc="-10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10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1100" spc="-10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create</a:t>
            </a:r>
            <a:r>
              <a:rPr sz="1100" spc="-15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three</a:t>
            </a:r>
            <a:r>
              <a:rPr sz="1100" spc="-20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5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field</a:t>
            </a:r>
            <a:r>
              <a:rPr sz="1100" spc="-10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area</a:t>
            </a:r>
            <a:r>
              <a:rPr sz="1100" spc="30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15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names</a:t>
            </a:r>
            <a:r>
              <a:rPr sz="1100" spc="20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such</a:t>
            </a:r>
            <a:r>
              <a:rPr sz="1100" spc="-10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5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as</a:t>
            </a:r>
            <a:r>
              <a:rPr sz="1100" spc="75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10" dirty="0">
                <a:solidFill>
                  <a:srgbClr val="00D084"/>
                </a:solidFill>
                <a:latin typeface="Times New Roman" panose="02020603050405020304"/>
                <a:cs typeface="Times New Roman" panose="02020603050405020304"/>
              </a:rPr>
              <a:t>Flood</a:t>
            </a:r>
            <a:r>
              <a:rPr sz="1100" spc="-5" dirty="0">
                <a:solidFill>
                  <a:srgbClr val="00D08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5" dirty="0">
                <a:solidFill>
                  <a:srgbClr val="00D084"/>
                </a:solidFill>
                <a:latin typeface="Times New Roman" panose="02020603050405020304"/>
                <a:cs typeface="Times New Roman" panose="02020603050405020304"/>
              </a:rPr>
              <a:t>Live</a:t>
            </a:r>
            <a:r>
              <a:rPr sz="1100" spc="-15" dirty="0">
                <a:solidFill>
                  <a:srgbClr val="00D08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solidFill>
                  <a:srgbClr val="00D084"/>
                </a:solidFill>
                <a:latin typeface="Times New Roman" panose="02020603050405020304"/>
                <a:cs typeface="Times New Roman" panose="02020603050405020304"/>
              </a:rPr>
              <a:t>Monitoring, </a:t>
            </a:r>
            <a:r>
              <a:rPr sz="1100" spc="-260" dirty="0">
                <a:solidFill>
                  <a:srgbClr val="00D08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solidFill>
                  <a:srgbClr val="00D084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1100" spc="-20" dirty="0">
                <a:solidFill>
                  <a:srgbClr val="00D08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solidFill>
                  <a:srgbClr val="00D084"/>
                </a:solidFill>
                <a:latin typeface="Times New Roman" panose="02020603050405020304"/>
                <a:cs typeface="Times New Roman" panose="02020603050405020304"/>
              </a:rPr>
              <a:t>Flood</a:t>
            </a:r>
            <a:r>
              <a:rPr sz="1100" spc="-10" dirty="0">
                <a:solidFill>
                  <a:srgbClr val="00D08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solidFill>
                  <a:srgbClr val="00D084"/>
                </a:solidFill>
                <a:latin typeface="Times New Roman" panose="02020603050405020304"/>
                <a:cs typeface="Times New Roman" panose="02020603050405020304"/>
              </a:rPr>
              <a:t>Status</a:t>
            </a:r>
            <a:r>
              <a:rPr sz="1100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.</a:t>
            </a:r>
            <a:r>
              <a:rPr sz="1100" spc="-25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Then</a:t>
            </a:r>
            <a:r>
              <a:rPr sz="1100" spc="-15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click</a:t>
            </a:r>
            <a:r>
              <a:rPr sz="1100" spc="-15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“Save</a:t>
            </a:r>
            <a:r>
              <a:rPr sz="1100" spc="-25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Channel”.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05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1100" b="1" spc="-5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Step</a:t>
            </a:r>
            <a:r>
              <a:rPr sz="1100" b="1" spc="-15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b="1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3:</a:t>
            </a:r>
            <a:r>
              <a:rPr sz="1100" b="1" spc="-5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 Record</a:t>
            </a:r>
            <a:r>
              <a:rPr sz="1100" b="1" spc="-20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b="1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100" b="1" spc="-5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 credentials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100" spc="-10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Select</a:t>
            </a:r>
            <a:r>
              <a:rPr sz="1100" spc="15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100" spc="-20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created</a:t>
            </a:r>
            <a:r>
              <a:rPr sz="1100" spc="-10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channel </a:t>
            </a:r>
            <a:r>
              <a:rPr sz="1100" spc="5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1100" spc="-10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record</a:t>
            </a:r>
            <a:r>
              <a:rPr sz="1100" spc="-15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100" spc="-20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following</a:t>
            </a:r>
            <a:r>
              <a:rPr sz="1100" spc="-10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credentials.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95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1100" spc="-5" dirty="0">
                <a:solidFill>
                  <a:srgbClr val="FF6900"/>
                </a:solidFill>
                <a:latin typeface="Times New Roman" panose="02020603050405020304"/>
                <a:cs typeface="Times New Roman" panose="02020603050405020304"/>
              </a:rPr>
              <a:t>Channel ID</a:t>
            </a:r>
            <a:r>
              <a:rPr sz="1100" spc="-5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,</a:t>
            </a:r>
            <a:r>
              <a:rPr sz="1100" spc="30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10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which</a:t>
            </a:r>
            <a:r>
              <a:rPr sz="1100" spc="10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10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1100" spc="15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5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at</a:t>
            </a:r>
            <a:r>
              <a:rPr sz="1100" spc="-10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 the</a:t>
            </a:r>
            <a:r>
              <a:rPr sz="1100" spc="-20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top</a:t>
            </a:r>
            <a:r>
              <a:rPr sz="1100" spc="15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15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1100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 the</a:t>
            </a:r>
            <a:r>
              <a:rPr sz="1100" spc="-20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channel</a:t>
            </a:r>
            <a:r>
              <a:rPr sz="1100" spc="15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10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view.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1100" spc="-10" dirty="0">
                <a:solidFill>
                  <a:srgbClr val="FF6900"/>
                </a:solidFill>
                <a:latin typeface="Times New Roman" panose="02020603050405020304"/>
                <a:cs typeface="Times New Roman" panose="02020603050405020304"/>
              </a:rPr>
              <a:t>API</a:t>
            </a:r>
            <a:r>
              <a:rPr sz="1100" spc="5" dirty="0">
                <a:solidFill>
                  <a:srgbClr val="FF69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10" dirty="0">
                <a:solidFill>
                  <a:srgbClr val="FF6900"/>
                </a:solidFill>
                <a:latin typeface="Times New Roman" panose="02020603050405020304"/>
                <a:cs typeface="Times New Roman" panose="02020603050405020304"/>
              </a:rPr>
              <a:t>key</a:t>
            </a:r>
            <a:r>
              <a:rPr sz="1100" spc="-10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,</a:t>
            </a:r>
            <a:r>
              <a:rPr sz="1100" spc="25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which</a:t>
            </a:r>
            <a:r>
              <a:rPr sz="1100" spc="-10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can</a:t>
            </a:r>
            <a:r>
              <a:rPr sz="1100" spc="-15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10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be</a:t>
            </a:r>
            <a:r>
              <a:rPr sz="1100" spc="-20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found</a:t>
            </a:r>
            <a:r>
              <a:rPr sz="1100" spc="15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1100" spc="-15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100" spc="5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10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API</a:t>
            </a:r>
            <a:r>
              <a:rPr sz="1100" spc="5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Key</a:t>
            </a:r>
            <a:r>
              <a:rPr sz="1100" spc="-15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5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tab</a:t>
            </a:r>
            <a:r>
              <a:rPr sz="1100" spc="15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15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1100" spc="5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10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your</a:t>
            </a:r>
            <a:r>
              <a:rPr sz="1100" spc="30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10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channel</a:t>
            </a:r>
            <a:r>
              <a:rPr sz="1100" spc="15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15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view.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05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1100" b="1" spc="-5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Step</a:t>
            </a:r>
            <a:r>
              <a:rPr sz="1100" b="1" spc="-10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b="1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4: </a:t>
            </a:r>
            <a:r>
              <a:rPr sz="1100" b="1" spc="-10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Add</a:t>
            </a:r>
            <a:r>
              <a:rPr sz="1100" b="1" spc="-5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 widgets</a:t>
            </a:r>
            <a:r>
              <a:rPr sz="1100" b="1" spc="10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b="1" spc="-5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1100" b="1" spc="5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b="1" spc="-5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your GUI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12700" marR="147320">
              <a:lnSpc>
                <a:spcPct val="147000"/>
              </a:lnSpc>
            </a:pPr>
            <a:r>
              <a:rPr sz="1100" spc="-5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Click</a:t>
            </a:r>
            <a:r>
              <a:rPr sz="1100" spc="-10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“Add</a:t>
            </a:r>
            <a:r>
              <a:rPr sz="1100" spc="-10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Widgets”</a:t>
            </a:r>
            <a:r>
              <a:rPr sz="1100" spc="10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1100" spc="-10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5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add</a:t>
            </a:r>
            <a:r>
              <a:rPr sz="1100" spc="-10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two </a:t>
            </a:r>
            <a:r>
              <a:rPr sz="1100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appropriate</a:t>
            </a:r>
            <a:r>
              <a:rPr sz="1100" spc="-20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Indicator</a:t>
            </a:r>
            <a:r>
              <a:rPr sz="1100" spc="35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10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widgets.</a:t>
            </a:r>
            <a:r>
              <a:rPr sz="1100" spc="30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1100" spc="20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10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my </a:t>
            </a:r>
            <a:r>
              <a:rPr sz="1100" spc="-5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case,</a:t>
            </a:r>
            <a:r>
              <a:rPr sz="1100" spc="30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1100" spc="5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have</a:t>
            </a:r>
            <a:r>
              <a:rPr sz="1100" spc="-20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taken</a:t>
            </a:r>
            <a:r>
              <a:rPr sz="1100" spc="-5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5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an</a:t>
            </a:r>
            <a:r>
              <a:rPr sz="1100" spc="-10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 indicator </a:t>
            </a:r>
            <a:r>
              <a:rPr sz="1100" spc="-260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15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1100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flooding.</a:t>
            </a:r>
            <a:r>
              <a:rPr sz="1100" spc="30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Choose</a:t>
            </a:r>
            <a:r>
              <a:rPr sz="1100" spc="-25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100" spc="-25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appropriate</a:t>
            </a:r>
            <a:r>
              <a:rPr sz="1100" spc="-25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field</a:t>
            </a:r>
            <a:r>
              <a:rPr sz="1100" spc="10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10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names</a:t>
            </a:r>
            <a:r>
              <a:rPr sz="1100" spc="10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15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1100" spc="50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10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each </a:t>
            </a:r>
            <a:r>
              <a:rPr sz="1100" spc="-5" dirty="0">
                <a:solidFill>
                  <a:srgbClr val="2C2E34"/>
                </a:solidFill>
                <a:latin typeface="Times New Roman" panose="02020603050405020304"/>
                <a:cs typeface="Times New Roman" panose="02020603050405020304"/>
              </a:rPr>
              <a:t>widget.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600">
              <a:latin typeface="Times New Roman" panose="02020603050405020304"/>
              <a:cs typeface="Times New Roman" panose="02020603050405020304"/>
            </a:endParaRPr>
          </a:p>
          <a:p>
            <a:pPr marL="76200">
              <a:lnSpc>
                <a:spcPct val="100000"/>
              </a:lnSpc>
            </a:pPr>
            <a:r>
              <a:rPr sz="1100" b="1" spc="-5" dirty="0">
                <a:latin typeface="Calibri" panose="020F0502020204030204"/>
                <a:cs typeface="Calibri" panose="020F0502020204030204"/>
              </a:rPr>
              <a:t>PROGRAM:</a:t>
            </a:r>
            <a:endParaRPr sz="11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35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</a:pPr>
            <a:r>
              <a:rPr sz="1100" spc="-5" dirty="0">
                <a:latin typeface="Times New Roman" panose="02020603050405020304"/>
                <a:cs typeface="Times New Roman" panose="02020603050405020304"/>
              </a:rPr>
              <a:t>#include</a:t>
            </a:r>
            <a:r>
              <a:rPr sz="11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5" dirty="0">
                <a:latin typeface="Times New Roman" panose="02020603050405020304"/>
                <a:cs typeface="Times New Roman" panose="02020603050405020304"/>
              </a:rPr>
              <a:t>&lt;Wire</a:t>
            </a:r>
            <a:r>
              <a:rPr sz="11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.h&gt;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12700" marR="4034155">
              <a:lnSpc>
                <a:spcPct val="100000"/>
              </a:lnSpc>
            </a:pPr>
            <a:r>
              <a:rPr sz="1100" spc="-5" dirty="0">
                <a:latin typeface="Times New Roman" panose="02020603050405020304"/>
                <a:cs typeface="Times New Roman" panose="02020603050405020304"/>
              </a:rPr>
              <a:t>#include &lt;LiquidCrystal_I2C.h&gt; </a:t>
            </a:r>
            <a:r>
              <a:rPr sz="1100" spc="-2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#include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&lt;New Ping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.h&gt;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#include</a:t>
            </a:r>
            <a:r>
              <a:rPr sz="11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&lt;Software</a:t>
            </a:r>
            <a:r>
              <a:rPr sz="11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Serial</a:t>
            </a:r>
            <a:r>
              <a:rPr sz="11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.h&gt;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1100" dirty="0">
                <a:latin typeface="Times New Roman" panose="02020603050405020304"/>
                <a:cs typeface="Times New Roman" panose="02020603050405020304"/>
              </a:rPr>
              <a:t>//</a:t>
            </a:r>
            <a:r>
              <a:rPr sz="1100" spc="-10" dirty="0">
                <a:latin typeface="Times New Roman" panose="02020603050405020304"/>
                <a:cs typeface="Times New Roman" panose="02020603050405020304"/>
              </a:rPr>
              <a:t> LCD</a:t>
            </a:r>
            <a:r>
              <a:rPr sz="11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Display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100" spc="-5" dirty="0">
                <a:latin typeface="Times New Roman" panose="02020603050405020304"/>
                <a:cs typeface="Times New Roman" panose="02020603050405020304"/>
              </a:rPr>
              <a:t>LiquidCrystal_I2C</a:t>
            </a:r>
            <a:r>
              <a:rPr sz="11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lcd(0x27,</a:t>
            </a:r>
            <a:r>
              <a:rPr sz="11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16,</a:t>
            </a:r>
            <a:r>
              <a:rPr sz="11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2);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12700" marR="4336415">
              <a:lnSpc>
                <a:spcPct val="100000"/>
              </a:lnSpc>
            </a:pPr>
            <a:r>
              <a:rPr sz="1100" dirty="0">
                <a:latin typeface="Times New Roman" panose="02020603050405020304"/>
                <a:cs typeface="Times New Roman" panose="02020603050405020304"/>
              </a:rPr>
              <a:t>//</a:t>
            </a:r>
            <a:r>
              <a:rPr sz="11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10" dirty="0">
                <a:latin typeface="Times New Roman" panose="02020603050405020304"/>
                <a:cs typeface="Times New Roman" panose="02020603050405020304"/>
              </a:rPr>
              <a:t>Ultrasonic</a:t>
            </a:r>
            <a:r>
              <a:rPr sz="1100" spc="254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Sensor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#define</a:t>
            </a:r>
            <a:r>
              <a:rPr sz="11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TRIGGER_PIN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25" dirty="0">
                <a:latin typeface="Times New Roman" panose="02020603050405020304"/>
                <a:cs typeface="Times New Roman" panose="02020603050405020304"/>
              </a:rPr>
              <a:t>12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1100" spc="-5" dirty="0">
                <a:latin typeface="Times New Roman" panose="02020603050405020304"/>
                <a:cs typeface="Times New Roman" panose="02020603050405020304"/>
              </a:rPr>
              <a:t>#define</a:t>
            </a:r>
            <a:r>
              <a:rPr sz="11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ECHO_PIN</a:t>
            </a:r>
            <a:r>
              <a:rPr sz="11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11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1100" spc="-5" dirty="0">
                <a:latin typeface="Times New Roman" panose="02020603050405020304"/>
                <a:cs typeface="Times New Roman" panose="02020603050405020304"/>
              </a:rPr>
              <a:t>#define</a:t>
            </a:r>
            <a:r>
              <a:rPr sz="11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MAX_DISTANCE</a:t>
            </a:r>
            <a:r>
              <a:rPr sz="11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200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1100" spc="-5" dirty="0">
                <a:latin typeface="Times New Roman" panose="02020603050405020304"/>
                <a:cs typeface="Times New Roman" panose="02020603050405020304"/>
              </a:rPr>
              <a:t>New</a:t>
            </a:r>
            <a:r>
              <a:rPr sz="11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Ping</a:t>
            </a:r>
            <a:r>
              <a:rPr sz="11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sonar(TRIGGER_PIN,</a:t>
            </a:r>
            <a:r>
              <a:rPr sz="11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ECHO_PIN,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MAX_DISTANCE);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1100" dirty="0">
                <a:latin typeface="Times New Roman" panose="02020603050405020304"/>
                <a:cs typeface="Times New Roman" panose="02020603050405020304"/>
              </a:rPr>
              <a:t>//</a:t>
            </a:r>
            <a:r>
              <a:rPr sz="11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Float</a:t>
            </a:r>
            <a:r>
              <a:rPr sz="1100" spc="-10" dirty="0">
                <a:latin typeface="Times New Roman" panose="02020603050405020304"/>
                <a:cs typeface="Times New Roman" panose="02020603050405020304"/>
              </a:rPr>
              <a:t> Sensor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1100" spc="-5" dirty="0">
                <a:latin typeface="Times New Roman" panose="02020603050405020304"/>
                <a:cs typeface="Times New Roman" panose="02020603050405020304"/>
              </a:rPr>
              <a:t>#define</a:t>
            </a:r>
            <a:r>
              <a:rPr sz="11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FLOAT_SENSOR_PIN</a:t>
            </a:r>
            <a:r>
              <a:rPr sz="11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10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1100" dirty="0">
                <a:latin typeface="Times New Roman" panose="02020603050405020304"/>
                <a:cs typeface="Times New Roman" panose="02020603050405020304"/>
              </a:rPr>
              <a:t>//</a:t>
            </a:r>
            <a:r>
              <a:rPr sz="1100" spc="-10" dirty="0">
                <a:latin typeface="Times New Roman" panose="02020603050405020304"/>
                <a:cs typeface="Times New Roman" panose="02020603050405020304"/>
              </a:rPr>
              <a:t> GSM</a:t>
            </a:r>
            <a:r>
              <a:rPr sz="11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Module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12700" marR="3430905">
              <a:lnSpc>
                <a:spcPct val="100000"/>
              </a:lnSpc>
            </a:pPr>
            <a:r>
              <a:rPr sz="1100" spc="-5" dirty="0">
                <a:latin typeface="Times New Roman" panose="02020603050405020304"/>
                <a:cs typeface="Times New Roman" panose="02020603050405020304"/>
              </a:rPr>
              <a:t>Software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Serial gsm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Serial(8, 9);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// </a:t>
            </a:r>
            <a:r>
              <a:rPr sz="1100" spc="-10" dirty="0">
                <a:latin typeface="Times New Roman" panose="02020603050405020304"/>
                <a:cs typeface="Times New Roman" panose="02020603050405020304"/>
              </a:rPr>
              <a:t>RX, </a:t>
            </a:r>
            <a:r>
              <a:rPr sz="1100" spc="10" dirty="0">
                <a:latin typeface="Times New Roman" panose="02020603050405020304"/>
                <a:cs typeface="Times New Roman" panose="02020603050405020304"/>
              </a:rPr>
              <a:t>TX </a:t>
            </a:r>
            <a:r>
              <a:rPr sz="1100" spc="-2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#define</a:t>
            </a:r>
            <a:r>
              <a:rPr sz="11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GSM_BAUDRATE</a:t>
            </a:r>
            <a:r>
              <a:rPr sz="11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9600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1100" dirty="0">
                <a:latin typeface="Times New Roman" panose="02020603050405020304"/>
                <a:cs typeface="Times New Roman" panose="02020603050405020304"/>
              </a:rPr>
              <a:t>//</a:t>
            </a:r>
            <a:r>
              <a:rPr sz="11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Thresholds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1100" spc="-5" dirty="0">
                <a:latin typeface="Times New Roman" panose="02020603050405020304"/>
                <a:cs typeface="Times New Roman" panose="02020603050405020304"/>
              </a:rPr>
              <a:t>#define</a:t>
            </a:r>
            <a:r>
              <a:rPr sz="11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FLOOD_THRESHOLD</a:t>
            </a:r>
            <a:r>
              <a:rPr sz="11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50</a:t>
            </a:r>
            <a:r>
              <a:rPr sz="11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//</a:t>
            </a:r>
            <a:r>
              <a:rPr sz="11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10" dirty="0">
                <a:latin typeface="Times New Roman" panose="02020603050405020304"/>
                <a:cs typeface="Times New Roman" panose="02020603050405020304"/>
              </a:rPr>
              <a:t>Example</a:t>
            </a:r>
            <a:r>
              <a:rPr sz="11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threshold</a:t>
            </a:r>
            <a:r>
              <a:rPr sz="11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11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5" dirty="0">
                <a:latin typeface="Times New Roman" panose="02020603050405020304"/>
                <a:cs typeface="Times New Roman" panose="02020603050405020304"/>
              </a:rPr>
              <a:t>cm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100" dirty="0">
                <a:latin typeface="Times New Roman" panose="02020603050405020304"/>
                <a:cs typeface="Times New Roman" panose="02020603050405020304"/>
              </a:rPr>
              <a:t>//</a:t>
            </a:r>
            <a:r>
              <a:rPr sz="11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Phone</a:t>
            </a:r>
            <a:r>
              <a:rPr sz="11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Numbers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12700" marR="451485">
              <a:lnSpc>
                <a:spcPct val="100000"/>
              </a:lnSpc>
            </a:pPr>
            <a:r>
              <a:rPr sz="1100" spc="-5" dirty="0">
                <a:latin typeface="Times New Roman" panose="02020603050405020304"/>
                <a:cs typeface="Times New Roman" panose="02020603050405020304"/>
              </a:rPr>
              <a:t>String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phone</a:t>
            </a:r>
            <a:r>
              <a:rPr sz="11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Numbers[]</a:t>
            </a:r>
            <a:r>
              <a:rPr sz="11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=</a:t>
            </a:r>
            <a:r>
              <a:rPr sz="11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{</a:t>
            </a:r>
            <a:r>
              <a:rPr sz="11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"+9188305848xx",</a:t>
            </a:r>
            <a:r>
              <a:rPr sz="1100" spc="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"+9188305848xx"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 };</a:t>
            </a:r>
            <a:r>
              <a:rPr sz="11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//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Example</a:t>
            </a:r>
            <a:r>
              <a:rPr sz="11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phone</a:t>
            </a:r>
            <a:r>
              <a:rPr sz="11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numbers </a:t>
            </a:r>
            <a:r>
              <a:rPr sz="1100" spc="-2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void</a:t>
            </a:r>
            <a:r>
              <a:rPr sz="11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setup()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 {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12700" marR="4472305">
              <a:lnSpc>
                <a:spcPct val="100000"/>
              </a:lnSpc>
            </a:pPr>
            <a:r>
              <a:rPr sz="1100" dirty="0">
                <a:latin typeface="Times New Roman" panose="02020603050405020304"/>
                <a:cs typeface="Times New Roman" panose="02020603050405020304"/>
              </a:rPr>
              <a:t>// </a:t>
            </a:r>
            <a:r>
              <a:rPr sz="1100" spc="-10" dirty="0">
                <a:latin typeface="Times New Roman" panose="02020603050405020304"/>
                <a:cs typeface="Times New Roman" panose="02020603050405020304"/>
              </a:rPr>
              <a:t>Initialize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LCD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Display </a:t>
            </a:r>
            <a:r>
              <a:rPr sz="1100" spc="-2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lcd</a:t>
            </a:r>
            <a:r>
              <a:rPr sz="11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.begin(16,</a:t>
            </a:r>
            <a:r>
              <a:rPr sz="11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2);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1100" spc="-5" dirty="0">
                <a:latin typeface="Times New Roman" panose="02020603050405020304"/>
                <a:cs typeface="Times New Roman" panose="02020603050405020304"/>
              </a:rPr>
              <a:t>lcd</a:t>
            </a:r>
            <a:r>
              <a:rPr sz="11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.backlight();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1100" dirty="0">
                <a:latin typeface="Times New Roman" panose="02020603050405020304"/>
                <a:cs typeface="Times New Roman" panose="02020603050405020304"/>
              </a:rPr>
              <a:t>//</a:t>
            </a:r>
            <a:r>
              <a:rPr sz="11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10" dirty="0">
                <a:latin typeface="Times New Roman" panose="02020603050405020304"/>
                <a:cs typeface="Times New Roman" panose="02020603050405020304"/>
              </a:rPr>
              <a:t>Initialize</a:t>
            </a:r>
            <a:r>
              <a:rPr sz="11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GSM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Module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12700" marR="2991485">
              <a:lnSpc>
                <a:spcPct val="100000"/>
              </a:lnSpc>
            </a:pPr>
            <a:r>
              <a:rPr sz="1100" dirty="0">
                <a:latin typeface="Times New Roman" panose="02020603050405020304"/>
                <a:cs typeface="Times New Roman" panose="02020603050405020304"/>
              </a:rPr>
              <a:t>gsm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Serial.begin(GSM_BAUDRATE);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delay(2000);</a:t>
            </a:r>
            <a:r>
              <a:rPr sz="11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//</a:t>
            </a:r>
            <a:r>
              <a:rPr sz="11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10" dirty="0">
                <a:latin typeface="Times New Roman" panose="02020603050405020304"/>
                <a:cs typeface="Times New Roman" panose="02020603050405020304"/>
              </a:rPr>
              <a:t>Give</a:t>
            </a:r>
            <a:r>
              <a:rPr sz="11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GSM</a:t>
            </a:r>
            <a:r>
              <a:rPr sz="11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module</a:t>
            </a:r>
            <a:r>
              <a:rPr sz="11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time</a:t>
            </a:r>
            <a:r>
              <a:rPr sz="11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11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initialize </a:t>
            </a:r>
            <a:r>
              <a:rPr sz="1100" spc="-2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send</a:t>
            </a:r>
            <a:r>
              <a:rPr sz="11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Command("AT");</a:t>
            </a:r>
            <a:r>
              <a:rPr sz="11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//</a:t>
            </a:r>
            <a:r>
              <a:rPr sz="11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Check</a:t>
            </a:r>
            <a:r>
              <a:rPr sz="11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communication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1100" spc="-5" dirty="0">
                <a:latin typeface="Times New Roman" panose="02020603050405020304"/>
                <a:cs typeface="Times New Roman" panose="02020603050405020304"/>
              </a:rPr>
              <a:t>send</a:t>
            </a:r>
            <a:r>
              <a:rPr sz="11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Command("AT+CMGF=1");</a:t>
            </a:r>
            <a:r>
              <a:rPr sz="1100" spc="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//</a:t>
            </a:r>
            <a:r>
              <a:rPr sz="1100" spc="-10" dirty="0">
                <a:latin typeface="Times New Roman" panose="02020603050405020304"/>
                <a:cs typeface="Times New Roman" panose="02020603050405020304"/>
              </a:rPr>
              <a:t> Set</a:t>
            </a:r>
            <a:r>
              <a:rPr sz="1100" spc="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SMS</a:t>
            </a:r>
            <a:r>
              <a:rPr sz="11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10" dirty="0">
                <a:latin typeface="Times New Roman" panose="02020603050405020304"/>
                <a:cs typeface="Times New Roman" panose="02020603050405020304"/>
              </a:rPr>
              <a:t>text</a:t>
            </a:r>
            <a:r>
              <a:rPr sz="11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mode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12700" marR="4044950">
              <a:lnSpc>
                <a:spcPct val="100000"/>
              </a:lnSpc>
            </a:pPr>
            <a:r>
              <a:rPr sz="1100" dirty="0">
                <a:latin typeface="Times New Roman" panose="02020603050405020304"/>
                <a:cs typeface="Times New Roman" panose="02020603050405020304"/>
              </a:rPr>
              <a:t>//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Display Initialization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Message </a:t>
            </a:r>
            <a:r>
              <a:rPr sz="1100" spc="-2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lcd</a:t>
            </a:r>
            <a:r>
              <a:rPr sz="11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.clear();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100" spc="-5" dirty="0">
                <a:latin typeface="Times New Roman" panose="02020603050405020304"/>
                <a:cs typeface="Times New Roman" panose="02020603050405020304"/>
              </a:rPr>
              <a:t>lcd</a:t>
            </a:r>
            <a:r>
              <a:rPr sz="11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.set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Cursor(0,</a:t>
            </a:r>
            <a:r>
              <a:rPr sz="11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0);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1100" spc="-5" dirty="0">
                <a:latin typeface="Times New Roman" panose="02020603050405020304"/>
                <a:cs typeface="Times New Roman" panose="02020603050405020304"/>
              </a:rPr>
              <a:t>lcd</a:t>
            </a:r>
            <a:r>
              <a:rPr sz="11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.print("Flood Monitoring");</a:t>
            </a:r>
            <a:endParaRPr sz="11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7996" y="871473"/>
            <a:ext cx="4402455" cy="74047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22453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Times New Roman" panose="02020603050405020304"/>
                <a:cs typeface="Times New Roman" panose="02020603050405020304"/>
              </a:rPr>
              <a:t>lcd .set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Cursor(0,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1); </a:t>
            </a:r>
            <a:r>
              <a:rPr sz="1100" spc="-2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lcd</a:t>
            </a:r>
            <a:r>
              <a:rPr sz="11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.print("System");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100" spc="-5" dirty="0">
                <a:latin typeface="Times New Roman" panose="02020603050405020304"/>
                <a:cs typeface="Times New Roman" panose="02020603050405020304"/>
              </a:rPr>
              <a:t>delay(3000);</a:t>
            </a:r>
            <a:r>
              <a:rPr sz="11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//</a:t>
            </a:r>
            <a:r>
              <a:rPr sz="11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Display</a:t>
            </a:r>
            <a:r>
              <a:rPr sz="11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initialization</a:t>
            </a:r>
            <a:r>
              <a:rPr sz="11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message</a:t>
            </a:r>
            <a:r>
              <a:rPr sz="11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15" dirty="0"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1100" spc="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3</a:t>
            </a:r>
            <a:r>
              <a:rPr sz="11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10" dirty="0">
                <a:latin typeface="Times New Roman" panose="02020603050405020304"/>
                <a:cs typeface="Times New Roman" panose="02020603050405020304"/>
              </a:rPr>
              <a:t>seconds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1100" dirty="0">
                <a:latin typeface="Times New Roman" panose="02020603050405020304"/>
                <a:cs typeface="Times New Roman" panose="02020603050405020304"/>
              </a:rPr>
              <a:t>}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1100" spc="-5" dirty="0">
                <a:latin typeface="Times New Roman" panose="02020603050405020304"/>
                <a:cs typeface="Times New Roman" panose="02020603050405020304"/>
              </a:rPr>
              <a:t>void</a:t>
            </a:r>
            <a:r>
              <a:rPr sz="11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loop()</a:t>
            </a:r>
            <a:r>
              <a:rPr sz="11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{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1100" dirty="0">
                <a:latin typeface="Times New Roman" panose="02020603050405020304"/>
                <a:cs typeface="Times New Roman" panose="02020603050405020304"/>
              </a:rPr>
              <a:t>//</a:t>
            </a:r>
            <a:r>
              <a:rPr sz="11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Read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10" dirty="0">
                <a:latin typeface="Times New Roman" panose="02020603050405020304"/>
                <a:cs typeface="Times New Roman" panose="02020603050405020304"/>
              </a:rPr>
              <a:t>Ultrasonic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 Sensor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1100" spc="-5" dirty="0">
                <a:latin typeface="Times New Roman" panose="02020603050405020304"/>
                <a:cs typeface="Times New Roman" panose="02020603050405020304"/>
              </a:rPr>
              <a:t>unsigned</a:t>
            </a:r>
            <a:r>
              <a:rPr sz="11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10" dirty="0">
                <a:latin typeface="Times New Roman" panose="02020603050405020304"/>
                <a:cs typeface="Times New Roman" panose="02020603050405020304"/>
              </a:rPr>
              <a:t>int</a:t>
            </a:r>
            <a:r>
              <a:rPr sz="11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distance</a:t>
            </a:r>
            <a:r>
              <a:rPr sz="11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=</a:t>
            </a:r>
            <a:r>
              <a:rPr sz="11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sonar. Ping</a:t>
            </a:r>
            <a:r>
              <a:rPr sz="11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_cm();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1100" dirty="0">
                <a:latin typeface="Times New Roman" panose="02020603050405020304"/>
                <a:cs typeface="Times New Roman" panose="02020603050405020304"/>
              </a:rPr>
              <a:t>//</a:t>
            </a:r>
            <a:r>
              <a:rPr sz="11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Read</a:t>
            </a:r>
            <a:r>
              <a:rPr sz="11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Float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10" dirty="0">
                <a:latin typeface="Times New Roman" panose="02020603050405020304"/>
                <a:cs typeface="Times New Roman" panose="02020603050405020304"/>
              </a:rPr>
              <a:t>Sensor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1100" spc="-10" dirty="0">
                <a:latin typeface="Times New Roman" panose="02020603050405020304"/>
                <a:cs typeface="Times New Roman" panose="02020603050405020304"/>
              </a:rPr>
              <a:t>int</a:t>
            </a:r>
            <a:r>
              <a:rPr sz="11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float</a:t>
            </a:r>
            <a:r>
              <a:rPr sz="11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10" dirty="0">
                <a:latin typeface="Times New Roman" panose="02020603050405020304"/>
                <a:cs typeface="Times New Roman" panose="02020603050405020304"/>
              </a:rPr>
              <a:t>Sensor</a:t>
            </a:r>
            <a:r>
              <a:rPr sz="1100" spc="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Value</a:t>
            </a:r>
            <a:r>
              <a:rPr sz="11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=</a:t>
            </a:r>
            <a:r>
              <a:rPr sz="11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digital Read(FLOAT_SENSOR_PIN);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12700" marR="2911475">
              <a:lnSpc>
                <a:spcPct val="100000"/>
              </a:lnSpc>
            </a:pPr>
            <a:r>
              <a:rPr sz="1100" dirty="0">
                <a:latin typeface="Times New Roman" panose="02020603050405020304"/>
                <a:cs typeface="Times New Roman" panose="02020603050405020304"/>
              </a:rPr>
              <a:t>//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Calculate Flood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Level </a:t>
            </a:r>
            <a:r>
              <a:rPr sz="11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10" dirty="0">
                <a:latin typeface="Times New Roman" panose="02020603050405020304"/>
                <a:cs typeface="Times New Roman" panose="02020603050405020304"/>
              </a:rPr>
              <a:t>int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flood</a:t>
            </a:r>
            <a:r>
              <a:rPr sz="11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Level</a:t>
            </a:r>
            <a:r>
              <a:rPr sz="11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=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distance;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12700" marR="3084195">
              <a:lnSpc>
                <a:spcPct val="100000"/>
              </a:lnSpc>
            </a:pPr>
            <a:r>
              <a:rPr sz="1100" dirty="0">
                <a:latin typeface="Times New Roman" panose="02020603050405020304"/>
                <a:cs typeface="Times New Roman" panose="02020603050405020304"/>
              </a:rPr>
              <a:t>//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10" dirty="0">
                <a:latin typeface="Times New Roman" panose="02020603050405020304"/>
                <a:cs typeface="Times New Roman" panose="02020603050405020304"/>
              </a:rPr>
              <a:t>Update</a:t>
            </a:r>
            <a:r>
              <a:rPr sz="11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LCD</a:t>
            </a:r>
            <a:r>
              <a:rPr sz="11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Display </a:t>
            </a:r>
            <a:r>
              <a:rPr sz="1100" spc="-2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lcd</a:t>
            </a:r>
            <a:r>
              <a:rPr sz="11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.clear();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100" spc="-5" dirty="0">
                <a:latin typeface="Times New Roman" panose="02020603050405020304"/>
                <a:cs typeface="Times New Roman" panose="02020603050405020304"/>
              </a:rPr>
              <a:t>lcd</a:t>
            </a:r>
            <a:r>
              <a:rPr sz="11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.set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Cursor(0,</a:t>
            </a:r>
            <a:r>
              <a:rPr sz="11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0);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12700" marR="2868930">
              <a:lnSpc>
                <a:spcPct val="100000"/>
              </a:lnSpc>
            </a:pPr>
            <a:r>
              <a:rPr sz="1100" spc="-5" dirty="0">
                <a:latin typeface="Times New Roman" panose="02020603050405020304"/>
                <a:cs typeface="Times New Roman" panose="02020603050405020304"/>
              </a:rPr>
              <a:t>lcd .print("Water Level: </a:t>
            </a:r>
            <a:r>
              <a:rPr sz="1100" spc="-10" dirty="0">
                <a:latin typeface="Times New Roman" panose="02020603050405020304"/>
                <a:cs typeface="Times New Roman" panose="02020603050405020304"/>
              </a:rPr>
              <a:t>"); </a:t>
            </a:r>
            <a:r>
              <a:rPr sz="1100" spc="-2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lcd</a:t>
            </a:r>
            <a:r>
              <a:rPr sz="11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.print(flood</a:t>
            </a:r>
            <a:r>
              <a:rPr sz="11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Level);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1100" spc="-5" dirty="0">
                <a:latin typeface="Times New Roman" panose="02020603050405020304"/>
                <a:cs typeface="Times New Roman" panose="02020603050405020304"/>
              </a:rPr>
              <a:t>lcd</a:t>
            </a:r>
            <a:r>
              <a:rPr sz="11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.print("cm");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1100" dirty="0">
                <a:latin typeface="Times New Roman" panose="02020603050405020304"/>
                <a:cs typeface="Times New Roman" panose="02020603050405020304"/>
              </a:rPr>
              <a:t>//</a:t>
            </a:r>
            <a:r>
              <a:rPr sz="11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Check</a:t>
            </a:r>
            <a:r>
              <a:rPr sz="11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Flood</a:t>
            </a:r>
            <a:r>
              <a:rPr sz="11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Threshold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1100" spc="-10" dirty="0">
                <a:latin typeface="Times New Roman" panose="02020603050405020304"/>
                <a:cs typeface="Times New Roman" panose="02020603050405020304"/>
              </a:rPr>
              <a:t>if</a:t>
            </a:r>
            <a:r>
              <a:rPr sz="11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(flood</a:t>
            </a:r>
            <a:r>
              <a:rPr sz="11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Level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&gt;</a:t>
            </a:r>
            <a:r>
              <a:rPr sz="11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FLOOD_THRESHOLD</a:t>
            </a:r>
            <a:r>
              <a:rPr sz="11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&amp;&amp; </a:t>
            </a:r>
            <a:r>
              <a:rPr sz="1100" spc="-10" dirty="0">
                <a:latin typeface="Times New Roman" panose="02020603050405020304"/>
                <a:cs typeface="Times New Roman" panose="02020603050405020304"/>
              </a:rPr>
              <a:t>float</a:t>
            </a:r>
            <a:r>
              <a:rPr sz="11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10" dirty="0">
                <a:latin typeface="Times New Roman" panose="02020603050405020304"/>
                <a:cs typeface="Times New Roman" panose="02020603050405020304"/>
              </a:rPr>
              <a:t>Sensor</a:t>
            </a:r>
            <a:r>
              <a:rPr sz="1100" spc="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Value</a:t>
            </a:r>
            <a:r>
              <a:rPr sz="11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==</a:t>
            </a:r>
            <a:r>
              <a:rPr sz="11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10" dirty="0">
                <a:latin typeface="Times New Roman" panose="02020603050405020304"/>
                <a:cs typeface="Times New Roman" panose="02020603050405020304"/>
              </a:rPr>
              <a:t>HIGH)</a:t>
            </a:r>
            <a:r>
              <a:rPr sz="11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{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1100" dirty="0">
                <a:latin typeface="Times New Roman" panose="02020603050405020304"/>
                <a:cs typeface="Times New Roman" panose="02020603050405020304"/>
              </a:rPr>
              <a:t>//</a:t>
            </a:r>
            <a:r>
              <a:rPr sz="11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Send</a:t>
            </a:r>
            <a:r>
              <a:rPr sz="11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Alert</a:t>
            </a:r>
            <a:r>
              <a:rPr sz="11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SMS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1100" dirty="0">
                <a:latin typeface="Times New Roman" panose="02020603050405020304"/>
                <a:cs typeface="Times New Roman" panose="02020603050405020304"/>
              </a:rPr>
              <a:t>Send</a:t>
            </a:r>
            <a:r>
              <a:rPr sz="11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Alert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SMS</a:t>
            </a:r>
            <a:r>
              <a:rPr sz="11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(flood</a:t>
            </a:r>
            <a:r>
              <a:rPr sz="11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Level);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1100" dirty="0">
                <a:latin typeface="Times New Roman" panose="02020603050405020304"/>
                <a:cs typeface="Times New Roman" panose="02020603050405020304"/>
              </a:rPr>
              <a:t>}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1100" spc="-5" dirty="0">
                <a:latin typeface="Times New Roman" panose="02020603050405020304"/>
                <a:cs typeface="Times New Roman" panose="02020603050405020304"/>
              </a:rPr>
              <a:t>delay(500);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 //</a:t>
            </a:r>
            <a:r>
              <a:rPr sz="11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Delay</a:t>
            </a:r>
            <a:r>
              <a:rPr sz="11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11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stability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100" dirty="0">
                <a:latin typeface="Times New Roman" panose="02020603050405020304"/>
                <a:cs typeface="Times New Roman" panose="02020603050405020304"/>
              </a:rPr>
              <a:t>}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1100" spc="-5" dirty="0">
                <a:latin typeface="Times New Roman" panose="02020603050405020304"/>
                <a:cs typeface="Times New Roman" panose="02020603050405020304"/>
              </a:rPr>
              <a:t>void</a:t>
            </a:r>
            <a:r>
              <a:rPr sz="11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5" dirty="0">
                <a:latin typeface="Times New Roman" panose="02020603050405020304"/>
                <a:cs typeface="Times New Roman" panose="02020603050405020304"/>
              </a:rPr>
              <a:t>send</a:t>
            </a:r>
            <a:r>
              <a:rPr sz="11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Alert</a:t>
            </a:r>
            <a:r>
              <a:rPr sz="11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SMS(int</a:t>
            </a:r>
            <a:r>
              <a:rPr sz="11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flood</a:t>
            </a:r>
            <a:r>
              <a:rPr sz="11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Level)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{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12700" marR="1696720">
              <a:lnSpc>
                <a:spcPct val="100000"/>
              </a:lnSpc>
            </a:pPr>
            <a:r>
              <a:rPr sz="1100" spc="-5" dirty="0">
                <a:latin typeface="Times New Roman" panose="02020603050405020304"/>
                <a:cs typeface="Times New Roman" panose="02020603050405020304"/>
              </a:rPr>
              <a:t>String</a:t>
            </a:r>
            <a:r>
              <a:rPr sz="11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message</a:t>
            </a:r>
            <a:r>
              <a:rPr sz="11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=</a:t>
            </a:r>
            <a:r>
              <a:rPr sz="11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"Flood</a:t>
            </a:r>
            <a:r>
              <a:rPr sz="11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Alert!</a:t>
            </a:r>
            <a:r>
              <a:rPr sz="11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Water</a:t>
            </a:r>
            <a:r>
              <a:rPr sz="1100" spc="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level</a:t>
            </a:r>
            <a:r>
              <a:rPr sz="1100" spc="-10" dirty="0">
                <a:latin typeface="Times New Roman" panose="02020603050405020304"/>
                <a:cs typeface="Times New Roman" panose="02020603050405020304"/>
              </a:rPr>
              <a:t> is</a:t>
            </a:r>
            <a:r>
              <a:rPr sz="11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10" dirty="0">
                <a:latin typeface="Times New Roman" panose="02020603050405020304"/>
                <a:cs typeface="Times New Roman" panose="02020603050405020304"/>
              </a:rPr>
              <a:t>"; </a:t>
            </a:r>
            <a:r>
              <a:rPr sz="1100" spc="-2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message</a:t>
            </a:r>
            <a:r>
              <a:rPr sz="11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+=</a:t>
            </a:r>
            <a:r>
              <a:rPr sz="11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flood</a:t>
            </a:r>
            <a:r>
              <a:rPr sz="11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10" dirty="0">
                <a:latin typeface="Times New Roman" panose="02020603050405020304"/>
                <a:cs typeface="Times New Roman" panose="02020603050405020304"/>
              </a:rPr>
              <a:t>Level;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1100" spc="-5" dirty="0">
                <a:latin typeface="Times New Roman" panose="02020603050405020304"/>
                <a:cs typeface="Times New Roman" panose="02020603050405020304"/>
              </a:rPr>
              <a:t>message</a:t>
            </a:r>
            <a:r>
              <a:rPr sz="11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+=</a:t>
            </a:r>
            <a:r>
              <a:rPr sz="11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15" dirty="0">
                <a:latin typeface="Times New Roman" panose="02020603050405020304"/>
                <a:cs typeface="Times New Roman" panose="02020603050405020304"/>
              </a:rPr>
              <a:t>"cm.</a:t>
            </a:r>
            <a:r>
              <a:rPr sz="11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Take</a:t>
            </a:r>
            <a:r>
              <a:rPr sz="11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necessary</a:t>
            </a:r>
            <a:r>
              <a:rPr sz="11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actions.";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12700" marR="53975">
              <a:lnSpc>
                <a:spcPct val="100000"/>
              </a:lnSpc>
            </a:pPr>
            <a:r>
              <a:rPr sz="1100" spc="-15" dirty="0"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1100" spc="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10" dirty="0">
                <a:latin typeface="Times New Roman" panose="02020603050405020304"/>
                <a:cs typeface="Times New Roman" panose="02020603050405020304"/>
              </a:rPr>
              <a:t>(int</a:t>
            </a:r>
            <a:r>
              <a:rPr sz="11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11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=</a:t>
            </a:r>
            <a:r>
              <a:rPr sz="11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0;</a:t>
            </a:r>
            <a:r>
              <a:rPr sz="11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&lt;</a:t>
            </a:r>
            <a:r>
              <a:rPr sz="1100" spc="-10" dirty="0">
                <a:latin typeface="Times New Roman" panose="02020603050405020304"/>
                <a:cs typeface="Times New Roman" panose="02020603050405020304"/>
              </a:rPr>
              <a:t> size</a:t>
            </a:r>
            <a:r>
              <a:rPr sz="11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of(phone</a:t>
            </a:r>
            <a:r>
              <a:rPr sz="11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Numbers)</a:t>
            </a:r>
            <a:r>
              <a:rPr sz="11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/</a:t>
            </a:r>
            <a:r>
              <a:rPr sz="11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size</a:t>
            </a:r>
            <a:r>
              <a:rPr sz="11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of(phone</a:t>
            </a:r>
            <a:r>
              <a:rPr sz="11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Numbers[0]);</a:t>
            </a:r>
            <a:r>
              <a:rPr sz="11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i++)</a:t>
            </a:r>
            <a:r>
              <a:rPr sz="11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{ </a:t>
            </a:r>
            <a:r>
              <a:rPr sz="1100" spc="-2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send</a:t>
            </a:r>
            <a:r>
              <a:rPr sz="11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Command("AT+CMGS=\""</a:t>
            </a:r>
            <a:r>
              <a:rPr sz="11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+</a:t>
            </a:r>
            <a:r>
              <a:rPr sz="11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phone</a:t>
            </a:r>
            <a:r>
              <a:rPr sz="11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Numbers[i]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 +</a:t>
            </a:r>
            <a:r>
              <a:rPr sz="11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10" dirty="0">
                <a:latin typeface="Times New Roman" panose="02020603050405020304"/>
                <a:cs typeface="Times New Roman" panose="02020603050405020304"/>
              </a:rPr>
              <a:t>"\"");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1100" spc="-5" dirty="0">
                <a:latin typeface="Times New Roman" panose="02020603050405020304"/>
                <a:cs typeface="Times New Roman" panose="02020603050405020304"/>
              </a:rPr>
              <a:t>delay(1000);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12700" marR="2907665">
              <a:lnSpc>
                <a:spcPct val="100000"/>
              </a:lnSpc>
            </a:pPr>
            <a:r>
              <a:rPr sz="1100" spc="-5" dirty="0">
                <a:latin typeface="Times New Roman" panose="02020603050405020304"/>
                <a:cs typeface="Times New Roman" panose="02020603050405020304"/>
              </a:rPr>
              <a:t>send</a:t>
            </a:r>
            <a:r>
              <a:rPr sz="11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Command(message); </a:t>
            </a:r>
            <a:r>
              <a:rPr sz="1100" spc="-2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delay(100);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12700" marR="2435225">
              <a:lnSpc>
                <a:spcPct val="100000"/>
              </a:lnSpc>
            </a:pPr>
            <a:r>
              <a:rPr sz="1100" spc="-5" dirty="0">
                <a:latin typeface="Times New Roman" panose="02020603050405020304"/>
                <a:cs typeface="Times New Roman" panose="02020603050405020304"/>
              </a:rPr>
              <a:t>send</a:t>
            </a:r>
            <a:r>
              <a:rPr sz="11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Command((String)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char(26)); </a:t>
            </a:r>
            <a:r>
              <a:rPr sz="1100" spc="-2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delay(1000);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1100" dirty="0">
                <a:latin typeface="Times New Roman" panose="02020603050405020304"/>
                <a:cs typeface="Times New Roman" panose="02020603050405020304"/>
              </a:rPr>
              <a:t>}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100" dirty="0">
                <a:latin typeface="Times New Roman" panose="02020603050405020304"/>
                <a:cs typeface="Times New Roman" panose="02020603050405020304"/>
              </a:rPr>
              <a:t>}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12700" marR="2106295">
              <a:lnSpc>
                <a:spcPct val="100000"/>
              </a:lnSpc>
            </a:pPr>
            <a:r>
              <a:rPr sz="1100" spc="-5" dirty="0">
                <a:latin typeface="Times New Roman" panose="02020603050405020304"/>
                <a:cs typeface="Times New Roman" panose="02020603050405020304"/>
              </a:rPr>
              <a:t>void</a:t>
            </a:r>
            <a:r>
              <a:rPr sz="11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5" dirty="0">
                <a:latin typeface="Times New Roman" panose="02020603050405020304"/>
                <a:cs typeface="Times New Roman" panose="02020603050405020304"/>
              </a:rPr>
              <a:t>send</a:t>
            </a:r>
            <a:r>
              <a:rPr sz="11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Command(String</a:t>
            </a:r>
            <a:r>
              <a:rPr sz="11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command)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{ </a:t>
            </a:r>
            <a:r>
              <a:rPr sz="1100" spc="-2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gsm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Serial. println(command);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delay(1000);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12700" marR="2584450">
              <a:lnSpc>
                <a:spcPct val="100000"/>
              </a:lnSpc>
            </a:pPr>
            <a:r>
              <a:rPr sz="1100" spc="-5" dirty="0">
                <a:latin typeface="Times New Roman" panose="02020603050405020304"/>
                <a:cs typeface="Times New Roman" panose="02020603050405020304"/>
              </a:rPr>
              <a:t>while (gsm Serial. available())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{ </a:t>
            </a:r>
            <a:r>
              <a:rPr sz="1100" spc="-2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gsm</a:t>
            </a:r>
            <a:r>
              <a:rPr sz="11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Serial.</a:t>
            </a:r>
            <a:r>
              <a:rPr sz="11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-10" dirty="0">
                <a:latin typeface="Times New Roman" panose="02020603050405020304"/>
                <a:cs typeface="Times New Roman" panose="02020603050405020304"/>
              </a:rPr>
              <a:t>read();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1100" dirty="0">
                <a:latin typeface="Times New Roman" panose="02020603050405020304"/>
                <a:cs typeface="Times New Roman" panose="02020603050405020304"/>
              </a:rPr>
              <a:t>}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1100" dirty="0">
                <a:latin typeface="Times New Roman" panose="02020603050405020304"/>
                <a:cs typeface="Times New Roman" panose="02020603050405020304"/>
              </a:rPr>
              <a:t>}</a:t>
            </a:r>
            <a:endParaRPr sz="11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7996" y="1404873"/>
            <a:ext cx="88773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latin typeface="Calibri" panose="020F0502020204030204"/>
                <a:cs typeface="Calibri" panose="020F0502020204030204"/>
              </a:rPr>
              <a:t>F</a:t>
            </a:r>
            <a:r>
              <a:rPr sz="1100" b="1" spc="-10" dirty="0">
                <a:latin typeface="Calibri" panose="020F0502020204030204"/>
                <a:cs typeface="Calibri" panose="020F0502020204030204"/>
              </a:rPr>
              <a:t>IN</a:t>
            </a:r>
            <a:r>
              <a:rPr sz="1100" b="1" dirty="0">
                <a:latin typeface="Calibri" panose="020F0502020204030204"/>
                <a:cs typeface="Calibri" panose="020F0502020204030204"/>
              </a:rPr>
              <a:t>AL</a:t>
            </a:r>
            <a:r>
              <a:rPr sz="1100" b="1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1100" b="1" spc="-10" dirty="0">
                <a:latin typeface="Calibri" panose="020F0502020204030204"/>
                <a:cs typeface="Calibri" panose="020F0502020204030204"/>
              </a:rPr>
              <a:t>CI</a:t>
            </a:r>
            <a:r>
              <a:rPr sz="1100" b="1" dirty="0">
                <a:latin typeface="Calibri" panose="020F0502020204030204"/>
                <a:cs typeface="Calibri" panose="020F0502020204030204"/>
              </a:rPr>
              <a:t>R</a:t>
            </a:r>
            <a:r>
              <a:rPr sz="1100" b="1" spc="-10" dirty="0">
                <a:latin typeface="Calibri" panose="020F0502020204030204"/>
                <a:cs typeface="Calibri" panose="020F0502020204030204"/>
              </a:rPr>
              <a:t>C</a:t>
            </a:r>
            <a:r>
              <a:rPr sz="1100" b="1" dirty="0">
                <a:latin typeface="Calibri" panose="020F0502020204030204"/>
                <a:cs typeface="Calibri" panose="020F0502020204030204"/>
              </a:rPr>
              <a:t>U</a:t>
            </a:r>
            <a:r>
              <a:rPr sz="1100" b="1" spc="-10" dirty="0">
                <a:latin typeface="Calibri" panose="020F0502020204030204"/>
                <a:cs typeface="Calibri" panose="020F0502020204030204"/>
              </a:rPr>
              <a:t>I</a:t>
            </a:r>
            <a:r>
              <a:rPr sz="1100" b="1" dirty="0">
                <a:latin typeface="Calibri" panose="020F0502020204030204"/>
                <a:cs typeface="Calibri" panose="020F0502020204030204"/>
              </a:rPr>
              <a:t>T:</a:t>
            </a:r>
            <a:endParaRPr sz="1100"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75707" y="1594738"/>
            <a:ext cx="5624135" cy="2870506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0900" y="4888991"/>
            <a:ext cx="5875655" cy="12484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13175</Words>
  <Application>WPS Presentation</Application>
  <PresentationFormat>Custom</PresentationFormat>
  <Paragraphs>246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Arial</vt:lpstr>
      <vt:lpstr>SimSun</vt:lpstr>
      <vt:lpstr>Wingdings</vt:lpstr>
      <vt:lpstr>Calibri</vt:lpstr>
      <vt:lpstr>Times New Roman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rithi</cp:lastModifiedBy>
  <cp:revision>3</cp:revision>
  <dcterms:created xsi:type="dcterms:W3CDTF">2023-11-01T09:46:00Z</dcterms:created>
  <dcterms:modified xsi:type="dcterms:W3CDTF">2023-11-01T10:15:27Z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2023-11-01T11:00:00Z</vt:filetime>
  </property>
  <property fmtid="{D5CDD505-2E9C-101B-9397-08002B2CF9AE}" pid="3" name="Creator">
    <vt:lpwstr>Microsoft® Word 2016</vt:lpwstr>
  </property>
  <property fmtid="{D5CDD505-2E9C-101B-9397-08002B2CF9AE}" pid="4" name="LastSaved">
    <vt:filetime>2023-11-01T11:00:00Z</vt:filetime>
  </property>
  <property fmtid="{D5CDD505-2E9C-101B-9397-08002B2CF9AE}" pid="5" name="ICV">
    <vt:lpwstr>BF8A17635FD54C1F89F76DCCC2847F63_13</vt:lpwstr>
  </property>
  <property fmtid="{D5CDD505-2E9C-101B-9397-08002B2CF9AE}" pid="6" name="KSOProductBuildVer">
    <vt:lpwstr>1033-12.2.0.13266</vt:lpwstr>
  </property>
</Properties>
</file>