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2" r:id="rId3"/>
    <p:sldId id="335" r:id="rId4"/>
    <p:sldId id="423" r:id="rId5"/>
    <p:sldId id="424" r:id="rId6"/>
    <p:sldId id="425" r:id="rId7"/>
    <p:sldId id="367" r:id="rId8"/>
    <p:sldId id="426" r:id="rId9"/>
    <p:sldId id="427" r:id="rId10"/>
    <p:sldId id="428" r:id="rId11"/>
    <p:sldId id="429" r:id="rId12"/>
    <p:sldId id="402" r:id="rId13"/>
    <p:sldId id="369" r:id="rId14"/>
    <p:sldId id="430" r:id="rId15"/>
    <p:sldId id="431" r:id="rId16"/>
    <p:sldId id="403" r:id="rId17"/>
    <p:sldId id="381" r:id="rId18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D53A84-C35B-4715-AA60-FC36C4AE7672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A55E3F-8CD1-439A-AACF-92947277EC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40D698-8702-496A-94BE-173A960BD423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AE7D678-1522-493D-8E7C-F604D78E2A3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D3A80-6165-4F03-B6A6-13FBB6955E5C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72A7F-0EF6-4917-827A-F64491039C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154C-7966-4DC3-BD9C-826595681900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D9BE-4D58-47C1-8431-770A76716F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823ED-1F20-49B5-BB59-E450BBDFDCDA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491EE-BB32-4A80-8109-F9133F5B0C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38563-BB15-4364-8C02-5BD4B82C02B5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2596-784C-4FDE-A4C8-D7857582B1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95395-50F1-4396-A636-C510CCFE8DAD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7B87D-ACE4-4AA5-881D-C27BFEDBDF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492F0-FB92-4244-89B5-738925755CAB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EC46-D433-48E4-9DC9-3B0A5C7B3C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43716-229F-4FE3-944D-8E738905D4F9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456C5-C196-4DFA-B60C-D7F2AAFD8A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49819-FF54-4FA9-8246-739AA7578AF4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DAB5C-FDA5-40B1-A095-C884983007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AFB44-9F51-4913-A0BE-EFA846930919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64F5-958D-4772-9195-7D0620D60D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1A6C-A233-4828-A605-9EB8072679E5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4DB56-07CE-4273-855C-D915D3C5F6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7808A-4B7C-4D09-9525-4FB7223B3461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9C7E2-FB9A-421E-AA8D-2D4D850E2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15965E-7934-4ADD-87EF-553A710E1F2E}" type="datetimeFigureOut">
              <a:rPr lang="ru-RU"/>
              <a:pPr>
                <a:defRPr/>
              </a:pPr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9040B1-A432-4A3B-9A6B-6C374FCB91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830263"/>
            <a:ext cx="9148763" cy="53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Трехмерное отсечение Коэна-Сазерленда</a:t>
            </a:r>
            <a:endParaRPr lang="ru-RU" sz="4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3" name="TextBox 12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1794" name="Рисунок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00125"/>
            <a:ext cx="3548063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95" name="TextBox 2"/>
          <p:cNvSpPr txBox="1">
            <a:spLocks noChangeArrowheads="1"/>
          </p:cNvSpPr>
          <p:nvPr/>
        </p:nvSpPr>
        <p:spPr bwMode="auto">
          <a:xfrm>
            <a:off x="3497263" y="841375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Поскольку центр проекции принадлежит четырем из шести плоскостей, несущих грани отсекателя, то удобно выбрать граничные точки так:</a:t>
            </a:r>
            <a:endParaRPr lang="ru-RU">
              <a:latin typeface="Calibri" pitchFamily="34" charset="0"/>
            </a:endParaRPr>
          </a:p>
        </p:txBody>
      </p:sp>
      <p:sp>
        <p:nvSpPr>
          <p:cNvPr id="3179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1791" name="Object 47"/>
          <p:cNvGraphicFramePr>
            <a:graphicFrameLocks noChangeAspect="1"/>
          </p:cNvGraphicFramePr>
          <p:nvPr/>
        </p:nvGraphicFramePr>
        <p:xfrm>
          <a:off x="6448425" y="1576388"/>
          <a:ext cx="3646488" cy="476250"/>
        </p:xfrm>
        <a:graphic>
          <a:graphicData uri="http://schemas.openxmlformats.org/presentationml/2006/ole">
            <p:oleObj spid="_x0000_s31791" name="Точечный рисунок" r:id="rId4" imgW="2666667" imgH="343039" progId="PBrush">
              <p:embed/>
            </p:oleObj>
          </a:graphicData>
        </a:graphic>
      </p:graphicFrame>
      <p:sp>
        <p:nvSpPr>
          <p:cNvPr id="31797" name="TextBox 7"/>
          <p:cNvSpPr txBox="1">
            <a:spLocks noChangeArrowheads="1"/>
          </p:cNvSpPr>
          <p:nvPr/>
        </p:nvSpPr>
        <p:spPr bwMode="auto">
          <a:xfrm>
            <a:off x="3497263" y="1951038"/>
            <a:ext cx="822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а для ближней и дальней граней взять их центры:</a:t>
            </a:r>
            <a:endParaRPr lang="ru-RU">
              <a:latin typeface="Calibri" pitchFamily="34" charset="0"/>
            </a:endParaRPr>
          </a:p>
        </p:txBody>
      </p:sp>
      <p:sp>
        <p:nvSpPr>
          <p:cNvPr id="31798" name="Rectangle 4"/>
          <p:cNvSpPr>
            <a:spLocks noChangeArrowheads="1"/>
          </p:cNvSpPr>
          <p:nvPr/>
        </p:nvSpPr>
        <p:spPr bwMode="auto">
          <a:xfrm>
            <a:off x="3497263" y="29194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1792" name="Object 48"/>
          <p:cNvGraphicFramePr>
            <a:graphicFrameLocks noChangeAspect="1"/>
          </p:cNvGraphicFramePr>
          <p:nvPr/>
        </p:nvGraphicFramePr>
        <p:xfrm>
          <a:off x="5283200" y="2376488"/>
          <a:ext cx="3746500" cy="500062"/>
        </p:xfrm>
        <a:graphic>
          <a:graphicData uri="http://schemas.openxmlformats.org/presentationml/2006/ole">
            <p:oleObj spid="_x0000_s31792" name="Точечный рисунок" r:id="rId5" imgW="2723810" imgH="361809" progId="PBrush">
              <p:embed/>
            </p:oleObj>
          </a:graphicData>
        </a:graphic>
      </p:graphicFrame>
      <p:sp>
        <p:nvSpPr>
          <p:cNvPr id="31799" name="Rectangle 6"/>
          <p:cNvSpPr>
            <a:spLocks noChangeArrowheads="1"/>
          </p:cNvSpPr>
          <p:nvPr/>
        </p:nvSpPr>
        <p:spPr bwMode="auto">
          <a:xfrm>
            <a:off x="7156450" y="29479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1800" name="Rectangle 14"/>
          <p:cNvSpPr>
            <a:spLocks noChangeArrowheads="1"/>
          </p:cNvSpPr>
          <p:nvPr/>
        </p:nvSpPr>
        <p:spPr bwMode="auto">
          <a:xfrm>
            <a:off x="3548063" y="36179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31801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6900" y="2919413"/>
            <a:ext cx="88550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6" name="TextBox 12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386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3868" name="Rectangle 4"/>
          <p:cNvSpPr>
            <a:spLocks noChangeArrowheads="1"/>
          </p:cNvSpPr>
          <p:nvPr/>
        </p:nvSpPr>
        <p:spPr bwMode="auto">
          <a:xfrm>
            <a:off x="3497263" y="29194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33869" name="Rectangle 6"/>
          <p:cNvSpPr>
            <a:spLocks noChangeArrowheads="1"/>
          </p:cNvSpPr>
          <p:nvPr/>
        </p:nvSpPr>
        <p:spPr bwMode="auto">
          <a:xfrm>
            <a:off x="7156450" y="2947988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3861" name="Object 69"/>
          <p:cNvGraphicFramePr>
            <a:graphicFrameLocks noChangeAspect="1"/>
          </p:cNvGraphicFramePr>
          <p:nvPr/>
        </p:nvGraphicFramePr>
        <p:xfrm>
          <a:off x="150813" y="842963"/>
          <a:ext cx="3346450" cy="449262"/>
        </p:xfrm>
        <a:graphic>
          <a:graphicData uri="http://schemas.openxmlformats.org/presentationml/2006/ole">
            <p:oleObj spid="_x0000_s33861" name="Точечный рисунок" r:id="rId3" imgW="2534004" imgH="343039" progId="PBrush">
              <p:embed/>
            </p:oleObj>
          </a:graphicData>
        </a:graphic>
      </p:graphicFrame>
      <p:sp>
        <p:nvSpPr>
          <p:cNvPr id="33870" name="Rectangle 14"/>
          <p:cNvSpPr>
            <a:spLocks noChangeArrowheads="1"/>
          </p:cNvSpPr>
          <p:nvPr/>
        </p:nvSpPr>
        <p:spPr bwMode="auto">
          <a:xfrm>
            <a:off x="3548063" y="36179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3387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7438" y="2713038"/>
            <a:ext cx="9332912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72" name="Rectangle 2"/>
          <p:cNvSpPr>
            <a:spLocks noChangeArrowheads="1"/>
          </p:cNvSpPr>
          <p:nvPr/>
        </p:nvSpPr>
        <p:spPr bwMode="auto">
          <a:xfrm>
            <a:off x="0" y="1466850"/>
            <a:ext cx="19357975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3862" name="Object 70"/>
          <p:cNvGraphicFramePr>
            <a:graphicFrameLocks noChangeAspect="1"/>
          </p:cNvGraphicFramePr>
          <p:nvPr/>
        </p:nvGraphicFramePr>
        <p:xfrm>
          <a:off x="3744913" y="830263"/>
          <a:ext cx="6823075" cy="493712"/>
        </p:xfrm>
        <a:graphic>
          <a:graphicData uri="http://schemas.openxmlformats.org/presentationml/2006/ole">
            <p:oleObj spid="_x0000_s33862" name="Точечный рисунок" r:id="rId5" imgW="4858428" imgH="352474" progId="PBrush">
              <p:embed/>
            </p:oleObj>
          </a:graphicData>
        </a:graphic>
      </p:graphicFrame>
      <p:sp>
        <p:nvSpPr>
          <p:cNvPr id="33873" name="Rectangle 4"/>
          <p:cNvSpPr>
            <a:spLocks noChangeArrowheads="1"/>
          </p:cNvSpPr>
          <p:nvPr/>
        </p:nvSpPr>
        <p:spPr bwMode="auto">
          <a:xfrm>
            <a:off x="138113" y="1454150"/>
            <a:ext cx="14839950" cy="4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3863" name="Object 71"/>
          <p:cNvGraphicFramePr>
            <a:graphicFrameLocks noChangeAspect="1"/>
          </p:cNvGraphicFramePr>
          <p:nvPr/>
        </p:nvGraphicFramePr>
        <p:xfrm>
          <a:off x="0" y="1341438"/>
          <a:ext cx="4657725" cy="390525"/>
        </p:xfrm>
        <a:graphic>
          <a:graphicData uri="http://schemas.openxmlformats.org/presentationml/2006/ole">
            <p:oleObj spid="_x0000_s33863" name="Точечный рисунок" r:id="rId6" imgW="3696216" imgH="314286" progId="PBrush">
              <p:embed/>
            </p:oleObj>
          </a:graphicData>
        </a:graphic>
      </p:graphicFrame>
      <p:sp>
        <p:nvSpPr>
          <p:cNvPr id="33874" name="Rectangle 6"/>
          <p:cNvSpPr>
            <a:spLocks noChangeArrowheads="1"/>
          </p:cNvSpPr>
          <p:nvPr/>
        </p:nvSpPr>
        <p:spPr bwMode="auto">
          <a:xfrm>
            <a:off x="5545138" y="1446213"/>
            <a:ext cx="17813337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3864" name="Object 72"/>
          <p:cNvGraphicFramePr>
            <a:graphicFrameLocks noChangeAspect="1"/>
          </p:cNvGraphicFramePr>
          <p:nvPr/>
        </p:nvGraphicFramePr>
        <p:xfrm>
          <a:off x="150813" y="1873250"/>
          <a:ext cx="4746625" cy="884238"/>
        </p:xfrm>
        <a:graphic>
          <a:graphicData uri="http://schemas.openxmlformats.org/presentationml/2006/ole">
            <p:oleObj spid="_x0000_s33864" name="Точечный рисунок" r:id="rId7" imgW="3734321" imgH="695238" progId="PBrush">
              <p:embed/>
            </p:oleObj>
          </a:graphicData>
        </a:graphic>
      </p:graphicFrame>
      <p:sp>
        <p:nvSpPr>
          <p:cNvPr id="33875" name="Rectangle 8"/>
          <p:cNvSpPr>
            <a:spLocks noChangeArrowheads="1"/>
          </p:cNvSpPr>
          <p:nvPr/>
        </p:nvSpPr>
        <p:spPr bwMode="auto">
          <a:xfrm>
            <a:off x="9332913" y="3109913"/>
            <a:ext cx="13185775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33865" name="Object 73"/>
          <p:cNvGraphicFramePr>
            <a:graphicFrameLocks noChangeAspect="1"/>
          </p:cNvGraphicFramePr>
          <p:nvPr/>
        </p:nvGraphicFramePr>
        <p:xfrm>
          <a:off x="6335713" y="1428750"/>
          <a:ext cx="4232275" cy="1177925"/>
        </p:xfrm>
        <a:graphic>
          <a:graphicData uri="http://schemas.openxmlformats.org/presentationml/2006/ole">
            <p:oleObj spid="_x0000_s33865" name="Точечный рисунок" r:id="rId8" imgW="2943636" imgH="81904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720725"/>
            <a:ext cx="6162675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8" y="4164013"/>
            <a:ext cx="9609137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Box 2"/>
          <p:cNvSpPr txBox="1">
            <a:spLocks noChangeArrowheads="1"/>
          </p:cNvSpPr>
          <p:nvPr/>
        </p:nvSpPr>
        <p:spPr bwMode="auto">
          <a:xfrm>
            <a:off x="6859588" y="827088"/>
            <a:ext cx="3544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>
                <a:latin typeface="Times New Roman" pitchFamily="18" charset="0"/>
                <a:cs typeface="Times New Roman" pitchFamily="18" charset="0"/>
              </a:rPr>
              <a:t>Найти нормали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45288" y="1878013"/>
            <a:ext cx="437832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выпуклости трехмерного тела и вычисление внутренних нормалей к его граням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175" y="2308225"/>
            <a:ext cx="11677650" cy="4062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полигональной грани тела выполнить следующее: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перенести тело так, чтобы одна из вершин грани оказалась в начале координат.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повернуть тело относительно начала координат так, чтобы одна из двух смежных выбранной вершине сторон грани совпала с одной из осей координат, например с осью х.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повернуть тело вокруг выбранной оси координат так, чтобы выбранная грань легла на координатную плоскость, например на плоскость z = 0.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вершин тела, не принадлежащих выбранной грани, проверить знаки координаты, которая перпендикулярна этой грани; здесь это будет координата z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выпуклости трехмерного тела и вычисление внутренних нормалей к его граням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175" y="2308225"/>
            <a:ext cx="11677650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этом:</a:t>
            </a:r>
          </a:p>
          <a:p>
            <a:pPr marL="800100" lvl="1" indent="-3429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знаки для всех вершин совпадают или равны нулю, то тело будет выпуклым относительно выбранной грани.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выпукло относительно всех своих граней, то оно считается выпуклым, — в противном случае тело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невыпукло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для всех вершин значения координаты, перпендикулярной выбранной грани, равны нулю, то тело вырождено; т. е. оно плоское. 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Определение выпуклости трехмерного тела и вычисление внутренних нормалей к его граням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109538" y="2493963"/>
            <a:ext cx="11676062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вектор внутренней нормали к выбранной плоскости, заданный в повернутой системе координат, имеет все нулевые компоненты, кроме той, которая перпендикулярна этой плоскости.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знак этой компоненты для выпуклой грани будет совпадать с ранее найденным знаком.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для определения искомой ориентации внутренней нормали в исходной системе координат нужно применить к ней только обратное преобразование поворотов. </a:t>
            </a:r>
          </a:p>
          <a:p>
            <a:pPr marL="342900" indent="-342900">
              <a:buFont typeface="Wingdings" pitchFamily="2" charset="2"/>
              <a:buChar char="Ø"/>
            </a:pP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5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Разрезание невыпуклых тел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139700" y="830263"/>
            <a:ext cx="11912600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Для каждой полигональной грани тела: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перенести тело так, чтобы одна из вершин выбранной грани совпала с началом координат.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повернуть тело вокруг начала координат так, чтобы одно из инцидентных ему ребер совпало с одной из осей координат, например с осью х.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повернуть тело вокруг выбранной оси координат так, чтобы выбранная грань совпала с одной из координатных плоскостей, например с плоскостью z = 0.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проверить знаки координаты, которая перпендикулярна выбранной грани (т. е. координаты z), для всех вершин тела, не лежащих на этой грани.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все эти знаки совпадают или равны нулю, то тело является выпуклым относительно этой грани. В противном случае оно невыпуклое; разрезать тело плоскостью, несущей выбранную грань.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повторить всю процедуру с каждым из вновь образовавшихся тел. Продолжать работу до тех пор, пока все тела не станут выпуклыми.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Разрезание невыпуклых тел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438" y="830263"/>
            <a:ext cx="760730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5" y="0"/>
            <a:ext cx="11628438" cy="6740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        В трехмерном случае используется 6-битовый код. Вновь самый правый бит кода считается первым. </a:t>
            </a:r>
          </a:p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</a:rPr>
              <a:t>Конкретно единица заносится: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 первый бит — если конец ребра левее объема,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во второй бит — если конец ребра правее объема,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 третий бит — если конец ребра ниже объема,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 четвертый бит — если конец ребра выше объема,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 пятый бит — если конец ребра ближе объема,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 шестой бит — если конец ребра дальше объема.</a:t>
            </a:r>
          </a:p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Иначе в соответствующие биты заносятся нули. </a:t>
            </a:r>
          </a:p>
          <a:p>
            <a:pPr algn="just"/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Calibri Light" pitchFamily="34" charset="0"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коды обоих концов отрезка равны нулю, то оба конца видимы и отрезок тоже будет полностью видимым. </a:t>
            </a:r>
          </a:p>
          <a:p>
            <a:pPr algn="just">
              <a:buFont typeface="Calibri Light" pitchFamily="34" charset="0"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побитовое логическое произведение кодов концов отрезка не равно нулю, то он полностью невидим. </a:t>
            </a:r>
          </a:p>
          <a:p>
            <a:pPr algn="just">
              <a:buFont typeface="Calibri Light" pitchFamily="34" charset="0"/>
              <a:buAutoNum type="arabicPeriod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же это логическое произведение равно нулю, то отрезок может оказаться как частично видимым, так и полностью невидимым. В этом случае необходимо определять пересечения отрезка с гранями отсекающего объема.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6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разбиения средней точкой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4667" name="TextBox 10"/>
          <p:cNvSpPr txBox="1">
            <a:spLocks noChangeArrowheads="1"/>
          </p:cNvSpPr>
          <p:nvPr/>
        </p:nvSpPr>
        <p:spPr bwMode="auto">
          <a:xfrm>
            <a:off x="247650" y="1358900"/>
            <a:ext cx="116649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Calibri Light" pitchFamily="34" charset="0"/>
              <a:buAutoNum type="arabicPeriod"/>
              <a:tabLst>
                <a:tab pos="6858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Необходимо определить коды концов отрезка.</a:t>
            </a:r>
          </a:p>
          <a:p>
            <a:pPr marL="342900" indent="-342900" algn="just">
              <a:lnSpc>
                <a:spcPct val="150000"/>
              </a:lnSpc>
              <a:buFont typeface="Calibri Light" pitchFamily="34" charset="0"/>
              <a:buAutoNum type="arabicPeriod"/>
              <a:tabLst>
                <a:tab pos="6858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Определить является ли он полностью видимым, полностью невидимым или частично видимым.</a:t>
            </a:r>
          </a:p>
          <a:p>
            <a:pPr marL="342900" indent="-342900" algn="just">
              <a:lnSpc>
                <a:spcPct val="150000"/>
              </a:lnSpc>
              <a:buFont typeface="Calibri Light" pitchFamily="34" charset="0"/>
              <a:buAutoNum type="arabicPeriod"/>
              <a:tabLst>
                <a:tab pos="6858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отрезок частично виден, то находятся координаты середины отрезка:</a:t>
            </a:r>
          </a:p>
        </p:txBody>
      </p:sp>
      <p:sp>
        <p:nvSpPr>
          <p:cNvPr id="24668" name="TextBox 11"/>
          <p:cNvSpPr txBox="1">
            <a:spLocks noChangeArrowheads="1"/>
          </p:cNvSpPr>
          <p:nvPr/>
        </p:nvSpPr>
        <p:spPr bwMode="auto">
          <a:xfrm>
            <a:off x="192088" y="4486275"/>
            <a:ext cx="117760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Calibri Light" pitchFamily="34" charset="0"/>
              <a:buAutoNum type="arabicPeriod" startAt="4"/>
              <a:tabLst>
                <a:tab pos="685800" algn="l"/>
              </a:tabLst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Определить код рассчитанной точки, проанализировать на видимость / невидимость двух полученных отрезков. С отрезком который частично видим выполнять действия 1-4 до тех пор пока не будут получены оба видимых / невидимых отрезка или до пересечения с гранью с заданной точности.</a:t>
            </a:r>
            <a:endParaRPr lang="ru-RU">
              <a:latin typeface="Calibri" pitchFamily="34" charset="0"/>
            </a:endParaRPr>
          </a:p>
        </p:txBody>
      </p:sp>
      <p:sp>
        <p:nvSpPr>
          <p:cNvPr id="24669" name="Rectangle 7"/>
          <p:cNvSpPr>
            <a:spLocks noChangeArrowheads="1"/>
          </p:cNvSpPr>
          <p:nvPr/>
        </p:nvSpPr>
        <p:spPr bwMode="auto">
          <a:xfrm>
            <a:off x="1285875" y="38671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4663" name="Object 87"/>
          <p:cNvGraphicFramePr>
            <a:graphicFrameLocks noChangeAspect="1"/>
          </p:cNvGraphicFramePr>
          <p:nvPr/>
        </p:nvGraphicFramePr>
        <p:xfrm>
          <a:off x="1576388" y="3576638"/>
          <a:ext cx="1789112" cy="984250"/>
        </p:xfrm>
        <a:graphic>
          <a:graphicData uri="http://schemas.openxmlformats.org/presentationml/2006/ole">
            <p:oleObj spid="_x0000_s24663" name="Уравнение" r:id="rId3" imgW="761669" imgH="418918" progId="Equation.3">
              <p:embed/>
            </p:oleObj>
          </a:graphicData>
        </a:graphic>
      </p:graphicFrame>
      <p:sp>
        <p:nvSpPr>
          <p:cNvPr id="24670" name="Rectangle 9"/>
          <p:cNvSpPr>
            <a:spLocks noChangeArrowheads="1"/>
          </p:cNvSpPr>
          <p:nvPr/>
        </p:nvSpPr>
        <p:spPr bwMode="auto">
          <a:xfrm>
            <a:off x="3644900" y="37576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4664" name="Object 88"/>
          <p:cNvGraphicFramePr>
            <a:graphicFrameLocks noChangeAspect="1"/>
          </p:cNvGraphicFramePr>
          <p:nvPr/>
        </p:nvGraphicFramePr>
        <p:xfrm>
          <a:off x="5089525" y="3575050"/>
          <a:ext cx="1855788" cy="984250"/>
        </p:xfrm>
        <a:graphic>
          <a:graphicData uri="http://schemas.openxmlformats.org/presentationml/2006/ole">
            <p:oleObj spid="_x0000_s24664" name="Уравнение" r:id="rId4" imgW="787400" imgH="419100" progId="Equation.3">
              <p:embed/>
            </p:oleObj>
          </a:graphicData>
        </a:graphic>
      </p:graphicFrame>
      <p:sp>
        <p:nvSpPr>
          <p:cNvPr id="24671" name="Rectangle 11"/>
          <p:cNvSpPr>
            <a:spLocks noChangeArrowheads="1"/>
          </p:cNvSpPr>
          <p:nvPr/>
        </p:nvSpPr>
        <p:spPr bwMode="auto">
          <a:xfrm>
            <a:off x="6943725" y="38909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4665" name="Object 89"/>
          <p:cNvGraphicFramePr>
            <a:graphicFrameLocks noChangeAspect="1"/>
          </p:cNvGraphicFramePr>
          <p:nvPr/>
        </p:nvGraphicFramePr>
        <p:xfrm>
          <a:off x="8389938" y="3649663"/>
          <a:ext cx="1766887" cy="984250"/>
        </p:xfrm>
        <a:graphic>
          <a:graphicData uri="http://schemas.openxmlformats.org/presentationml/2006/ole">
            <p:oleObj spid="_x0000_s24665" name="Уравнение" r:id="rId5" imgW="7493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5602" name="Rectangle 7"/>
          <p:cNvSpPr>
            <a:spLocks noChangeArrowheads="1"/>
          </p:cNvSpPr>
          <p:nvPr/>
        </p:nvSpPr>
        <p:spPr bwMode="auto">
          <a:xfrm>
            <a:off x="1285875" y="38671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3644900" y="37576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6943725" y="38909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650" y="1822450"/>
            <a:ext cx="546735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650" y="4613275"/>
            <a:ext cx="4598988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Box 1"/>
          <p:cNvSpPr txBox="1">
            <a:spLocks noChangeArrowheads="1"/>
          </p:cNvSpPr>
          <p:nvPr/>
        </p:nvSpPr>
        <p:spPr bwMode="auto">
          <a:xfrm>
            <a:off x="174625" y="830263"/>
            <a:ext cx="665956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Пусть отсекателем служит прямоугольный параллелепипед.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Отрезок от P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(-2, -1, 1/2) до Р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(3/2, 3/2, -1/2), который нужно отсечь по объему с координатами (х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npaв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лев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верх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низ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даль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ближ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 =(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1,1,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1,1,1,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1). Шесть внутренних нормалей к граням отсекателя равны: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7786" name="Rectangle 7"/>
          <p:cNvSpPr>
            <a:spLocks noChangeArrowheads="1"/>
          </p:cNvSpPr>
          <p:nvPr/>
        </p:nvSpPr>
        <p:spPr bwMode="auto">
          <a:xfrm>
            <a:off x="1285875" y="38671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7787" name="Rectangle 9"/>
          <p:cNvSpPr>
            <a:spLocks noChangeArrowheads="1"/>
          </p:cNvSpPr>
          <p:nvPr/>
        </p:nvSpPr>
        <p:spPr bwMode="auto">
          <a:xfrm>
            <a:off x="3644900" y="37576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7788" name="Rectangle 11"/>
          <p:cNvSpPr>
            <a:spLocks noChangeArrowheads="1"/>
          </p:cNvSpPr>
          <p:nvPr/>
        </p:nvSpPr>
        <p:spPr bwMode="auto">
          <a:xfrm>
            <a:off x="6943725" y="38909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7780" name="Object 132"/>
          <p:cNvGraphicFramePr>
            <a:graphicFrameLocks noChangeAspect="1"/>
          </p:cNvGraphicFramePr>
          <p:nvPr/>
        </p:nvGraphicFramePr>
        <p:xfrm>
          <a:off x="123825" y="1138238"/>
          <a:ext cx="6413500" cy="511175"/>
        </p:xfrm>
        <a:graphic>
          <a:graphicData uri="http://schemas.openxmlformats.org/presentationml/2006/ole">
            <p:oleObj spid="_x0000_s27780" name="Точечный рисунок" r:id="rId3" imgW="4505954" imgH="352474" progId="PBrush">
              <p:embed/>
            </p:oleObj>
          </a:graphicData>
        </a:graphic>
      </p:graphicFrame>
      <p:pic>
        <p:nvPicPr>
          <p:cNvPr id="2778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863" y="2816225"/>
            <a:ext cx="11207750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790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7781" name="Object 133"/>
          <p:cNvGraphicFramePr>
            <a:graphicFrameLocks noChangeAspect="1"/>
          </p:cNvGraphicFramePr>
          <p:nvPr/>
        </p:nvGraphicFramePr>
        <p:xfrm>
          <a:off x="209550" y="1814513"/>
          <a:ext cx="6699250" cy="422275"/>
        </p:xfrm>
        <a:graphic>
          <a:graphicData uri="http://schemas.openxmlformats.org/presentationml/2006/ole">
            <p:oleObj spid="_x0000_s27781" name="Точечный рисунок" r:id="rId5" imgW="5342857" imgH="333333" progId="PBrush">
              <p:embed/>
            </p:oleObj>
          </a:graphicData>
        </a:graphic>
      </p:graphicFrame>
      <p:sp>
        <p:nvSpPr>
          <p:cNvPr id="27791" name="Rectangle 7"/>
          <p:cNvSpPr>
            <a:spLocks noChangeArrowheads="1"/>
          </p:cNvSpPr>
          <p:nvPr/>
        </p:nvSpPr>
        <p:spPr bwMode="auto">
          <a:xfrm>
            <a:off x="209550" y="2236788"/>
            <a:ext cx="16451263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7782" name="Object 134"/>
          <p:cNvGraphicFramePr>
            <a:graphicFrameLocks noChangeAspect="1"/>
          </p:cNvGraphicFramePr>
          <p:nvPr/>
        </p:nvGraphicFramePr>
        <p:xfrm>
          <a:off x="160338" y="2236788"/>
          <a:ext cx="6413500" cy="579437"/>
        </p:xfrm>
        <a:graphic>
          <a:graphicData uri="http://schemas.openxmlformats.org/presentationml/2006/ole">
            <p:oleObj spid="_x0000_s27782" name="Точечный рисунок" r:id="rId6" imgW="4982270" imgH="447856" progId="PBrush">
              <p:embed/>
            </p:oleObj>
          </a:graphicData>
        </a:graphic>
      </p:graphicFrame>
      <p:sp>
        <p:nvSpPr>
          <p:cNvPr id="27792" name="Rectangle 9"/>
          <p:cNvSpPr>
            <a:spLocks noChangeArrowheads="1"/>
          </p:cNvSpPr>
          <p:nvPr/>
        </p:nvSpPr>
        <p:spPr bwMode="auto">
          <a:xfrm>
            <a:off x="6908800" y="1301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7783" name="Object 135"/>
          <p:cNvGraphicFramePr>
            <a:graphicFrameLocks noChangeAspect="1"/>
          </p:cNvGraphicFramePr>
          <p:nvPr/>
        </p:nvGraphicFramePr>
        <p:xfrm>
          <a:off x="6943725" y="1133475"/>
          <a:ext cx="5176838" cy="515938"/>
        </p:xfrm>
        <a:graphic>
          <a:graphicData uri="http://schemas.openxmlformats.org/presentationml/2006/ole">
            <p:oleObj spid="_x0000_s27783" name="Точечный рисунок" r:id="rId7" imgW="3514286" imgH="352474" progId="PBrush">
              <p:embed/>
            </p:oleObj>
          </a:graphicData>
        </a:graphic>
      </p:graphicFrame>
      <p:sp>
        <p:nvSpPr>
          <p:cNvPr id="27793" name="Rectangle 11"/>
          <p:cNvSpPr>
            <a:spLocks noChangeArrowheads="1"/>
          </p:cNvSpPr>
          <p:nvPr/>
        </p:nvSpPr>
        <p:spPr bwMode="auto">
          <a:xfrm>
            <a:off x="6958013" y="1978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7784" name="Object 136"/>
          <p:cNvGraphicFramePr>
            <a:graphicFrameLocks noChangeAspect="1"/>
          </p:cNvGraphicFramePr>
          <p:nvPr/>
        </p:nvGraphicFramePr>
        <p:xfrm>
          <a:off x="7239000" y="1771650"/>
          <a:ext cx="4546600" cy="941388"/>
        </p:xfrm>
        <a:graphic>
          <a:graphicData uri="http://schemas.openxmlformats.org/presentationml/2006/ole">
            <p:oleObj spid="_x0000_s27784" name="Точечный рисунок" r:id="rId8" imgW="3180952" imgH="65731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8752" name="Rectangle 7"/>
          <p:cNvSpPr>
            <a:spLocks noChangeArrowheads="1"/>
          </p:cNvSpPr>
          <p:nvPr/>
        </p:nvSpPr>
        <p:spPr bwMode="auto">
          <a:xfrm>
            <a:off x="1285875" y="38671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753" name="Rectangle 9"/>
          <p:cNvSpPr>
            <a:spLocks noChangeArrowheads="1"/>
          </p:cNvSpPr>
          <p:nvPr/>
        </p:nvSpPr>
        <p:spPr bwMode="auto">
          <a:xfrm>
            <a:off x="3644900" y="375761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754" name="Rectangle 11"/>
          <p:cNvSpPr>
            <a:spLocks noChangeArrowheads="1"/>
          </p:cNvSpPr>
          <p:nvPr/>
        </p:nvSpPr>
        <p:spPr bwMode="auto">
          <a:xfrm>
            <a:off x="6943725" y="38909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pic>
        <p:nvPicPr>
          <p:cNvPr id="287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830263"/>
            <a:ext cx="10506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5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757" name="Rectangle 7"/>
          <p:cNvSpPr>
            <a:spLocks noChangeArrowheads="1"/>
          </p:cNvSpPr>
          <p:nvPr/>
        </p:nvSpPr>
        <p:spPr bwMode="auto">
          <a:xfrm>
            <a:off x="209550" y="2236788"/>
            <a:ext cx="16451263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758" name="Rectangle 9"/>
          <p:cNvSpPr>
            <a:spLocks noChangeArrowheads="1"/>
          </p:cNvSpPr>
          <p:nvPr/>
        </p:nvSpPr>
        <p:spPr bwMode="auto">
          <a:xfrm>
            <a:off x="6908800" y="1301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759" name="Rectangle 11"/>
          <p:cNvSpPr>
            <a:spLocks noChangeArrowheads="1"/>
          </p:cNvSpPr>
          <p:nvPr/>
        </p:nvSpPr>
        <p:spPr bwMode="auto">
          <a:xfrm>
            <a:off x="6958013" y="1978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28760" name="Rectangle 2"/>
          <p:cNvSpPr>
            <a:spLocks noChangeArrowheads="1"/>
          </p:cNvSpPr>
          <p:nvPr/>
        </p:nvSpPr>
        <p:spPr bwMode="auto">
          <a:xfrm>
            <a:off x="704850" y="4911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8748" name="Object 76"/>
          <p:cNvGraphicFramePr>
            <a:graphicFrameLocks noChangeAspect="1"/>
          </p:cNvGraphicFramePr>
          <p:nvPr/>
        </p:nvGraphicFramePr>
        <p:xfrm>
          <a:off x="2668588" y="4721225"/>
          <a:ext cx="5418137" cy="561975"/>
        </p:xfrm>
        <a:graphic>
          <a:graphicData uri="http://schemas.openxmlformats.org/presentationml/2006/ole">
            <p:oleObj spid="_x0000_s28748" name="Точечный рисунок" r:id="rId4" imgW="3228571" imgH="333333" progId="PBrush">
              <p:embed/>
            </p:oleObj>
          </a:graphicData>
        </a:graphic>
      </p:graphicFrame>
      <p:sp>
        <p:nvSpPr>
          <p:cNvPr id="28761" name="Rectangle 4"/>
          <p:cNvSpPr>
            <a:spLocks noChangeArrowheads="1"/>
          </p:cNvSpPr>
          <p:nvPr/>
        </p:nvSpPr>
        <p:spPr bwMode="auto">
          <a:xfrm>
            <a:off x="493713" y="5534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8749" name="Object 77"/>
          <p:cNvGraphicFramePr>
            <a:graphicFrameLocks noChangeAspect="1"/>
          </p:cNvGraphicFramePr>
          <p:nvPr/>
        </p:nvGraphicFramePr>
        <p:xfrm>
          <a:off x="1285875" y="5341938"/>
          <a:ext cx="9372600" cy="528637"/>
        </p:xfrm>
        <a:graphic>
          <a:graphicData uri="http://schemas.openxmlformats.org/presentationml/2006/ole">
            <p:oleObj spid="_x0000_s28749" name="Точечный рисунок" r:id="rId5" imgW="5466667" imgH="304923" progId="PBrush">
              <p:embed/>
            </p:oleObj>
          </a:graphicData>
        </a:graphic>
      </p:graphicFrame>
      <p:sp>
        <p:nvSpPr>
          <p:cNvPr id="28762" name="Rectangle 6"/>
          <p:cNvSpPr>
            <a:spLocks noChangeArrowheads="1"/>
          </p:cNvSpPr>
          <p:nvPr/>
        </p:nvSpPr>
        <p:spPr bwMode="auto">
          <a:xfrm>
            <a:off x="493713" y="62293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8750" name="Object 78"/>
          <p:cNvGraphicFramePr>
            <a:graphicFrameLocks noChangeAspect="1"/>
          </p:cNvGraphicFramePr>
          <p:nvPr/>
        </p:nvGraphicFramePr>
        <p:xfrm>
          <a:off x="1277938" y="5913438"/>
          <a:ext cx="9131300" cy="742950"/>
        </p:xfrm>
        <a:graphic>
          <a:graphicData uri="http://schemas.openxmlformats.org/presentationml/2006/ole">
            <p:oleObj spid="_x0000_s28750" name="Точечный рисунок" r:id="rId6" imgW="5257143" imgH="42879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2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9698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1181100"/>
            <a:ext cx="441801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03813" y="1162050"/>
            <a:ext cx="6832600" cy="4892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Отсечение относительно пирамиды.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Возьмем тот же отрезок от P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(-2, -1, 1/2) до Р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(3/2, 3/2, -1/2), который отсекается пирамидой видимости с координатами (х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npaв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лев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верх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низ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даль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ближ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 =(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1,1,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1,1,1,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1), а центр проекции расположен на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пр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= 5. </a:t>
            </a:r>
          </a:p>
          <a:p>
            <a:pPr indent="457200" algn="just"/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Значения внутренних нормалей к ближней и дальней граням очевидны. Остальные нужно найти.</a:t>
            </a:r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2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072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1181100"/>
            <a:ext cx="4418013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1113" y="749300"/>
            <a:ext cx="192246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6300" y="4037013"/>
            <a:ext cx="4651375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3"/>
          <p:cNvSpPr txBox="1">
            <a:spLocks noChangeArrowheads="1"/>
          </p:cNvSpPr>
          <p:nvPr/>
        </p:nvSpPr>
        <p:spPr bwMode="auto">
          <a:xfrm>
            <a:off x="7416800" y="990600"/>
            <a:ext cx="40560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Вектора определены как разница концевых точек</a:t>
            </a:r>
          </a:p>
        </p:txBody>
      </p:sp>
      <p:sp>
        <p:nvSpPr>
          <p:cNvPr id="30726" name="TextBox 4"/>
          <p:cNvSpPr txBox="1">
            <a:spLocks noChangeArrowheads="1"/>
          </p:cNvSpPr>
          <p:nvPr/>
        </p:nvSpPr>
        <p:spPr bwMode="auto">
          <a:xfrm>
            <a:off x="4905375" y="2308225"/>
            <a:ext cx="69326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Нормали находим как векторные произведения, векторов, которые начинаются в центре проекции, а заканчиваются в углах соответствующих граней при z = 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2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Трехмерный алгоритм Кируса </a:t>
            </a:r>
            <a:r>
              <a:rPr lang="ru-RU" sz="4800" b="1">
                <a:latin typeface="Calibri" pitchFamily="34" charset="0"/>
                <a:sym typeface="Symbol" pitchFamily="18" charset="2"/>
              </a:rPr>
              <a:t></a:t>
            </a:r>
            <a:r>
              <a:rPr lang="ru-RU" sz="4800" b="1">
                <a:latin typeface="Calibri" pitchFamily="34" charset="0"/>
              </a:rPr>
              <a:t> Бека 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584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749300"/>
            <a:ext cx="339725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0325" y="749300"/>
            <a:ext cx="24971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8100" y="4195763"/>
            <a:ext cx="4292600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8034338" y="1271588"/>
            <a:ext cx="40560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Вектора определены как разница концевых точек</a:t>
            </a: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4905375" y="2595563"/>
            <a:ext cx="69326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Нормали находим как векторные произведения, векторов, которые начинаются в центре проекции, а заканчиваются в углах соответствующих граней при z = 0. </a:t>
            </a: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8763" y="5029200"/>
            <a:ext cx="4376737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759</Words>
  <Application>Microsoft Office PowerPoint</Application>
  <PresentationFormat>Произвольный</PresentationFormat>
  <Paragraphs>66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Calibri</vt:lpstr>
      <vt:lpstr>Arial</vt:lpstr>
      <vt:lpstr>Calibri Light</vt:lpstr>
      <vt:lpstr>Times New Roman</vt:lpstr>
      <vt:lpstr>Wingdings</vt:lpstr>
      <vt:lpstr>Symbol</vt:lpstr>
      <vt:lpstr>Тема Office</vt:lpstr>
      <vt:lpstr>Уравнение</vt:lpstr>
      <vt:lpstr>Точечный 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217</cp:revision>
  <cp:lastPrinted>2016-03-22T18:32:37Z</cp:lastPrinted>
  <dcterms:created xsi:type="dcterms:W3CDTF">2016-02-09T16:52:08Z</dcterms:created>
  <dcterms:modified xsi:type="dcterms:W3CDTF">2019-11-21T05:02:25Z</dcterms:modified>
</cp:coreProperties>
</file>