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41" r:id="rId3"/>
    <p:sldId id="442" r:id="rId4"/>
    <p:sldId id="443" r:id="rId5"/>
    <p:sldId id="444" r:id="rId6"/>
    <p:sldId id="445" r:id="rId7"/>
    <p:sldId id="446" r:id="rId8"/>
    <p:sldId id="432" r:id="rId9"/>
    <p:sldId id="447" r:id="rId10"/>
    <p:sldId id="448" r:id="rId11"/>
    <p:sldId id="335" r:id="rId12"/>
    <p:sldId id="434" r:id="rId13"/>
    <p:sldId id="423" r:id="rId14"/>
    <p:sldId id="449" r:id="rId15"/>
    <p:sldId id="435" r:id="rId16"/>
    <p:sldId id="450" r:id="rId17"/>
    <p:sldId id="451" r:id="rId18"/>
    <p:sldId id="436" r:id="rId19"/>
    <p:sldId id="452" r:id="rId20"/>
  </p:sldIdLst>
  <p:sldSz cx="12192000" cy="6858000"/>
  <p:notesSz cx="7102475" cy="102314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36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34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34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90A472-0BCC-4C04-9EA0-D8D0ABEEEABE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3879"/>
            <a:ext cx="5681980" cy="402862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18091"/>
            <a:ext cx="3077739" cy="513348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2" y="9718091"/>
            <a:ext cx="3077739" cy="513348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A1E392A-2070-424D-9B5E-A3832FC0B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87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750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01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33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892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10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379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13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08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805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81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28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39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94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9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23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9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4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81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83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25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8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88FE-5B34-4953-BFB9-86F23A2DAD1A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12356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Управление пиксельными картами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32717" y="703983"/>
            <a:ext cx="1172656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Рисование картинки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Операции визуализации, рисующие в буфер кадров, изменяют ту пиксельную карту, которая отображается на дисплее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Копирование пиксельной карты из одного места в другое.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Вы можете скопировать пиксельную карту из одного раздела памяти в другой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97" y="3286897"/>
            <a:ext cx="6740366" cy="332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5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708" y="1037968"/>
            <a:ext cx="11726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При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использовании билинейной интерполяции цвет вычисляется, как взвешенная сумма ближайших четырёх пикселей исходного изображения (при увеличении) или как взвешенная сумма группы пикселей (при уменьшении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Простейшая формула,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позволяет определить ближайший пиксель исходного изображения (без использования интерполяции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2400" dirty="0" smtClean="0"/>
          </a:p>
          <a:p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82" y="4737123"/>
            <a:ext cx="9706236" cy="18455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358" y="-24516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Масштабирование </a:t>
            </a:r>
            <a:r>
              <a:rPr lang="ru-RU" sz="4800" b="1" dirty="0" smtClean="0"/>
              <a:t>изображений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4602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285103" y="38669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22423" y="642903"/>
            <a:ext cx="11738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масштабировании пиксельной карты с некоторым множителем s создается пиксельная карта, которая содержит в s раз больше пикселов как по х, так и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 у</a:t>
            </a:r>
            <a:r>
              <a:rPr lang="ru-RU" sz="2400" cap="sm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&gt; 1 пиксельная карта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увеличивается;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остальных случаях она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уменьшается.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Сами пикселы, конечно, не изменяют размеров. Когда s — целое число, изображение легко может быть масштабировано при помощи, повторения пикселов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pixel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replication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58" y="-24516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Масштабирование </a:t>
            </a:r>
            <a:r>
              <a:rPr lang="ru-RU" sz="4800" b="1" dirty="0" smtClean="0"/>
              <a:t>изображений</a:t>
            </a:r>
            <a:endParaRPr lang="ru-RU" sz="4800" dirty="0"/>
          </a:p>
        </p:txBody>
      </p:sp>
      <p:pic>
        <p:nvPicPr>
          <p:cNvPr id="9218" name="Picture 2" descr="image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44" y="3505225"/>
            <a:ext cx="4769064" cy="285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4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285103" y="38669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97708" y="963827"/>
            <a:ext cx="113187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glPixe1Zoom(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float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sx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float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задает по x и по у масштабные множители, с которыми впоследствии будут рисоваться пиксельные карты.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Сами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пиксельные карты не масштабируются, масштабируются лишь изображения, задаваемые этими пиксельными картами.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параметров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sx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допускаются любые, даже отрицательные вещественные числа.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умолчанию их значения равны 1.0.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58" y="-24516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Масштабирование </a:t>
            </a:r>
            <a:r>
              <a:rPr lang="ru-RU" sz="4800" b="1" dirty="0" smtClean="0"/>
              <a:t>изображений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207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19620" y="879434"/>
            <a:ext cx="1168949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  <a:spcAft>
                <a:spcPts val="0"/>
              </a:spcAft>
            </a:pPr>
            <a:r>
              <a:rPr lang="ru-RU" sz="28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Преобразование поворота.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Преобразование поворота, также как и при рассмотрении плоских геометрических объектов, позволяет поворачивать исходное изображение на заданный угол. Поворот осуществляется вокруг центра изображения. При этом возможны два варианта поворота:</a:t>
            </a:r>
          </a:p>
          <a:p>
            <a:pPr indent="457200" algn="just">
              <a:lnSpc>
                <a:spcPct val="125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Области изображения, вышедшие за его границы при повороте отсекаются, а незаполненные части заполняются каким-либо цветом.</a:t>
            </a:r>
          </a:p>
          <a:p>
            <a:pPr indent="457200" algn="just">
              <a:lnSpc>
                <a:spcPct val="125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Рассчитывается новый размер изображения на основе угла поворота таким образом, чтобы повёрнутое изображение целиком поместилось в новые размеры. Незаполненные части изображения также заполняются каким-либо цветом.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Поворот изображений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4592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1254" y="1116358"/>
            <a:ext cx="116894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Например. для преобразования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поворота может быть использована следующая формула: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Поворот изображений</a:t>
            </a:r>
            <a:endParaRPr lang="ru-RU"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43" y="2610442"/>
            <a:ext cx="10361164" cy="361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Объединение пиксельных карт</a:t>
            </a:r>
            <a:endParaRPr lang="ru-RU" sz="4800" dirty="0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0" y="851851"/>
            <a:ext cx="11510448" cy="548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Объединение пиксельных карт</a:t>
            </a:r>
            <a:endParaRPr lang="ru-RU" sz="4800" dirty="0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4" y="1038996"/>
            <a:ext cx="11171426" cy="54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Объединение пиксельных карт</a:t>
            </a:r>
            <a:endParaRPr lang="ru-RU" sz="4800" dirty="0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9" y="1553219"/>
            <a:ext cx="11539023" cy="23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Альфа-канал и смешивание изображений</a:t>
            </a:r>
            <a:endParaRPr lang="ru-RU" sz="4800" dirty="0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22420" y="829646"/>
            <a:ext cx="11862487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смешивания позволяет рисовать частично прозрачное изображение поверх другого. Суть этой операции заключается в добавлении к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каждому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RGB-цвету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четвертогокомпонента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так называемого альфа-фактора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alpha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В терминах типов данных для хранения пикселов мы расширяем тип RGB до типа RGBA и назначаем каждому пикселу значение альфа-фактора а от 0 до 255. Обычно альфа-фактор интерпретируют как степень «непрозрачности» каждого пиксела: значение 0 означает полную прозрачность, а значение 255 — полную непрозрачность. Отметим, что запись пиксельной карты в формате RGB А занимает на треть больше памяти, чем ее запись в формате RGB. Совокупность альфа-факторов, находящихся в пиксельной карте, часто называют альфа-каналом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alpha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channel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40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Наложение полупрозрачного изображения на другое изображение.</a:t>
            </a:r>
            <a:endParaRPr lang="ru-RU" sz="4800" dirty="0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2" name="Picture 2" descr="image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86" y="1747066"/>
            <a:ext cx="7022876" cy="245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545" y="4334477"/>
            <a:ext cx="11788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аложение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содержащего маску и дракона, на фон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создании изображения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пикселам дракона задаются альфа-факторы 255 (полная непрозрачность), альфа-факторы пикселов маски устанавливаются в 128 (полупрозрачность), а для всех остальных пикселов альфа-факторы равны 0 (прозрачность). При смешивании пиксельной карты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картой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переднем плане виден дракон поверх фона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часть цвета заднего плана «просвечивает» сквозь маску.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7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12356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Управление пиксельными картами</a:t>
            </a:r>
            <a:endParaRPr lang="ru-RU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78414"/>
            <a:ext cx="45225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 algn="just"/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sng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Операция сору (копирование)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копирует изображение из одного места дисплея в другое. </a:t>
            </a:r>
          </a:p>
          <a:p>
            <a:pPr lvl="0" indent="457200" algn="just"/>
            <a:r>
              <a:rPr lang="ru-RU" sz="2400" u="sng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Операция </a:t>
            </a:r>
            <a:r>
              <a:rPr lang="ru-RU" sz="2400" u="sng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read</a:t>
            </a:r>
            <a:r>
              <a:rPr lang="ru-RU" sz="2400" u="sng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(чтение)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копирует часть отображаемой картинки во </a:t>
            </a:r>
            <a:r>
              <a:rPr lang="ru-RU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внеэкранную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off-screen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память. </a:t>
            </a:r>
          </a:p>
          <a:p>
            <a:pPr lvl="0" indent="457200" algn="just"/>
            <a:r>
              <a:rPr lang="ru-RU" sz="2400" u="sng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Операция </a:t>
            </a:r>
            <a:r>
              <a:rPr lang="ru-RU" sz="2400" u="sng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draw</a:t>
            </a:r>
            <a:r>
              <a:rPr lang="ru-RU" sz="2400" u="sng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(рисование)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копирует пиксельную карту из </a:t>
            </a:r>
            <a:r>
              <a:rPr lang="ru-RU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внеэкранной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памяти на дисплей </a:t>
            </a:r>
          </a:p>
          <a:p>
            <a:pPr lvl="0" indent="457200" algn="just"/>
            <a:r>
              <a:rPr lang="ru-RU" sz="2400" u="sng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Операция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sz="2400" u="sng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mem</a:t>
            </a:r>
            <a:r>
              <a:rPr lang="ru-RU" sz="2400" u="sng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Сору (копирование памяти),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делает резервную копию изображения во </a:t>
            </a:r>
            <a:r>
              <a:rPr lang="ru-RU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внеэкранной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памяти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49" y="1643534"/>
            <a:ext cx="7030994" cy="346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6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12356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Управление пиксельными картами</a:t>
            </a:r>
            <a:endParaRPr lang="ru-RU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913193"/>
            <a:ext cx="61413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OpenGL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предлагает ряд функций для выполнения этих операций копирования.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err="1">
                <a:latin typeface="Courier New" pitchFamily="49" charset="0"/>
                <a:ea typeface="Times New Roman" panose="02020603050405020304" pitchFamily="18" charset="0"/>
                <a:cs typeface="Courier New" pitchFamily="49" charset="0"/>
              </a:rPr>
              <a:t>glReadPixels</a:t>
            </a:r>
            <a:r>
              <a:rPr lang="ru-RU" sz="2400" dirty="0">
                <a:latin typeface="Courier New" pitchFamily="49" charset="0"/>
                <a:ea typeface="Times New Roman" panose="02020603050405020304" pitchFamily="18" charset="0"/>
                <a:cs typeface="Courier New" pitchFamily="49" charset="0"/>
              </a:rPr>
              <a:t>()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&lt;— считывает область буфера кадров во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внеэкранную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память;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Courier New" pitchFamily="49" charset="0"/>
                <a:ea typeface="Times New Roman" panose="02020603050405020304" pitchFamily="18" charset="0"/>
                <a:cs typeface="Courier New" pitchFamily="49" charset="0"/>
              </a:rPr>
              <a:t>g1CopyP1xels()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&lt;— копирует область буфера кадров в другую область буфера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кадров;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err="1" smtClean="0">
                <a:latin typeface="Courier New" pitchFamily="49" charset="0"/>
                <a:ea typeface="Times New Roman" panose="02020603050405020304" pitchFamily="18" charset="0"/>
                <a:cs typeface="Courier New" pitchFamily="49" charset="0"/>
              </a:rPr>
              <a:t>glDrawPixels</a:t>
            </a:r>
            <a:r>
              <a:rPr lang="ru-RU" sz="2400" dirty="0" smtClean="0">
                <a:latin typeface="Courier New" pitchFamily="49" charset="0"/>
                <a:ea typeface="Times New Roman" panose="02020603050405020304" pitchFamily="18" charset="0"/>
                <a:cs typeface="Courier New" pitchFamily="49" charset="0"/>
              </a:rPr>
              <a:t>()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рисует заданную пиксельную карту в буфер кадров.	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002" y="1812030"/>
            <a:ext cx="6035995" cy="297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7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12356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Управление пиксельными картами</a:t>
            </a:r>
            <a:endParaRPr lang="ru-RU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913193"/>
            <a:ext cx="120478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Масштабирование и поворот пиксельной карты.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Часто требуется увеличить или уменьшить изображение, а также повернуть его. За этими операциями могут стоять простые или довольно сложные процессы — в зависимости от используемых значений ко­эффициента увеличения или угла поворота.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Сравнение двух пиксельных карт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Другой важной задачей является сравнение двух пиксельных карт для определения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степени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их различия. Например, можно произвести сравнение двух оцифрованных рентгенограмм и выяснить, насколько изменилась со временем опухоль. Обычно две пиксельные карты сравниваются попиксельно, при этом над парами соответствующих пикселей производится некоторая математическая операция.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12356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Управление пиксельными картами</a:t>
            </a:r>
            <a:endParaRPr lang="ru-RU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913193"/>
            <a:ext cx="12047838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Представление и закрашивание областей в пиксельной карте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Ряд пиксельных карт содержат четко идентифицируемые объекты: круги, полигоны или просто определенные области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regions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пикселей, которые являются однородными в каком-либо смысле. Нам нужны способы описания областей пиксельной карты и их отображения на «высшем уровне», то есть в более абстрактной или символической форме. Кроме того, мы зачастую хотим закрасить все пиксели, лежащие внутри некоторой области, заданным цветом или узором; такой процесс называется заполнением области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region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filling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123567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spcAft>
                <a:spcPts val="0"/>
              </a:spcAft>
            </a:pPr>
            <a:r>
              <a:rPr lang="ru-RU" sz="4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Типы данных, используемые для пиксельных карт</a:t>
            </a:r>
            <a:endParaRPr lang="ru-RU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79" y="1767368"/>
            <a:ext cx="120478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битовая карта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bitmap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): каждый пиксел записан в одном бите, так что каждый пиксел находится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одном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 двух состояний: «включен» («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») или «выключен» («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off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»);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пиксельная карта оттенков серого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gray-scale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): каждый пиксел записан в одном байте, представляющем градации серого цвета от 0 (черный) до 255 (белый);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LUT-индексы: каждый пиксел содержит число, представляющее собой индекс в кодовой таблице цветов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color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lookup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— LUT). Чаще всего в LUT содержится 256 элементов, так что каждый индекс может быть записан в одном байте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5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-123567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spcAft>
                <a:spcPts val="0"/>
              </a:spcAft>
            </a:pPr>
            <a:r>
              <a:rPr lang="ru-RU" sz="4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Типы данных, используемые для пиксельных карт</a:t>
            </a:r>
            <a:endParaRPr lang="ru-RU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160" y="1606731"/>
            <a:ext cx="120478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  <a:tabLst>
                <a:tab pos="457200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RGB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-карта (RGB-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pixmap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): каждый пиксел состоит из трех байт, по одному для красного, зеленого и синего компонентов пиксела. Считается, что такие пикселы отображают «реалистичное цветовоспроизведение» («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color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»);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RGBA-карта (RGBA-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pixmap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): каждый пиксел состоит ил четырех байт: первые три байта такие же, как и в RGB-карте, а четвертый содержит так называемый «альфа-фактор», характеризующий непрозрачность.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Масштабирование </a:t>
            </a:r>
            <a:r>
              <a:rPr lang="ru-RU" sz="4800" b="1" dirty="0" smtClean="0"/>
              <a:t>изображений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97708" y="1037968"/>
            <a:ext cx="117265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Масштабирование изображения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масштабирования задаются масштабные коэффициенты – то, насколько нужно сжать/растянуть изображение по горизонтали или вертикали. Масштабные коэффициенты могут задаваться в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нормализованной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процентной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или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непосредственной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форме. В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нормализованной форме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 единицу принимаются размеры исходного изображения. Значения меньше единицы указывают на сжатие изображения, значения больше единицы – на растяжение.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процентной форме нормализованные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значения умножаются на 100 %. В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непосредственной форме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новые размеры по горизонтали и вертикали задаются в виде количества пикселей по тому или другому измерению.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3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Масштабирование </a:t>
            </a:r>
            <a:r>
              <a:rPr lang="ru-RU" sz="4800" b="1" dirty="0" smtClean="0"/>
              <a:t>изображений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32719" y="777862"/>
            <a:ext cx="117265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аким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образом определять цвета при изменении размеров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изображения?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Существует два основных подхода к этой проблеме: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  <a:tab pos="5715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Цвет пикселя в масштабированном изображении принимается равным цвету ближайшего к нему пикселя исходного изображения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  <a:tab pos="571500" algn="l"/>
              </a:tabLs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интерполяции. В этом случае цвет пикселя масштабируемого изображения вычисляется, как значение некоторой интерполирующей функции от цветов соседних пикселей в исходном изображении.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652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1182</Words>
  <Application>Microsoft Office PowerPoint</Application>
  <PresentationFormat>Произвольный</PresentationFormat>
  <Paragraphs>66</Paragraphs>
  <Slides>19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TANYA</dc:creator>
  <cp:lastModifiedBy>Tanya</cp:lastModifiedBy>
  <cp:revision>242</cp:revision>
  <cp:lastPrinted>2016-03-22T18:32:37Z</cp:lastPrinted>
  <dcterms:created xsi:type="dcterms:W3CDTF">2016-02-09T16:52:08Z</dcterms:created>
  <dcterms:modified xsi:type="dcterms:W3CDTF">2016-04-21T08:43:18Z</dcterms:modified>
</cp:coreProperties>
</file>