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53" r:id="rId3"/>
    <p:sldId id="441" r:id="rId4"/>
    <p:sldId id="442" r:id="rId5"/>
    <p:sldId id="443" r:id="rId6"/>
    <p:sldId id="444" r:id="rId7"/>
    <p:sldId id="454" r:id="rId8"/>
    <p:sldId id="445" r:id="rId9"/>
    <p:sldId id="455" r:id="rId10"/>
    <p:sldId id="446" r:id="rId11"/>
  </p:sldIdLst>
  <p:sldSz cx="12192000" cy="6858000"/>
  <p:notesSz cx="7102475" cy="102314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36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349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349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90A472-0BCC-4C04-9EA0-D8D0ABEEEABE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3879"/>
            <a:ext cx="5681980" cy="402862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18091"/>
            <a:ext cx="3077739" cy="513348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2" y="9718091"/>
            <a:ext cx="3077739" cy="513348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A1E392A-2070-424D-9B5E-A3832FC0B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87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750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08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75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333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89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107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379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135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135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13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28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39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94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89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23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9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14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81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83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25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98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88FE-5B34-4953-BFB9-86F23A2DAD1A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7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90"/>
          <a:stretch>
            <a:fillRect/>
          </a:stretch>
        </p:blipFill>
        <p:spPr bwMode="auto">
          <a:xfrm>
            <a:off x="188007" y="3015754"/>
            <a:ext cx="5230025" cy="319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" y="-12356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Цифровые фильтры изображений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88007" y="707430"/>
            <a:ext cx="11015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 u="sng" dirty="0">
                <a:latin typeface="Times New Roman" pitchFamily="18" charset="0"/>
                <a:cs typeface="Times New Roman" pitchFamily="18" charset="0"/>
              </a:rPr>
              <a:t>Цифровой фильтр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представляет собой алгоритм обработки изображения.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Большая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группа цифровых фильтров имеет один и тот же алгоритм, но эффект, накладываемый фильтром на изображение, зависит от коэффициентов, используемых в алгоритме.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681" y="2726776"/>
            <a:ext cx="3484369" cy="15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404" y="4239726"/>
            <a:ext cx="3037361" cy="1849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95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160" y="1606731"/>
            <a:ext cx="12047838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Преобразование яркости/контраста может быть применено и к отдельным компонентам модели RGB, например к компоненту красного цвета. Тогда яркость/контраст будут изменяться только для красного компонента, а для других компонент они останутся неизменными. Более того, можно задавать различные преобразования яркости/контраста одновременно для каждого компонента модели RGB.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  <a:tabLst>
                <a:tab pos="457200" algn="l"/>
              </a:tabLst>
            </a:pP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9" y="257547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r>
              <a:rPr lang="ru-RU" sz="4400" b="1" dirty="0"/>
              <a:t>Простейшие методы обработки </a:t>
            </a:r>
            <a:r>
              <a:rPr lang="ru-RU" sz="4400" b="1" dirty="0" smtClean="0"/>
              <a:t>изображений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6364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-12356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Цифровые фильтры изображений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30737" y="707430"/>
            <a:ext cx="10972796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/>
                <a:ea typeface="Times New Roman"/>
              </a:rPr>
              <a:t>Если в ходе обработки новые значения цвета пикселов записываются в первоначальный растр и вовлекаются в вычисления для очередных пикселов, то такую фильтрацию называют </a:t>
            </a:r>
            <a:r>
              <a:rPr lang="ru-RU" sz="2400" u="sng" dirty="0">
                <a:latin typeface="Times New Roman"/>
                <a:ea typeface="Times New Roman"/>
              </a:rPr>
              <a:t>рекурсивной</a:t>
            </a:r>
            <a:r>
              <a:rPr lang="ru-RU" sz="2400" dirty="0">
                <a:latin typeface="Times New Roman"/>
                <a:ea typeface="Times New Roman"/>
              </a:rPr>
              <a:t>. При </a:t>
            </a:r>
            <a:r>
              <a:rPr lang="ru-RU" sz="2400" u="sng" dirty="0" err="1">
                <a:latin typeface="Times New Roman"/>
                <a:ea typeface="Times New Roman"/>
              </a:rPr>
              <a:t>нерекурсивной</a:t>
            </a:r>
            <a:r>
              <a:rPr lang="ru-RU" sz="2400" u="sng" dirty="0">
                <a:latin typeface="Times New Roman"/>
                <a:ea typeface="Times New Roman"/>
              </a:rPr>
              <a:t> фильтрации</a:t>
            </a:r>
            <a:r>
              <a:rPr lang="ru-RU" sz="2400" dirty="0">
                <a:latin typeface="Times New Roman"/>
                <a:ea typeface="Times New Roman"/>
              </a:rPr>
              <a:t> в вычисления вовлекаются только прежние значения цвета пикселов.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90"/>
          <a:stretch>
            <a:fillRect/>
          </a:stretch>
        </p:blipFill>
        <p:spPr bwMode="auto">
          <a:xfrm>
            <a:off x="3480985" y="3220853"/>
            <a:ext cx="5230025" cy="319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5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-123567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Методы устранения ступенчатости</a:t>
            </a:r>
            <a:r>
              <a:rPr lang="uk-UA" sz="4800" b="1" dirty="0"/>
              <a:t>, </a:t>
            </a:r>
            <a:r>
              <a:rPr lang="ru-RU" sz="4800" b="1" dirty="0"/>
              <a:t>технология сглаживания</a:t>
            </a:r>
            <a:endParaRPr lang="ru-RU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1475026"/>
            <a:ext cx="121919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/>
                <a:ea typeface="Times New Roman"/>
              </a:rPr>
              <a:t>Лестничный эффект проявляется: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Symbol"/>
              <a:buChar char=""/>
              <a:tabLst>
                <a:tab pos="1371600" algn="l"/>
              </a:tabLst>
            </a:pPr>
            <a:r>
              <a:rPr lang="ru-RU" sz="2400" dirty="0">
                <a:latin typeface="Times New Roman"/>
                <a:ea typeface="Times New Roman"/>
              </a:rPr>
              <a:t>при визуализации мелких деталей;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Symbol"/>
              <a:buChar char=""/>
              <a:tabLst>
                <a:tab pos="1371600" algn="l"/>
              </a:tabLst>
            </a:pPr>
            <a:r>
              <a:rPr lang="ru-RU" sz="2400" dirty="0">
                <a:latin typeface="Times New Roman"/>
                <a:ea typeface="Times New Roman"/>
              </a:rPr>
              <a:t>при прорисовке ребер и границ;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Symbol"/>
              <a:buChar char=""/>
              <a:tabLst>
                <a:tab pos="1371600" algn="l"/>
              </a:tabLst>
            </a:pPr>
            <a:r>
              <a:rPr lang="ru-RU" sz="2400" dirty="0">
                <a:latin typeface="Times New Roman"/>
                <a:ea typeface="Times New Roman"/>
              </a:rPr>
              <a:t>при анимации мелких деталей</a:t>
            </a:r>
            <a:r>
              <a:rPr lang="ru-RU" sz="2400" dirty="0" smtClean="0">
                <a:latin typeface="Times New Roman"/>
                <a:ea typeface="Times New Roman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Symbol"/>
              <a:buChar char=""/>
              <a:tabLst>
                <a:tab pos="1371600" algn="l"/>
              </a:tabLst>
            </a:pPr>
            <a:endParaRPr lang="ru-RU" sz="2400" dirty="0">
              <a:effectLst/>
              <a:latin typeface="Times New Roman"/>
              <a:ea typeface="Times New Roman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/>
                <a:ea typeface="Times New Roman"/>
              </a:rPr>
              <a:t>Обычно используются три метода сглаживания: </a:t>
            </a:r>
            <a:r>
              <a:rPr lang="ru-RU" sz="2400" dirty="0" err="1">
                <a:latin typeface="Times New Roman"/>
                <a:ea typeface="Times New Roman"/>
              </a:rPr>
              <a:t>предфильтрация</a:t>
            </a:r>
            <a:r>
              <a:rPr lang="ru-RU" sz="2400" dirty="0">
                <a:latin typeface="Times New Roman"/>
                <a:ea typeface="Times New Roman"/>
              </a:rPr>
              <a:t> (</a:t>
            </a:r>
            <a:r>
              <a:rPr lang="ru-RU" sz="2400" dirty="0" err="1">
                <a:latin typeface="Times New Roman"/>
                <a:ea typeface="Times New Roman"/>
              </a:rPr>
              <a:t>prefiltering</a:t>
            </a:r>
            <a:r>
              <a:rPr lang="ru-RU" sz="2400" dirty="0">
                <a:latin typeface="Times New Roman"/>
                <a:ea typeface="Times New Roman"/>
              </a:rPr>
              <a:t>). </a:t>
            </a:r>
            <a:r>
              <a:rPr lang="ru-RU" sz="2400" dirty="0" err="1">
                <a:latin typeface="Times New Roman"/>
                <a:ea typeface="Times New Roman"/>
              </a:rPr>
              <a:t>сверхопрос</a:t>
            </a:r>
            <a:r>
              <a:rPr lang="ru-RU" sz="2400" dirty="0">
                <a:latin typeface="Times New Roman"/>
                <a:ea typeface="Times New Roman"/>
              </a:rPr>
              <a:t> (</a:t>
            </a:r>
            <a:r>
              <a:rPr lang="ru-RU" sz="2400" dirty="0" err="1">
                <a:latin typeface="Times New Roman"/>
                <a:ea typeface="Times New Roman"/>
              </a:rPr>
              <a:t>super</a:t>
            </a:r>
            <a:r>
              <a:rPr lang="ru-RU" sz="2400" dirty="0">
                <a:latin typeface="Times New Roman"/>
                <a:ea typeface="Times New Roman"/>
              </a:rPr>
              <a:t>- </a:t>
            </a:r>
            <a:r>
              <a:rPr lang="ru-RU" sz="2400" dirty="0" err="1">
                <a:latin typeface="Times New Roman"/>
                <a:ea typeface="Times New Roman"/>
              </a:rPr>
              <a:t>sampling</a:t>
            </a:r>
            <a:r>
              <a:rPr lang="ru-RU" sz="2400" dirty="0">
                <a:latin typeface="Times New Roman"/>
                <a:ea typeface="Times New Roman"/>
              </a:rPr>
              <a:t>) и </a:t>
            </a:r>
            <a:r>
              <a:rPr lang="ru-RU" sz="2400" dirty="0" err="1">
                <a:latin typeface="Times New Roman"/>
                <a:ea typeface="Times New Roman"/>
              </a:rPr>
              <a:t>постфильтрация</a:t>
            </a:r>
            <a:r>
              <a:rPr lang="ru-RU" sz="2400" dirty="0">
                <a:latin typeface="Times New Roman"/>
                <a:ea typeface="Times New Roman"/>
              </a:rPr>
              <a:t> (</a:t>
            </a:r>
            <a:r>
              <a:rPr lang="ru-RU" sz="2400" dirty="0" err="1">
                <a:latin typeface="Times New Roman"/>
                <a:ea typeface="Times New Roman"/>
              </a:rPr>
              <a:t>postfiltering</a:t>
            </a:r>
            <a:r>
              <a:rPr lang="ru-RU" sz="2400" dirty="0">
                <a:latin typeface="Times New Roman"/>
                <a:ea typeface="Times New Roman"/>
              </a:rPr>
              <a:t>).</a:t>
            </a:r>
          </a:p>
          <a:p>
            <a:pPr lvl="1" algn="just">
              <a:lnSpc>
                <a:spcPct val="150000"/>
              </a:lnSpc>
              <a:spcAft>
                <a:spcPts val="0"/>
              </a:spcAft>
              <a:tabLst>
                <a:tab pos="1371600" algn="l"/>
              </a:tabLst>
            </a:pPr>
            <a:endParaRPr lang="ru-RU" sz="24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26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-12356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/>
              <a:t>Предфильтрация</a:t>
            </a:r>
            <a:endParaRPr lang="ru-RU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62667" y="707430"/>
            <a:ext cx="12066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технологиях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предфильтрации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цвета пикселов вычисляются на основе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покрытия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coverage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объектом: вычисляется часть площади пикселя, которая покрывается объектом.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u="sng" dirty="0">
                <a:latin typeface="Times New Roman" pitchFamily="18" charset="0"/>
                <a:cs typeface="Times New Roman" pitchFamily="18" charset="0"/>
              </a:rPr>
              <a:t>Метод, основанный на использовании полутонов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В этом эвристическом методе интенсивность пикселя на ребре устанавливается пропорционально площади части пикселя, находящегося внутри многоугольника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78" y="3760757"/>
            <a:ext cx="3681027" cy="251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56" y="3657598"/>
            <a:ext cx="6631537" cy="2607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7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-12356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 smtClean="0"/>
              <a:t>Сверхопрос</a:t>
            </a:r>
            <a:r>
              <a:rPr lang="ru-RU" sz="4800" b="1" dirty="0" smtClean="0"/>
              <a:t> </a:t>
            </a:r>
            <a:endParaRPr lang="ru-RU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05544"/>
            <a:ext cx="120478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Поскольку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ступенчатость возникает по причине опроса объекта в слишком малом числе точек, можно попытаться уменьшить ее эффект посредством более частого, чем один на пиксель, опроса. Такая технология носит название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сверхопроса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supersampling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и означает проведение опросов сцены с большой частотой, чем эта сцена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отображается.</a:t>
            </a:r>
          </a:p>
          <a:p>
            <a:pPr indent="457200" algn="just">
              <a:lnSpc>
                <a:spcPct val="150000"/>
              </a:lnSpc>
            </a:pPr>
            <a:r>
              <a:rPr lang="ru-RU" sz="2400" u="sng" dirty="0">
                <a:latin typeface="Times New Roman" pitchFamily="18" charset="0"/>
                <a:cs typeface="Times New Roman" pitchFamily="18" charset="0"/>
              </a:rPr>
              <a:t>Метод увеличения частоты выборки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Увеличение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частоты выборки достигается с помощью увеличения разрешения растра.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Каждый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пиксель делится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подпиксели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процессе формирования растра более высокого разрешения.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70" y="4575862"/>
            <a:ext cx="1153580" cy="121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84" y="4008847"/>
            <a:ext cx="16287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59" y="4876536"/>
            <a:ext cx="4857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трелка вправо 6"/>
          <p:cNvSpPr/>
          <p:nvPr/>
        </p:nvSpPr>
        <p:spPr>
          <a:xfrm>
            <a:off x="3589234" y="5076202"/>
            <a:ext cx="512747" cy="247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590" y="4526669"/>
            <a:ext cx="4857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Стрелка вправо 7"/>
          <p:cNvSpPr/>
          <p:nvPr/>
        </p:nvSpPr>
        <p:spPr>
          <a:xfrm>
            <a:off x="8673981" y="4679982"/>
            <a:ext cx="692210" cy="255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351" y="5795361"/>
            <a:ext cx="26384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06" y="5618572"/>
            <a:ext cx="2914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52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-12356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 smtClean="0"/>
              <a:t>Постфильтрация</a:t>
            </a:r>
            <a:endParaRPr lang="ru-RU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72079" y="520086"/>
            <a:ext cx="120478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постфильтрации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каждый пиксел дисплея вычисляется как среднее взвешенное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соответствующего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набора соседних замеров сцены.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Например, каждое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числовое значение описывает интенсивность опроса сцены, причем серым цветом написаны числа, соответствующие центрам различных пикселов дисплея. На каждый серый квадрат поочередно накладывается квадратная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маска,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которую называют также оконной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функцией. Затем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вес каждой клеточки умножается на ее соответствующий замер, девять произведений складываются и образуют интенсивность пиксела дисплея.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69" y="4404946"/>
            <a:ext cx="48863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164883"/>
              </p:ext>
            </p:extLst>
          </p:nvPr>
        </p:nvGraphicFramePr>
        <p:xfrm>
          <a:off x="5913689" y="4960556"/>
          <a:ext cx="5571527" cy="713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Формула" r:id="rId5" imgW="3048000" imgH="393700" progId="Equation.3">
                  <p:embed/>
                </p:oleObj>
              </mc:Choice>
              <mc:Fallback>
                <p:oleObj name="Формула" r:id="rId5" imgW="30480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689" y="4960556"/>
                        <a:ext cx="5571527" cy="7138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458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-123567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r>
              <a:rPr lang="ru-RU" sz="4400" b="1" dirty="0"/>
              <a:t>Простейшие методы обработки </a:t>
            </a:r>
            <a:r>
              <a:rPr lang="ru-RU" sz="4400" b="1" dirty="0" smtClean="0"/>
              <a:t>изображений</a:t>
            </a:r>
            <a:endParaRPr lang="ru-RU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72079" y="733327"/>
            <a:ext cx="12047838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u="sng" dirty="0" smtClean="0">
                <a:latin typeface="Times New Roman"/>
                <a:ea typeface="Times New Roman"/>
              </a:rPr>
              <a:t>Яркость</a:t>
            </a:r>
            <a:r>
              <a:rPr lang="ru-RU" sz="2400" dirty="0" smtClean="0">
                <a:latin typeface="Times New Roman"/>
                <a:ea typeface="Times New Roman"/>
              </a:rPr>
              <a:t> </a:t>
            </a:r>
            <a:r>
              <a:rPr lang="ru-RU" sz="2400" dirty="0">
                <a:latin typeface="Times New Roman"/>
                <a:ea typeface="Times New Roman"/>
              </a:rPr>
              <a:t>представляет собой характеристику, определяющую то, на сколько сильно цвета пикселей отличаются от чёрного цвета. Например, если оцифрованная фотография сделана в солнечную погоду, то ее яркость будет значительной. С другой стороны, если фотография сделана вечером или ночью, то её яркость будет невелика.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u="sng" dirty="0">
                <a:latin typeface="Times New Roman"/>
                <a:ea typeface="Times New Roman"/>
              </a:rPr>
              <a:t>Контраст</a:t>
            </a:r>
            <a:r>
              <a:rPr lang="ru-RU" sz="2400" dirty="0">
                <a:latin typeface="Times New Roman"/>
                <a:ea typeface="Times New Roman"/>
              </a:rPr>
              <a:t> представляет собой характеристику того, насколько большой разброс имеют цвета пикселей изображения. Чем больший разброс имеют значения цветов пикселей, тем больший контраст имеет изображение</a:t>
            </a:r>
            <a:r>
              <a:rPr lang="ru-RU" sz="2400" dirty="0" smtClean="0">
                <a:latin typeface="Times New Roman"/>
                <a:ea typeface="Times New Roman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 аналогии с терминами теории вероятностей можно отметить, что яркость представляет собой как бы математическое ожидание значений выборки, а контраст  – дисперсию значений выборки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1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461" y="4394853"/>
            <a:ext cx="68580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" y="-123567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r>
              <a:rPr lang="ru-RU" sz="4400" b="1" dirty="0"/>
              <a:t>Простейшие методы обработки </a:t>
            </a:r>
            <a:r>
              <a:rPr lang="ru-RU" sz="4400" b="1" dirty="0" smtClean="0"/>
              <a:t>изображений</a:t>
            </a:r>
            <a:endParaRPr lang="ru-RU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72079" y="645874"/>
            <a:ext cx="120478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/>
                <a:ea typeface="Times New Roman"/>
              </a:rPr>
              <a:t>Яркость и контраст могут рассматриваться не только для всего изображения, но и для отдельных фрагментов. Таким образом, возникают понятия локальной яркости и локального контраста</a:t>
            </a:r>
            <a:r>
              <a:rPr lang="ru-RU" sz="2400" dirty="0" smtClean="0">
                <a:latin typeface="Times New Roman"/>
                <a:ea typeface="Times New Roman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Поэтому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вместо интервала [0, 1] используется интервал [0, 255].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/>
                <a:ea typeface="Times New Roman"/>
              </a:rPr>
              <a:t>Если яркость и контраст изображения никак не меняются в процессе преобразования, то функция имеет график а), </a:t>
            </a:r>
            <a:r>
              <a:rPr lang="ru-RU" sz="2400" dirty="0" smtClean="0">
                <a:latin typeface="Times New Roman"/>
                <a:ea typeface="Times New Roman"/>
              </a:rPr>
              <a:t>если </a:t>
            </a:r>
            <a:r>
              <a:rPr lang="ru-RU" sz="2400" dirty="0">
                <a:latin typeface="Times New Roman"/>
                <a:ea typeface="Times New Roman"/>
              </a:rPr>
              <a:t>прямая сдвигается вверх </a:t>
            </a:r>
            <a:r>
              <a:rPr lang="ru-RU" sz="2400" dirty="0" smtClean="0">
                <a:latin typeface="Times New Roman"/>
                <a:ea typeface="Times New Roman"/>
              </a:rPr>
              <a:t>б</a:t>
            </a:r>
            <a:r>
              <a:rPr lang="ru-RU" sz="2400" dirty="0">
                <a:latin typeface="Times New Roman"/>
                <a:ea typeface="Times New Roman"/>
              </a:rPr>
              <a:t>), яркость изображения увеличивается, а если прямая сдвигается </a:t>
            </a:r>
            <a:r>
              <a:rPr lang="ru-RU" sz="2400" dirty="0" smtClean="0">
                <a:latin typeface="Times New Roman"/>
                <a:ea typeface="Times New Roman"/>
              </a:rPr>
              <a:t>вниз </a:t>
            </a:r>
            <a:r>
              <a:rPr lang="ru-RU" sz="2400" dirty="0">
                <a:latin typeface="Times New Roman"/>
                <a:ea typeface="Times New Roman"/>
              </a:rPr>
              <a:t>в) – уменьшается. </a:t>
            </a:r>
            <a:endParaRPr lang="ru-RU" sz="24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035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-123567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r>
              <a:rPr lang="ru-RU" sz="4400" b="1" dirty="0"/>
              <a:t>Простейшие методы обработки </a:t>
            </a:r>
            <a:r>
              <a:rPr lang="ru-RU" sz="4400" b="1" dirty="0" smtClean="0"/>
              <a:t>изображений</a:t>
            </a:r>
            <a:endParaRPr lang="ru-RU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72078" y="645874"/>
            <a:ext cx="7120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/>
                <a:ea typeface="Times New Roman"/>
              </a:rPr>
              <a:t>При использовании преобразования контраста прямая линия меняет свой наклон. При увеличении контраста изображения </a:t>
            </a:r>
            <a:r>
              <a:rPr lang="ru-RU" sz="2400" dirty="0" smtClean="0">
                <a:latin typeface="Times New Roman"/>
                <a:ea typeface="Times New Roman"/>
              </a:rPr>
              <a:t>а</a:t>
            </a:r>
            <a:r>
              <a:rPr lang="ru-RU" sz="2400" dirty="0">
                <a:latin typeface="Times New Roman"/>
                <a:ea typeface="Times New Roman"/>
              </a:rPr>
              <a:t>) наклон прямой увеличивается, при уменьшении контраста – уменьшается </a:t>
            </a:r>
            <a:r>
              <a:rPr lang="ru-RU" sz="2400" dirty="0" smtClean="0">
                <a:latin typeface="Times New Roman"/>
                <a:ea typeface="Times New Roman"/>
              </a:rPr>
              <a:t> </a:t>
            </a:r>
            <a:r>
              <a:rPr lang="ru-RU" sz="2400" dirty="0">
                <a:latin typeface="Times New Roman"/>
                <a:ea typeface="Times New Roman"/>
              </a:rPr>
              <a:t>б). При этом сдвиг прямой в горизонтальном направлении означает, что помимо контраста изменяется и яркость изображения</a:t>
            </a:r>
            <a:r>
              <a:rPr lang="ru-RU" sz="2400" dirty="0" smtClean="0">
                <a:latin typeface="Times New Roman"/>
                <a:ea typeface="Times New Roman"/>
              </a:rPr>
              <a:t>.</a:t>
            </a:r>
            <a:endParaRPr lang="ru-RU" sz="2400" dirty="0">
              <a:latin typeface="Times New Roman"/>
              <a:ea typeface="Times New Roman"/>
            </a:endParaRPr>
          </a:p>
        </p:txBody>
      </p:sp>
      <p:pic>
        <p:nvPicPr>
          <p:cNvPr id="7170" name="Picture 2" descr="Contr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16" y="4530974"/>
            <a:ext cx="6068268" cy="206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81192" y="645874"/>
            <a:ext cx="39138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2400" dirty="0">
                <a:latin typeface="Times New Roman"/>
                <a:ea typeface="Times New Roman"/>
              </a:rPr>
              <a:t>Комбинации наклона и сдвига прямой позволяют одновременно изменять и яркость, и контраст изображения. Например, график функции, усиливающей контраст и увеличивающей яркость изображения.</a:t>
            </a:r>
          </a:p>
          <a:p>
            <a:endParaRPr lang="ru-RU" dirty="0"/>
          </a:p>
        </p:txBody>
      </p:sp>
      <p:pic>
        <p:nvPicPr>
          <p:cNvPr id="7171" name="Picture 3" descr="Band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009" y="5037134"/>
            <a:ext cx="2004982" cy="156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7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661</Words>
  <Application>Microsoft Office PowerPoint</Application>
  <PresentationFormat>Произвольный</PresentationFormat>
  <Paragraphs>43</Paragraphs>
  <Slides>10</Slides>
  <Notes>10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Тема Office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TANYA</dc:creator>
  <cp:lastModifiedBy>Tanya</cp:lastModifiedBy>
  <cp:revision>251</cp:revision>
  <cp:lastPrinted>2016-03-22T18:32:37Z</cp:lastPrinted>
  <dcterms:created xsi:type="dcterms:W3CDTF">2016-02-09T16:52:08Z</dcterms:created>
  <dcterms:modified xsi:type="dcterms:W3CDTF">2016-04-21T08:59:33Z</dcterms:modified>
</cp:coreProperties>
</file>