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56" r:id="rId3"/>
    <p:sldId id="453" r:id="rId4"/>
    <p:sldId id="457" r:id="rId5"/>
    <p:sldId id="441" r:id="rId6"/>
    <p:sldId id="458" r:id="rId7"/>
    <p:sldId id="459" r:id="rId8"/>
    <p:sldId id="460" r:id="rId9"/>
    <p:sldId id="461" r:id="rId10"/>
    <p:sldId id="442" r:id="rId11"/>
    <p:sldId id="462" r:id="rId12"/>
    <p:sldId id="463" r:id="rId13"/>
    <p:sldId id="464" r:id="rId14"/>
    <p:sldId id="465" r:id="rId15"/>
    <p:sldId id="466" r:id="rId16"/>
    <p:sldId id="467" r:id="rId17"/>
    <p:sldId id="443" r:id="rId18"/>
    <p:sldId id="444" r:id="rId19"/>
    <p:sldId id="468" r:id="rId20"/>
    <p:sldId id="454" r:id="rId21"/>
    <p:sldId id="445" r:id="rId22"/>
    <p:sldId id="469" r:id="rId23"/>
    <p:sldId id="470" r:id="rId24"/>
    <p:sldId id="471" r:id="rId25"/>
    <p:sldId id="472" r:id="rId26"/>
    <p:sldId id="473" r:id="rId27"/>
    <p:sldId id="474" r:id="rId28"/>
    <p:sldId id="455" r:id="rId29"/>
    <p:sldId id="446" r:id="rId30"/>
    <p:sldId id="475" r:id="rId31"/>
    <p:sldId id="476" r:id="rId32"/>
    <p:sldId id="477" r:id="rId33"/>
  </p:sldIdLst>
  <p:sldSz cx="12192000" cy="6858000"/>
  <p:notesSz cx="7102475" cy="102314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2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5DBC91D-103C-43B9-BDF0-9BA4222B7E61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924425"/>
            <a:ext cx="5683250" cy="402748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9F1ABE8-3475-4EF3-83E7-0582E4530E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5B00F1E-AC1C-4F49-AE84-E9D95A61AB4A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E7F1CA-A0A2-47DD-942E-3DD6F601A0DF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58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0EAE7B-E2A3-4A8D-A047-B8A8C4C68332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78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436CFE-9B32-4F6F-81EE-C92499323290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993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36C58-B135-491E-92D2-723AAAA574E7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198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B61707-F8CB-47E8-B284-69B3C26C160A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40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1C1B02-DFBB-4160-AE52-99D03A3237C4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183AE9-066F-440F-88D1-D5EB70FFB6AF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813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F261C2-9FF9-4643-AE19-75BB8B92830C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017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5722C6-B95D-4409-A523-13310D97190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222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A17734-A6EF-4B8D-B7A0-5F25E4AD47F0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B2239A-A2D9-46D4-AC4B-D51AB8847DD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427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2B6B67-7939-4063-B8B0-16FC9ECA8393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632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6BA92D-45A4-4BA7-876F-51D73C328344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837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F15916-0C4E-4BFD-A7F7-5B1067EBEC15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041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C38EC0-0529-4756-9589-989F75AD40AC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246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065542-18C2-493C-92E0-121C7BBEA7E4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45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673AA8-88F6-4998-9163-EED93F40049E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65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1D6C2D-F177-483F-8CE7-7A66A2A470C2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686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861EBA-9970-47EF-BB2A-25DBB5667A6E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06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FF1F51-6311-4E56-B843-AA48F8D7461B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27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957CF3-B8AF-48C0-A65B-4E874171F87C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D3D744-6C61-48E6-ABD8-20484951AA12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475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541251-FE6C-43AE-BCA4-D6C149FCC075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68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D78F86-C90E-4B4B-BF87-69F12B09670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788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73EB3B-99D8-48A2-8BA2-878D13494D76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0F3B42-28CD-48E3-A337-BFEC34F2412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70DCB5-9AC1-4D8E-A65F-578736AF396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420AD5-D468-45F6-BC1D-172292A5241E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76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0C6153-DFDC-426E-A92D-82E16CD85858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969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F978BB-16AA-41F4-A3CF-94E8CCB7C2B1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17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A9089A-DEE7-4C79-AE25-1CBACF315515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B28E8-80CE-41ED-8455-FEB58DF88EB2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2441-8709-47F4-9A71-1222E0DB06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41C3-243B-4106-A694-945CC086083A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42040-A7C0-4B1F-8044-47272F94BE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E56EA-00E2-4A46-87DE-0E02B4F2ECC7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4A12E-7F59-494C-99DA-7AE12468F5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FF38-78BE-4959-950E-1AFEBE8064B6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BC1B4-F949-40B7-A96E-33CB269D6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47671-3C2B-4040-9DBB-3595242E9EFC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0AAB4-CBF4-4A5F-87E9-FADF3E9950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C5E55-1EBB-482A-8AA9-BC10FCF8B061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F0D75-B5FA-4E9E-B05B-E637D78DE4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3916-0A9D-4E61-AAC1-5FED275958E6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F6F3E-0F74-40E6-B4C0-C61BB079B5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0EA22-6D6E-4FE2-9A34-6D5A6836DB64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F2B1E-3E5D-44CF-BAB2-968868C976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A68DD-EE18-425C-B667-51C3B961C9FF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8AC9E-FCDF-4C98-A299-5425323D12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DBC7-1FFC-4973-A646-2E0D5411EA3D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C382E-5B62-4FAE-BA40-AFF789AADC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2AB05-EAEC-4A32-B621-89034610AC32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2E2D1-D461-4F4C-AB36-8E96709ED1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AFC888-9984-46A2-B66E-C398C845FDB9}" type="datetimeFigureOut">
              <a:rPr lang="ru-RU"/>
              <a:pPr>
                <a:defRPr/>
              </a:pPr>
              <a:t>05.12.2019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14C4BD-3FBE-46E8-B1C6-DA6643C749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Понятие фрактала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187325" y="708025"/>
            <a:ext cx="1101566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Самоподобной геометрической фигурой называют фигуру, которую можно разрезать на конечное число одинаковых фигур, подобных ей самой. </a:t>
            </a:r>
          </a:p>
        </p:txBody>
      </p:sp>
      <p:pic>
        <p:nvPicPr>
          <p:cNvPr id="14339" name="Picture 3" descr="Изображение 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900" y="2743200"/>
            <a:ext cx="5411788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Алгебраические фракталы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61913" y="708025"/>
            <a:ext cx="120681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Вторая большая группа фракталов – алгебраические. Свое название они получили за то, что их строят, на основе алгебраических формул иногда весьма простых.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Один из методов представляет собой многократный (итерационный) расчет функции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=f(Z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), где Z – комплексное число, а f – некая функция. Расчет данной функции продолжается до выполнения определенного условия. И когда это условие выполнится – на экран выводится точка.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Алгебраические фракталы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61913" y="1152525"/>
            <a:ext cx="120681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Комплексное число – это число, состоящее из двух частей – действительной и мнимой, и обозначается оно a+b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Действительная часть a это обычное число в нашем представлении, а b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– мнимая часть. i – называют мнимой единицей, потому, что если мы возведем i в квадрат, то получим –1.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Комплексные числа можно складывать, вычитать, умножать, делить, возводить в степень и извлекать корень, нельзя только их сравнивать. Комплексное число можно изобразить как точку на плоскости, у которой координата Х это действительная часть a, а Y это коэффициент при мнимой части b.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Алгебраические фракталы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913" y="1152525"/>
            <a:ext cx="1206817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Значения функции для разных точек комплексной плоскости может иметь разное поведение: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с течением времени стремится к бесконечности;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стремится к 0;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принимает несколько фиксированных значений и не выходит за их пределы;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  <a:buFont typeface="Times New Roman" pitchFamily="18" charset="0"/>
              <a:buChar char="−"/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поведение хаотично, без каких либо тенденций.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Алгебраические фракталы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8914" name="Picture 2" descr="mandelbrotb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25" y="4275138"/>
            <a:ext cx="6243638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387350" y="708025"/>
            <a:ext cx="114173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 u="sng">
                <a:latin typeface="Times New Roman" pitchFamily="18" charset="0"/>
                <a:cs typeface="Times New Roman" pitchFamily="18" charset="0"/>
              </a:rPr>
              <a:t>Фрактал Мандельброта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фигура, которая порождается очень простым циклом. Для создания этого фрактала необходимо для каждой точки изображения выполнить цикл итераций в соответствии с формулой:</a:t>
            </a:r>
            <a:endParaRPr lang="ru-RU">
              <a:latin typeface="Calibri" pitchFamily="34" charset="0"/>
            </a:endParaRPr>
          </a:p>
        </p:txBody>
      </p:sp>
      <p:pic>
        <p:nvPicPr>
          <p:cNvPr id="389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0513" y="1885950"/>
            <a:ext cx="37734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355600" y="2449513"/>
            <a:ext cx="11599863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где k = 0, 1,...,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Величины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— это комплексные числа,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= 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причем стартовые значения х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и у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— это координаты точки изображения. Для каждой точки изображения итерации выполняются ограниченное количество раз (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 или до тех пор, пока модуль числа z</a:t>
            </a:r>
            <a:r>
              <a:rPr lang="ru-RU" sz="2400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не превышает 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Box 3"/>
          <p:cNvSpPr txBox="1">
            <a:spLocks noChangeArrowheads="1"/>
          </p:cNvSpPr>
          <p:nvPr/>
        </p:nvSpPr>
        <p:spPr bwMode="auto">
          <a:xfrm>
            <a:off x="0" y="-20638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u="sng">
                <a:latin typeface="Times New Roman" pitchFamily="18" charset="0"/>
                <a:cs typeface="Times New Roman" pitchFamily="18" charset="0"/>
              </a:rPr>
              <a:t>Фрактал Мандельброта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40962" name="Picture 2" descr="mandelbrotb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8188" y="1077913"/>
            <a:ext cx="75946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Box 1"/>
          <p:cNvSpPr txBox="1">
            <a:spLocks noChangeArrowheads="1"/>
          </p:cNvSpPr>
          <p:nvPr/>
        </p:nvSpPr>
        <p:spPr bwMode="auto">
          <a:xfrm>
            <a:off x="282575" y="4478338"/>
            <a:ext cx="1157922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Times New Roman" pitchFamily="18" charset="0"/>
                <a:cs typeface="Times New Roman" pitchFamily="18" charset="0"/>
              </a:rPr>
              <a:t>Черный цвет в середине показывает, что в этих точках функция стремится к нулю – это и есть множество Мандельброта. За пределами этого множества функция стремится к бесконечности. А самое интересное это границы множества. Они то и являются фрактальными. На границах этого множества функция ведет себя непредсказуемо – хаотично. 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3"/>
          <p:cNvSpPr txBox="1">
            <a:spLocks noChangeArrowheads="1"/>
          </p:cNvSpPr>
          <p:nvPr/>
        </p:nvSpPr>
        <p:spPr bwMode="auto">
          <a:xfrm>
            <a:off x="0" y="-20638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u="sng">
                <a:latin typeface="Calibri" pitchFamily="34" charset="0"/>
              </a:rPr>
              <a:t>Фрактал Жулиа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306388" y="1008063"/>
            <a:ext cx="11579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Формула итераций для фрактала Жулиа такова:</a:t>
            </a:r>
            <a:endParaRPr lang="ru-RU">
              <a:latin typeface="Calibri" pitchFamily="34" charset="0"/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7838" y="831850"/>
            <a:ext cx="2997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Box 2"/>
          <p:cNvSpPr txBox="1">
            <a:spLocks noChangeArrowheads="1"/>
          </p:cNvSpPr>
          <p:nvPr/>
        </p:nvSpPr>
        <p:spPr bwMode="auto">
          <a:xfrm>
            <a:off x="306388" y="1487488"/>
            <a:ext cx="45894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где с — комплексная константа</a:t>
            </a:r>
          </a:p>
        </p:txBody>
      </p:sp>
      <p:pic>
        <p:nvPicPr>
          <p:cNvPr id="43013" name="Picture 3" descr="Рисунок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2438" y="2195513"/>
            <a:ext cx="5588000" cy="420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4"/>
          <p:cNvSpPr txBox="1">
            <a:spLocks noChangeArrowheads="1"/>
          </p:cNvSpPr>
          <p:nvPr/>
        </p:nvSpPr>
        <p:spPr bwMode="auto">
          <a:xfrm>
            <a:off x="401638" y="3905250"/>
            <a:ext cx="4213225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Условием завершения итераций является | z</a:t>
            </a:r>
            <a:r>
              <a:rPr lang="ru-RU" sz="2400" baseline="-25000">
                <a:latin typeface="Calibri" pitchFamily="34" charset="0"/>
              </a:rPr>
              <a:t>k</a:t>
            </a:r>
            <a:r>
              <a:rPr lang="ru-RU" sz="2400">
                <a:latin typeface="Calibri" pitchFamily="34" charset="0"/>
              </a:rPr>
              <a:t> | &gt; 2 — так же, как для фрактала Мандельброта. </a:t>
            </a:r>
          </a:p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3"/>
          <p:cNvSpPr txBox="1">
            <a:spLocks noChangeArrowheads="1"/>
          </p:cNvSpPr>
          <p:nvPr/>
        </p:nvSpPr>
        <p:spPr bwMode="auto">
          <a:xfrm>
            <a:off x="0" y="-20638"/>
            <a:ext cx="12192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u="sng">
                <a:latin typeface="Calibri" pitchFamily="34" charset="0"/>
              </a:rPr>
              <a:t>фрактал Ньютон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306388" y="1008063"/>
            <a:ext cx="11579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Формула итераций для фрактала такова:</a:t>
            </a:r>
            <a:endParaRPr lang="ru-RU">
              <a:latin typeface="Calibri" pitchFamily="34" charset="0"/>
            </a:endParaRP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306388" y="1487488"/>
            <a:ext cx="45894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Calibri" pitchFamily="34" charset="0"/>
              </a:rPr>
              <a:t>где z — также комплексные числа, причем z</a:t>
            </a:r>
            <a:r>
              <a:rPr lang="ru-RU" sz="2400" baseline="-25000">
                <a:latin typeface="Calibri" pitchFamily="34" charset="0"/>
              </a:rPr>
              <a:t>0</a:t>
            </a:r>
            <a:r>
              <a:rPr lang="ru-RU" sz="2400">
                <a:latin typeface="Calibri" pitchFamily="34" charset="0"/>
              </a:rPr>
              <a:t>= x + iy соответствует координатам точки изображения</a:t>
            </a:r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4950" y="2312988"/>
            <a:ext cx="42735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4788" y="931863"/>
            <a:ext cx="229076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Box 4"/>
          <p:cNvSpPr txBox="1">
            <a:spLocks noChangeArrowheads="1"/>
          </p:cNvSpPr>
          <p:nvPr/>
        </p:nvSpPr>
        <p:spPr bwMode="auto">
          <a:xfrm>
            <a:off x="503238" y="4546600"/>
            <a:ext cx="439261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Условием прекращения цикла итераций для фрактала Ньютон есть приближение значений |x</a:t>
            </a:r>
            <a:r>
              <a:rPr lang="ru-RU" sz="2400" baseline="30000">
                <a:latin typeface="Calibri" pitchFamily="34" charset="0"/>
              </a:rPr>
              <a:t>4</a:t>
            </a:r>
            <a:r>
              <a:rPr lang="ru-RU" sz="2400">
                <a:latin typeface="Calibri" pitchFamily="34" charset="0"/>
              </a:rPr>
              <a:t>-1| к нулю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Стохастические фракталы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0" y="604838"/>
            <a:ext cx="12047538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Еще одним известным классом фракталов являются стохастические фракталы, которые получаются в том случае, если в итерационном процессе случайным образом менять какие-либо его параметры. При этом получаются объекты очень похожие на природные - несимметричные деревья, изрезанные береговые линии и т.д. Двумерные стохастические фракталы используются при моделировании рельефа местности и поверхности моря.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7" name="Picture 2" descr="plasmab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4738" y="3683000"/>
            <a:ext cx="34544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TextBox 2"/>
          <p:cNvSpPr txBox="1">
            <a:spLocks noChangeArrowheads="1"/>
          </p:cNvSpPr>
          <p:nvPr/>
        </p:nvSpPr>
        <p:spPr bwMode="auto">
          <a:xfrm>
            <a:off x="0" y="4237038"/>
            <a:ext cx="3546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Типичный представитель данного класса фракталов «Плазма». </a:t>
            </a:r>
          </a:p>
          <a:p>
            <a:endParaRPr lang="ru-RU">
              <a:latin typeface="Calibri" pitchFamily="34" charset="0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186613" y="3402013"/>
            <a:ext cx="46053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>
                <a:latin typeface="Calibri" pitchFamily="34" charset="0"/>
              </a:rPr>
              <a:t>Для ее построения возьмем прямоугольник и для каждого его угла определим цвет. Далее находим центральную точку прямоугольника и раскрашиваем ее в цвет равный среднему арифметическому цветов по углам прямоугольника плюс некоторое случайное число.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Понятие размерности и ее расчет</a:t>
            </a:r>
            <a:endParaRPr lang="ru-RU" sz="4800">
              <a:latin typeface="Calibri" pitchFamily="34" charset="0"/>
            </a:endParaRPr>
          </a:p>
          <a:p>
            <a:pPr algn="ctr"/>
            <a:endParaRPr lang="ru-RU" sz="4800">
              <a:latin typeface="Calibri" pitchFamily="34" charset="0"/>
            </a:endParaRPr>
          </a:p>
        </p:txBody>
      </p:sp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71438" y="520700"/>
            <a:ext cx="12049125" cy="60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00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иния имеет размерность 1. Это означает, что, выбрав точку отсчета, мы можем любую точку на этой линии определить с помощью 1 числа – положительного или отрицательного. Причем это касается всех линий – окружность, квадрат, парабола и т.д.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Размерность 2 означает, что любую точку мы можем однозначно определить двумя числами. Не надо думать, что двумерный – значит плоский. Поверхность сферы тоже двумерна (ее можно определить с помощью двух значений – углов наподобие ширины и долготы).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Если смотреть с математической точки зрения, то размерность определяется следующим образом: для одномерных объектов – увеличение в два раза их линейного размера приводит к увеличению размеров (в данном случае длинны) в два раза (2</a:t>
            </a:r>
            <a:r>
              <a:rPr lang="ru-RU" sz="2400" baseline="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indent="457200" algn="just">
              <a:lnSpc>
                <a:spcPct val="150000"/>
              </a:lnSpc>
            </a:pP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Понятие размерности и ее расчет</a:t>
            </a:r>
            <a:endParaRPr lang="ru-RU" sz="4800">
              <a:latin typeface="Calibri" pitchFamily="34" charset="0"/>
            </a:endParaRPr>
          </a:p>
          <a:p>
            <a:pPr algn="ctr"/>
            <a:endParaRPr lang="ru-RU" sz="4800">
              <a:latin typeface="Calibri" pitchFamily="34" charset="0"/>
            </a:endParaRPr>
          </a:p>
        </p:txBody>
      </p:sp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34925" y="887413"/>
            <a:ext cx="120475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Для двумерных объектов увеличение в два раза линейных размеров приводит к увеличению размера (например, площадь прямоугольника) в четыре раза (2</a:t>
            </a:r>
            <a:r>
              <a:rPr lang="ru-RU" sz="24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Для 3–х мерных объектов увеличение линейных размеров в два раза приводи к увеличению объема в восемь раз (2</a:t>
            </a:r>
            <a:r>
              <a:rPr lang="ru-RU" sz="2400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) и так далее.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Фрактальная размерность — понятие искусственное, которое ничего общего не имеет с реальной размерностью физического мира.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Таким образом, размерность D – зависимости увеличения «размера» объекта S от увеличения линейных размеров L. D=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(S)/l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(L). Для линии D=l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(2)/l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(2)=1. Для плоскости D=l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(4)/l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(2)=2. Для объема D=l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(8)/l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(2)=3. 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Понятие фрактала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187325" y="708025"/>
            <a:ext cx="11015663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Исходный отрезок делят на три равные части, и из точек деления под углом 45° проводят отрезки, составляющие 1/3 длины исходного отрезка. Затем ту же процедуру повторяют по отношению к вновь построенным отрезкам и т. д.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3113" y="2735263"/>
            <a:ext cx="82772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438" y="644525"/>
            <a:ext cx="12049125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 u="sng">
                <a:latin typeface="Times New Roman" pitchFamily="18" charset="0"/>
                <a:cs typeface="Times New Roman" pitchFamily="18" charset="0"/>
              </a:rPr>
              <a:t>L-система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- это грамматика некоторого языка (достаточно простого), которая описывает инициатор и преобразование, выполняемое над ним. Такой подход хорошо приспособлен для построения геометрических фракталов. Суть состоит в том, что имеется определенных набор символов системы, каждый из которых обозначает определенное действие и набор правил преобразования символов.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 u="sng">
                <a:latin typeface="Times New Roman" pitchFamily="18" charset="0"/>
                <a:cs typeface="Times New Roman" pitchFamily="18" charset="0"/>
              </a:rPr>
              <a:t>Системы итерируемых функций</a:t>
            </a:r>
            <a:r>
              <a:rPr lang="en-US" sz="2400" u="sng">
                <a:latin typeface="Times New Roman" pitchFamily="18" charset="0"/>
                <a:cs typeface="Times New Roman" pitchFamily="18" charset="0"/>
              </a:rPr>
              <a:t> (IFS – Iterated Function Systems)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Фракталы генерируются согласно методу "систем итеративных функций" — IFS (Iterated Functions Systems). Этот метод может быть описан, как последовательный итеративный расчет координат новых точек в пространстве: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9938" y="5722938"/>
            <a:ext cx="2906712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"/>
          <p:cNvSpPr txBox="1">
            <a:spLocks noChangeArrowheads="1"/>
          </p:cNvSpPr>
          <p:nvPr/>
        </p:nvSpPr>
        <p:spPr bwMode="auto">
          <a:xfrm>
            <a:off x="71438" y="646113"/>
            <a:ext cx="12049125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Давайте попробуем разработать фрактал, который выглядел бы, как растение. Вообразим ствол, на котором много веточек. На каждой веточке много меньших веточек и так далее. Наименьшие ветви можно считать листвой или колючками. Все элементы будем рисовать отрезками прямой. Каждый отрезок будет определяться двумя конечными точками.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8" name="TextBox 4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/>
          <a:srcRect b="24246"/>
          <a:stretch>
            <a:fillRect/>
          </a:stretch>
        </p:blipFill>
        <p:spPr bwMode="auto">
          <a:xfrm>
            <a:off x="7753350" y="2954338"/>
            <a:ext cx="2852738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6050" y="3441700"/>
            <a:ext cx="5580063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Для начала итераций необходимо задать стартовые координаты концов отрезка. Это будут точки 1, 2. На каждом шаге итераций будем рассчитывать координаты других точек.</a:t>
            </a: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Box 4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 b="24246"/>
          <a:stretch>
            <a:fillRect/>
          </a:stretch>
        </p:blipFill>
        <p:spPr bwMode="auto">
          <a:xfrm>
            <a:off x="420688" y="1150938"/>
            <a:ext cx="3706812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5988" y="790575"/>
            <a:ext cx="6224587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7788" y="5307013"/>
            <a:ext cx="3538537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00550" y="1938338"/>
            <a:ext cx="7119938" cy="3694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Если α = 0, то ствол и все ветви прямые. Потом находим точку 4. От нее будут распространяться ветви. Пусть соотношение длин отрезков 1-4 и 1-3 равняется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причем 0 &lt;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&lt; 1. Тогда для вычисления координат точки 4 можно воспользоваться такими формулами:</a:t>
            </a:r>
          </a:p>
          <a:p>
            <a:pPr indent="457200"/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Box 4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 b="24246"/>
          <a:stretch>
            <a:fillRect/>
          </a:stretch>
        </p:blipFill>
        <p:spPr bwMode="auto">
          <a:xfrm>
            <a:off x="420688" y="1150938"/>
            <a:ext cx="3706812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00550" y="801688"/>
            <a:ext cx="7119938" cy="3694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Теперь зададим длину и угол наклона ветвей, которые растут из точки 4. Сначала найдем координаты точки 5. Введем еще один параметр —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1, который будет определять соотношение длин отрезков 4-5 и 4-3, причем 0 &lt; kl &lt; 1. Координаты точки 5 равняются</a:t>
            </a:r>
          </a:p>
          <a:p>
            <a:pPr indent="457200"/>
            <a:endParaRPr lang="ru-RU">
              <a:latin typeface="Calibri" pitchFamily="34" charset="0"/>
            </a:endParaRP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8338" y="4700588"/>
            <a:ext cx="4424362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Box 4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 b="24246"/>
          <a:stretch>
            <a:fillRect/>
          </a:stretch>
        </p:blipFill>
        <p:spPr bwMode="auto">
          <a:xfrm>
            <a:off x="420688" y="1150938"/>
            <a:ext cx="3706812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4400550" y="801688"/>
            <a:ext cx="7119938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Точки 6 и 7 — это точка 5, но повернутая относительно точки 4 на углы β и -β соответственно: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00550" y="2257425"/>
            <a:ext cx="68453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Box 4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239713" y="646113"/>
            <a:ext cx="10980737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Для того чтобы нарисовать фрактал, необходимо вызвать процедуру Draw, установив соответствующие значения ее аргументов: Draw(х1, у1, х2, у2, 0). Обратите внимание на один из аргументов этой процедуры —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, который сначала имеет значение 0. В теле процедуры есть три рекурсивных вызова с разными значениями этого аргумента: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•    Draw(х4, у4, х3, у3, num)—продолжаем СТВОЛ;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•    Draw(х4, у4, х6, у6, num+l)—правая ветвь;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•    Draw(х4, у4, х7, у7, num+1) —левая ветвь.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 показывает степень детализации расчета дерева. Один цикл итераций содержит много шагов, которые соответствуют одному значению величины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. </a:t>
            </a:r>
            <a:endParaRPr lang="ru-RU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4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239713" y="646113"/>
            <a:ext cx="10980737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800">
                <a:latin typeface="Times New Roman" pitchFamily="18" charset="0"/>
                <a:cs typeface="Times New Roman" pitchFamily="18" charset="0"/>
              </a:rPr>
              <a:t>Этот фрактал при α = 2°, β = 86°,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>
                <a:latin typeface="Times New Roman" pitchFamily="18" charset="0"/>
                <a:cs typeface="Times New Roman" pitchFamily="18" charset="0"/>
              </a:rPr>
              <a:t> = 0.14, k1 = 0.3</a:t>
            </a:r>
            <a:endParaRPr lang="ru-RU" sz="2800">
              <a:latin typeface="Calibri" pitchFamily="34" charset="0"/>
            </a:endParaRP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3"/>
          <a:srcRect b="10664"/>
          <a:stretch>
            <a:fillRect/>
          </a:stretch>
        </p:blipFill>
        <p:spPr bwMode="auto">
          <a:xfrm>
            <a:off x="1897063" y="1384300"/>
            <a:ext cx="875982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67586" name="TextBox 4"/>
          <p:cNvSpPr txBox="1">
            <a:spLocks noChangeArrowheads="1"/>
          </p:cNvSpPr>
          <p:nvPr/>
        </p:nvSpPr>
        <p:spPr bwMode="auto">
          <a:xfrm>
            <a:off x="239713" y="646113"/>
            <a:ext cx="11364912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void Draw(double x1, double y1, double x2 , double y2, int num)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{ 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int x3,x4,x5,x6,x7,y3,y4,y5,y6,y7;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if (num &gt;5) {return;}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if( sqrt((x2-x1)*(x2-x1)+(y2-y1)*(y2-y1))&gt;L)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{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x3=floor((x2-x1)*cos(A)-(y2-y1)*sin(A)+x1);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y3=floor((x2-x1)*sin(A)+(y2-y1)*cos(A)+y1);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x4=floor(x1*(1-k)+x3*k);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y4=floor(y1*(1-k)+y3*k);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x5=floor(x4*(1-k1)+x3*k1);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y5=floor(y4*(1-k1)+y3*k1);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400" b="1">
                <a:latin typeface="Calibri" pitchFamily="34" charset="0"/>
              </a:rPr>
              <a:t>Построение фракталов</a:t>
            </a:r>
            <a:endParaRPr lang="ru-RU" sz="4400">
              <a:latin typeface="Calibri" pitchFamily="34" charset="0"/>
            </a:endParaRPr>
          </a:p>
        </p:txBody>
      </p:sp>
      <p:sp>
        <p:nvSpPr>
          <p:cNvPr id="69634" name="TextBox 4"/>
          <p:cNvSpPr txBox="1">
            <a:spLocks noChangeArrowheads="1"/>
          </p:cNvSpPr>
          <p:nvPr/>
        </p:nvSpPr>
        <p:spPr bwMode="auto">
          <a:xfrm>
            <a:off x="239713" y="1312863"/>
            <a:ext cx="11364912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x6=floor((x5-x4)*cos(B)-(y5-y4)*sin(B)+x4);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y6=floor((x5-x4)*sin(B)+(y5-y4)*cos(B)+y4);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x7=floor((x5-x4)*cos(B)+(y5-y4)*sin(B)+x4);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y7=floor(-(x5-x4)*sin(B)+(y5-y4)*cos(B)+y4);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 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 line(x1,y1,x4,y4);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Draw(x4,y4,x3,y3,num);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Draw(x4,y4,x6,y6,num+1);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 Draw(x4,y4,x7,y7,num+1);</a:t>
            </a:r>
            <a:endParaRPr lang="ru-RU" sz="24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sz="240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Box 1"/>
          <p:cNvSpPr txBox="1">
            <a:spLocks noChangeArrowheads="1"/>
          </p:cNvSpPr>
          <p:nvPr/>
        </p:nvSpPr>
        <p:spPr bwMode="auto">
          <a:xfrm>
            <a:off x="144463" y="1103313"/>
            <a:ext cx="12047537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1. Генерация изображений природных объектов. Небольшая часть фрактала содержит информацию обо всем фрактале. Например, снежинка несет информацию о снежном сугробе, а горный камень имеет те же самые очертания, и что и горный хребет. Благодаря тому свойству мы можем использовать фракталы для генерирования поверхности местности, которая походит на саму себя, независимо от масштаба, в котором она отображена. Эта идея нашла использование в компьютерной графике благодаря компактности математического аппарата, необходимого для ее реализации. Так, с помощью некоторых математических коэффициентов можно задать линии  и поверхности  очень сложной формы.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2" name="TextBox 4"/>
          <p:cNvSpPr txBox="1">
            <a:spLocks noChangeArrowheads="1"/>
          </p:cNvSpPr>
          <p:nvPr/>
        </p:nvSpPr>
        <p:spPr bwMode="auto">
          <a:xfrm>
            <a:off x="7938" y="257175"/>
            <a:ext cx="1219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>
                <a:latin typeface="Calibri" pitchFamily="34" charset="0"/>
              </a:rPr>
              <a:t>Основные направления п</a:t>
            </a:r>
            <a:r>
              <a:rPr lang="uk-UA" sz="3600" b="1">
                <a:latin typeface="Calibri" pitchFamily="34" charset="0"/>
              </a:rPr>
              <a:t>рименения </a:t>
            </a:r>
            <a:r>
              <a:rPr lang="ru-RU" sz="3600" b="1">
                <a:latin typeface="Calibri" pitchFamily="34" charset="0"/>
              </a:rPr>
              <a:t>фракталов</a:t>
            </a:r>
            <a:endParaRPr lang="ru-RU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4"/>
          <p:cNvSpPr txBox="1">
            <a:spLocks noChangeArrowheads="1"/>
          </p:cNvSpPr>
          <p:nvPr/>
        </p:nvSpPr>
        <p:spPr bwMode="auto">
          <a:xfrm>
            <a:off x="230188" y="722313"/>
            <a:ext cx="1161415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Понятия фракталы, фрактальная геометрия и фрактальная графика, появившиеся в конце 70-х.Слово фрактал образовано от латинского fractus и в переводе означает состоящий из фрагментов. Оно было предложено Бенуа Мандельбротом в 1975 году для обозначения нерегулярных, но самоподобных структур, которыми он занимался.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Рождение фрактальной геометрии принято связывать с выходом в 1977 году книги Мандельброта «The Fractal Geometry of Nature».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Фракталы – это геометрические объекты с удивительными свойствами: любая часть фрактала содержит его уменьшенное изображение. То есть, сколько фрактал не увеличивай, из любой его части на вас будет смотреть его маленькая копия. </a:t>
            </a:r>
          </a:p>
        </p:txBody>
      </p:sp>
      <p:sp>
        <p:nvSpPr>
          <p:cNvPr id="18434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Понятие фрактала</a:t>
            </a:r>
            <a:endParaRPr lang="ru-RU" sz="4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Box 1"/>
          <p:cNvSpPr txBox="1">
            <a:spLocks noChangeArrowheads="1"/>
          </p:cNvSpPr>
          <p:nvPr/>
        </p:nvSpPr>
        <p:spPr bwMode="auto">
          <a:xfrm>
            <a:off x="144463" y="1103313"/>
            <a:ext cx="12047537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2. Компьютерное искусство. Геометрические фракталы на экране компьютера – это узоры, построенные самим компьютером по заданной программе. Они очень красивы, необычны и интересны. Многие художники на Западе (например, Мелиса, Бинде) рассматривают фракталы как новый вид компьютерного искусства. Помимо фрактальной живописи существуют фрактальная анимация и фрактальная музыка. </a:t>
            </a:r>
            <a:endParaRPr lang="ru-RU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0" name="TextBox 4"/>
          <p:cNvSpPr txBox="1">
            <a:spLocks noChangeArrowheads="1"/>
          </p:cNvSpPr>
          <p:nvPr/>
        </p:nvSpPr>
        <p:spPr bwMode="auto">
          <a:xfrm>
            <a:off x="7938" y="257175"/>
            <a:ext cx="1219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>
                <a:latin typeface="Calibri" pitchFamily="34" charset="0"/>
              </a:rPr>
              <a:t>Основные направления п</a:t>
            </a:r>
            <a:r>
              <a:rPr lang="uk-UA" sz="3600" b="1">
                <a:latin typeface="Calibri" pitchFamily="34" charset="0"/>
              </a:rPr>
              <a:t>рименения </a:t>
            </a:r>
            <a:r>
              <a:rPr lang="ru-RU" sz="3600" b="1">
                <a:latin typeface="Calibri" pitchFamily="34" charset="0"/>
              </a:rPr>
              <a:t>фракталов</a:t>
            </a:r>
            <a:endParaRPr lang="ru-RU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Box 1"/>
          <p:cNvSpPr txBox="1">
            <a:spLocks noChangeArrowheads="1"/>
          </p:cNvSpPr>
          <p:nvPr/>
        </p:nvSpPr>
        <p:spPr bwMode="auto">
          <a:xfrm>
            <a:off x="152400" y="1027113"/>
            <a:ext cx="12047538" cy="556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>
                <a:latin typeface="Calibri" pitchFamily="34" charset="0"/>
              </a:rPr>
              <a:t>3.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Сжатие изображений. В середине 80-х годов математика Майкла Барнсли из Технологического университета Джорджии осенила блестящая идея. Ну хорошо, выращивая фракталы по простым правилам можно получить очень правдоподобные листья, деревья, горы и так далее. А нельзя ли сделать наоборот: по заданной картинке найти такой компактный набор правил построения фрактала, чтобы тот, по крайней мере в каком то диапазоне масштабов, был ни отличим от исходной картинки? Тогда вместо неё можно было передавать по каналам связи и хранить на винчестере эти правила. Этот метод используется для записи цветных фотографий в файлы со сжатием в десятки и сотни раз без заметного ухудшения изображения. Формат таких графических файлов был назван FIF (Fractal Image Format) и запатентован фирмой Iterated Systems. </a:t>
            </a:r>
          </a:p>
        </p:txBody>
      </p:sp>
      <p:sp>
        <p:nvSpPr>
          <p:cNvPr id="75778" name="TextBox 4"/>
          <p:cNvSpPr txBox="1">
            <a:spLocks noChangeArrowheads="1"/>
          </p:cNvSpPr>
          <p:nvPr/>
        </p:nvSpPr>
        <p:spPr bwMode="auto">
          <a:xfrm>
            <a:off x="7938" y="257175"/>
            <a:ext cx="1219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>
                <a:latin typeface="Calibri" pitchFamily="34" charset="0"/>
              </a:rPr>
              <a:t>Основные направления п</a:t>
            </a:r>
            <a:r>
              <a:rPr lang="uk-UA" sz="3600" b="1">
                <a:latin typeface="Calibri" pitchFamily="34" charset="0"/>
              </a:rPr>
              <a:t>рименения </a:t>
            </a:r>
            <a:r>
              <a:rPr lang="ru-RU" sz="3600" b="1">
                <a:latin typeface="Calibri" pitchFamily="34" charset="0"/>
              </a:rPr>
              <a:t>фракталов</a:t>
            </a:r>
            <a:endParaRPr lang="ru-RU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Box 1"/>
          <p:cNvSpPr txBox="1">
            <a:spLocks noChangeArrowheads="1"/>
          </p:cNvSpPr>
          <p:nvPr/>
        </p:nvSpPr>
        <p:spPr bwMode="auto">
          <a:xfrm>
            <a:off x="144463" y="1103313"/>
            <a:ext cx="12047537" cy="50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>
                <a:latin typeface="Calibri" pitchFamily="34" charset="0"/>
              </a:rPr>
              <a:t>3. </a:t>
            </a:r>
            <a:r>
              <a:rPr lang="ru-RU" sz="2400">
                <a:latin typeface="Times New Roman" pitchFamily="18" charset="0"/>
                <a:cs typeface="Times New Roman" pitchFamily="18" charset="0"/>
              </a:rPr>
              <a:t>К сожалению, пока фрактальное сжатие изображений развивается очень медленно, хотя именно эта технология была использована Microsoft при создании знаменитой энциклопедии Encarta.</a:t>
            </a:r>
          </a:p>
          <a:p>
            <a:pPr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Файлы фрактальных изображений имеют расширение fif. Обычно файлы в формате fif получаются несколько меньше файлов в формате jpg, но бывает и наоборот. Самое интересное начинается, если рассматривать картинки со все большим увеличением. Файлы в формате jpg почти сразу демонстрируют свою дискретную природу - появляется пресловутая лесенка. А вот fif файлы, как и положено фракталам, с ростом увеличения показывают все новую степень детализации структуры, сохраняя эстетику изображения.</a:t>
            </a:r>
          </a:p>
        </p:txBody>
      </p:sp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7938" y="257175"/>
            <a:ext cx="1219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>
                <a:latin typeface="Calibri" pitchFamily="34" charset="0"/>
              </a:rPr>
              <a:t>Основные направления п</a:t>
            </a:r>
            <a:r>
              <a:rPr lang="uk-UA" sz="3600" b="1">
                <a:latin typeface="Calibri" pitchFamily="34" charset="0"/>
              </a:rPr>
              <a:t>рименения </a:t>
            </a:r>
            <a:r>
              <a:rPr lang="ru-RU" sz="3600" b="1">
                <a:latin typeface="Calibri" pitchFamily="34" charset="0"/>
              </a:rPr>
              <a:t>фракталов</a:t>
            </a:r>
            <a:endParaRPr lang="ru-RU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4"/>
          <p:cNvSpPr txBox="1">
            <a:spLocks noChangeArrowheads="1"/>
          </p:cNvSpPr>
          <p:nvPr/>
        </p:nvSpPr>
        <p:spPr bwMode="auto">
          <a:xfrm>
            <a:off x="230188" y="628650"/>
            <a:ext cx="1161415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Определение фрактала, данное Мандельбротом, звучит так: "Фракталом называется структура, состоящая из частей, которые в каком-то смысле подобны целому". </a:t>
            </a:r>
          </a:p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Первые идеи фрактальной геометрии возникли в 19 веке. Кантор с помощью простой рекурсивной (повторяющейся) процедуры превратил линию в набор несвязанных точек (так называемая Пыль Кантора). Он брал линию и удалял центральную треть и после этого повторял то же самое с оставшимися отрезками. </a:t>
            </a:r>
          </a:p>
        </p:txBody>
      </p:sp>
      <p:sp>
        <p:nvSpPr>
          <p:cNvPr id="20482" name="TextBox 6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Понятие фрактала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0483" name="Picture 2" descr="Построение кривой Пеано 1,2,3, 4,...6 итерации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113" y="4503738"/>
            <a:ext cx="10414000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Геометрические фракталы</a:t>
            </a:r>
            <a:endParaRPr lang="ru-RU" sz="4800">
              <a:latin typeface="Calibri" pitchFamily="34" charset="0"/>
            </a:endParaRPr>
          </a:p>
        </p:txBody>
      </p:sp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0" y="695325"/>
            <a:ext cx="121920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2400">
                <a:latin typeface="Times New Roman" pitchFamily="18" charset="0"/>
                <a:cs typeface="Times New Roman" pitchFamily="18" charset="0"/>
              </a:rPr>
              <a:t>Этот тип фракталов получается путем простых геометрических построений. При построении берется «затравка» – аксиома – набор отрезков, на основании которых будет строиться фрактал. Далее к этой «затравке» применяют набор правил, который преобразует ее в какую–либо геометрическую фигуру. Далее к каждой части этой фигуры применяют опять тот же набор правил. </a:t>
            </a:r>
          </a:p>
        </p:txBody>
      </p:sp>
      <p:pic>
        <p:nvPicPr>
          <p:cNvPr id="22531" name="Picture 2" descr="f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0588" y="3087688"/>
            <a:ext cx="3170237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8666163" y="561498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latin typeface="Times New Roman" pitchFamily="18" charset="0"/>
                <a:cs typeface="Times New Roman" pitchFamily="18" charset="0"/>
              </a:rPr>
              <a:t>Кривая Кох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Геометрические фракталы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4578" name="Picture 2" descr="f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7263" y="708025"/>
            <a:ext cx="2682875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1136650" y="391318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</a:rPr>
              <a:t>Кривая Кох</a:t>
            </a:r>
          </a:p>
        </p:txBody>
      </p:sp>
      <p:pic>
        <p:nvPicPr>
          <p:cNvPr id="24580" name="Picture 2" descr="Изображение 0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0488" y="1382713"/>
            <a:ext cx="8291512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6884988" y="708025"/>
            <a:ext cx="2324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>
                <a:latin typeface="Times New Roman" pitchFamily="18" charset="0"/>
                <a:cs typeface="Times New Roman" pitchFamily="18" charset="0"/>
              </a:rPr>
              <a:t>Звезда Кох</a:t>
            </a:r>
          </a:p>
        </p:txBody>
      </p:sp>
      <p:pic>
        <p:nvPicPr>
          <p:cNvPr id="24582" name="Picture 3" descr="Изображение 0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2550" y="4062413"/>
            <a:ext cx="5997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Геометрические фракталы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6626" name="Picture 2" descr="Изображение 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13" y="2597150"/>
            <a:ext cx="1400175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Изображение 0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16113" y="1068388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Стрелка вправо 1"/>
          <p:cNvSpPr/>
          <p:nvPr/>
        </p:nvSpPr>
        <p:spPr>
          <a:xfrm>
            <a:off x="1700213" y="3008313"/>
            <a:ext cx="479425" cy="4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26629" name="Picture 4" descr="Изображение 0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3375" y="2055813"/>
            <a:ext cx="5440363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Геометрические фракталы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28674" name="Picture 2" descr="leaf2b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7400" y="1358900"/>
            <a:ext cx="55372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3"/>
          <p:cNvSpPr txBox="1">
            <a:spLocks noChangeArrowheads="1"/>
          </p:cNvSpPr>
          <p:nvPr/>
        </p:nvSpPr>
        <p:spPr bwMode="auto">
          <a:xfrm>
            <a:off x="0" y="-123825"/>
            <a:ext cx="12192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4800" b="1">
                <a:latin typeface="Calibri" pitchFamily="34" charset="0"/>
              </a:rPr>
              <a:t>Геометрические фракталы</a:t>
            </a:r>
            <a:endParaRPr lang="ru-RU" sz="4800">
              <a:latin typeface="Calibri" pitchFamily="34" charset="0"/>
            </a:endParaRPr>
          </a:p>
        </p:txBody>
      </p:sp>
      <p:pic>
        <p:nvPicPr>
          <p:cNvPr id="30722" name="Picture 2" descr="sierpinskybi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100" y="1227138"/>
            <a:ext cx="6196013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4349750" y="6049963"/>
            <a:ext cx="4786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>
                <a:latin typeface="Calibri" pitchFamily="34" charset="0"/>
              </a:rPr>
              <a:t>Треугольник Серпинского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1751</Words>
  <Application>Microsoft Office PowerPoint</Application>
  <PresentationFormat>Произвольный</PresentationFormat>
  <Paragraphs>148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Calibri</vt:lpstr>
      <vt:lpstr>Arial</vt:lpstr>
      <vt:lpstr>Calibri Light</vt:lpstr>
      <vt:lpstr>Times New Roman</vt:lpstr>
      <vt:lpstr>Courier New</vt:lpstr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Татьяна</cp:lastModifiedBy>
  <cp:revision>267</cp:revision>
  <cp:lastPrinted>2016-03-22T18:32:37Z</cp:lastPrinted>
  <dcterms:created xsi:type="dcterms:W3CDTF">2016-02-09T16:52:08Z</dcterms:created>
  <dcterms:modified xsi:type="dcterms:W3CDTF">2019-12-05T04:37:12Z</dcterms:modified>
</cp:coreProperties>
</file>