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456" r:id="rId3"/>
    <p:sldId id="453" r:id="rId4"/>
    <p:sldId id="478" r:id="rId5"/>
    <p:sldId id="479" r:id="rId6"/>
    <p:sldId id="480" r:id="rId7"/>
    <p:sldId id="481" r:id="rId8"/>
    <p:sldId id="482" r:id="rId9"/>
    <p:sldId id="483" r:id="rId10"/>
    <p:sldId id="457" r:id="rId11"/>
    <p:sldId id="441" r:id="rId12"/>
    <p:sldId id="484" r:id="rId13"/>
    <p:sldId id="485" r:id="rId14"/>
    <p:sldId id="486" r:id="rId15"/>
    <p:sldId id="487" r:id="rId16"/>
    <p:sldId id="488" r:id="rId17"/>
    <p:sldId id="458" r:id="rId18"/>
    <p:sldId id="489" r:id="rId19"/>
    <p:sldId id="459" r:id="rId20"/>
    <p:sldId id="490" r:id="rId21"/>
    <p:sldId id="491" r:id="rId22"/>
    <p:sldId id="460" r:id="rId23"/>
    <p:sldId id="492" r:id="rId24"/>
    <p:sldId id="461" r:id="rId25"/>
    <p:sldId id="493" r:id="rId26"/>
    <p:sldId id="442" r:id="rId27"/>
    <p:sldId id="494" r:id="rId28"/>
    <p:sldId id="462" r:id="rId29"/>
    <p:sldId id="495" r:id="rId30"/>
    <p:sldId id="496" r:id="rId31"/>
    <p:sldId id="463" r:id="rId32"/>
  </p:sldIdLst>
  <p:sldSz cx="12192000" cy="6858000"/>
  <p:notesSz cx="7102475" cy="102314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0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02" y="-6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94990DB-8756-4A71-B349-94B479F9282E}" type="datetimeFigureOut">
              <a:rPr lang="ru-RU"/>
              <a:pPr>
                <a:defRPr/>
              </a:pPr>
              <a:t>05.12.2019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613" y="4924425"/>
            <a:ext cx="5683250" cy="4027488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18675"/>
            <a:ext cx="3078163" cy="51276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2725" y="9718675"/>
            <a:ext cx="3078163" cy="51276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594BC57-4864-4F85-AD02-DE9B3DC1FA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536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308509A-620E-4754-921B-A094F689AEAC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0899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6B5B618-2C79-4AA4-907D-ED9145118EB7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F202A2-5444-4B25-A71E-D02A24CC2A71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4995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3C7F42B-1796-48C1-AB75-0D59D4259BD9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704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E538B6B-CE6A-4CBC-97C5-2F171FEBDD66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909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875C67-32D8-47DE-B541-9480688FBEE7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9933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3C0D9A-1358-48F1-99D2-0A801A3A1F40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01379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E5CDFD-9799-44C1-A144-54D0B1366836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0342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180FB1C-132E-4969-BDFE-17A5F23FAFAA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4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05475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A2B881A-AAFC-4924-9F45-F806456163F5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2800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8A80DB-405C-48B8-B7C5-E7D6839AF6E1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64515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76203FE-21B8-456F-9F10-D3B1D5E3B00B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0957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772B83-3AF0-4FE2-917D-D9DA6C182215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8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11619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F921440-C415-432B-8E93-544D7939E4F2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1366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EF88476-85C3-414A-9E38-75CA50DCC74C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4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15715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A377206-D527-4CA7-B7BE-4B40AA9BADAF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1776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E06506A-4B5B-4E7A-ABE2-DD47DB7C81A2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198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157BECA-618E-41CF-98A8-78CF1C410896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21859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11D07A4-0BAD-4976-AD82-C9179FE91F38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2390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957F1E3-37AE-41BE-9DBB-40427C381DD3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4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25955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F2C40F7-4416-41C3-9540-9B7DFFBC48B0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2902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48CD3E-13AE-4172-8C26-BD76AB6DF06F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6656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ACEB665-3A08-4782-80AE-CC6FBACD701F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8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32099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50CA774-0C8B-462F-AF6F-37EDE9FF5C0D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3414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1D7B933-739F-4600-B985-BB0C4575FB9E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686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339321D-3923-402D-A1E9-DFF973F0A6F3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70659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B364A28-BE79-4515-AE94-76FA9C1C24BA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7270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B584134-F244-42FE-983C-6D919B4C57FF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74755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A08D9E5-8D46-4CAD-9718-CE27BAB98F38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7680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07E477D-EBFB-444D-A3EE-9CCD9E6868FC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7885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BDE88A2-5E01-445C-83C0-4E3F6DDA674B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F0463-37FF-4DEE-9AA3-5E90554AE113}" type="datetimeFigureOut">
              <a:rPr lang="ru-RU"/>
              <a:pPr>
                <a:defRPr/>
              </a:pPr>
              <a:t>05.12.2019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4D87A-E3B1-4A60-92B4-58CE29E3CF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D15DA-9BCF-4633-9074-040ABBCC0978}" type="datetimeFigureOut">
              <a:rPr lang="ru-RU"/>
              <a:pPr>
                <a:defRPr/>
              </a:pPr>
              <a:t>05.12.2019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239FF-A4CA-483C-85C9-494BE4D5977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E764A-21E1-4E55-AF28-E42E3C08FC22}" type="datetimeFigureOut">
              <a:rPr lang="ru-RU"/>
              <a:pPr>
                <a:defRPr/>
              </a:pPr>
              <a:t>05.12.2019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26DF7-A53D-4EF7-8FC8-2C00BBD812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12425-CD18-4E09-8D37-BC83A20B87A3}" type="datetimeFigureOut">
              <a:rPr lang="ru-RU"/>
              <a:pPr>
                <a:defRPr/>
              </a:pPr>
              <a:t>05.12.2019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5A471-B309-46BF-9F39-AFEE7D6AEE1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8087B-CC92-412B-8BFE-950414B8D683}" type="datetimeFigureOut">
              <a:rPr lang="ru-RU"/>
              <a:pPr>
                <a:defRPr/>
              </a:pPr>
              <a:t>05.12.2019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56C60-20BB-402D-9AFB-8C794EACE30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8DCEF-8647-473C-842F-AD3F1117E4EE}" type="datetimeFigureOut">
              <a:rPr lang="ru-RU"/>
              <a:pPr>
                <a:defRPr/>
              </a:pPr>
              <a:t>05.12.2019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FFDCF-67D3-4414-BD9F-26A36B2004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D18C0-E435-434F-94CC-2B6A0318E53F}" type="datetimeFigureOut">
              <a:rPr lang="ru-RU"/>
              <a:pPr>
                <a:defRPr/>
              </a:pPr>
              <a:t>05.12.2019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A5724-6843-40A7-8E23-F0693477F73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32550-1A40-4476-979B-6ABC423F81EE}" type="datetimeFigureOut">
              <a:rPr lang="ru-RU"/>
              <a:pPr>
                <a:defRPr/>
              </a:pPr>
              <a:t>05.12.2019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E9464-B3FD-434A-B5E1-4A7AD81FE1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F55D8-7F6E-46B0-B67A-8C219AE62CE4}" type="datetimeFigureOut">
              <a:rPr lang="ru-RU"/>
              <a:pPr>
                <a:defRPr/>
              </a:pPr>
              <a:t>05.12.2019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A3C8A-2281-43A5-AE64-7F40F5762E7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96F7F-31A1-47B4-92F4-712E0D9A1293}" type="datetimeFigureOut">
              <a:rPr lang="ru-RU"/>
              <a:pPr>
                <a:defRPr/>
              </a:pPr>
              <a:t>05.12.2019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92893-AE39-4B00-8B37-A201D5F933D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57AEC-DEEF-4AF9-8AD5-31337754B332}" type="datetimeFigureOut">
              <a:rPr lang="ru-RU"/>
              <a:pPr>
                <a:defRPr/>
              </a:pPr>
              <a:t>05.12.2019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3A58A-49C2-4127-A1C8-8D45762776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9712DCB-8286-4A53-9B34-6F27D56E223B}" type="datetimeFigureOut">
              <a:rPr lang="ru-RU"/>
              <a:pPr>
                <a:defRPr/>
              </a:pPr>
              <a:t>05.12.2019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F7CE19D-95A6-4F13-8109-DC4DBA80C3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png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3"/>
          <p:cNvSpPr txBox="1">
            <a:spLocks noChangeArrowheads="1"/>
          </p:cNvSpPr>
          <p:nvPr/>
        </p:nvSpPr>
        <p:spPr bwMode="auto">
          <a:xfrm>
            <a:off x="0" y="-11113"/>
            <a:ext cx="12192000" cy="76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400" b="1">
                <a:latin typeface="Calibri" pitchFamily="34" charset="0"/>
              </a:rPr>
              <a:t>Представление пространственных форм</a:t>
            </a:r>
            <a:endParaRPr lang="ru-RU" sz="4400">
              <a:latin typeface="Calibri" pitchFamily="34" charset="0"/>
            </a:endParaRPr>
          </a:p>
        </p:txBody>
      </p:sp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187325" y="708025"/>
            <a:ext cx="11812588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Остановим внимание на двух широко распространенных трехмерных представлениях поверхностей в пространстве. Первый – основан на методах точного аналитического описания кривых и поверхностей, второй – использует приближенные методы: метод интерполяции и метод аппроксимации.</a:t>
            </a:r>
          </a:p>
        </p:txBody>
      </p:sp>
      <p:sp>
        <p:nvSpPr>
          <p:cNvPr id="14339" name="TextBox 5"/>
          <p:cNvSpPr txBox="1">
            <a:spLocks noChangeArrowheads="1"/>
          </p:cNvSpPr>
          <p:nvPr/>
        </p:nvSpPr>
        <p:spPr bwMode="auto">
          <a:xfrm>
            <a:off x="266700" y="2997200"/>
            <a:ext cx="11620500" cy="378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buFontTx/>
              <a:buAutoNum type="arabicPeriod"/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Поверхности могут задаваться аналитически.</a:t>
            </a:r>
          </a:p>
          <a:p>
            <a:pPr marL="457200" indent="-457200" algn="just">
              <a:buFontTx/>
              <a:buAutoNum type="arabicPeriod"/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Описание поверхности точечным каркасом.</a:t>
            </a:r>
          </a:p>
          <a:p>
            <a:pPr marL="457200" indent="-457200" algn="just">
              <a:buFontTx/>
              <a:buAutoNum type="arabicPeriod"/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Приближенные методы описания кривых линий и поверхностей, в которых интерполяция и аппроксимация проводятся с применением наиболее удобных базисных полиномов (сплайновыми кривыми и поверхностями). </a:t>
            </a:r>
          </a:p>
          <a:p>
            <a:pPr marL="457200" indent="-457200" algn="just">
              <a:buFontTx/>
              <a:buAutoNum type="arabicPeriod"/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Полигональной сеткой является совокупность связанных между собой плоских многоугольников. </a:t>
            </a:r>
          </a:p>
          <a:p>
            <a:pPr marL="457200" indent="-457200" algn="just">
              <a:buFontTx/>
              <a:buAutoNum type="arabicPeriod"/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Кинематический способ построения поверхностей. Поверхность строится перемещением линии, представляющей собой геометрическое место различных положений образующей линии. </a:t>
            </a:r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Box 4"/>
          <p:cNvSpPr txBox="1">
            <a:spLocks noChangeArrowheads="1"/>
          </p:cNvSpPr>
          <p:nvPr/>
        </p:nvSpPr>
        <p:spPr bwMode="auto">
          <a:xfrm>
            <a:off x="230188" y="628650"/>
            <a:ext cx="11614150" cy="335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Обычно используют кубические сплайны. Так как третья степень является наименьшей, позволяющей описывать любую форму, и при стыковке сплайнов можно обеспечить непрерывную первую производную — такая поверхность будет без излома в местах стыка. Сплайны часто определяют параметрически. Запишем формулу для координаты x(s,t) кубического сплайна в виде многочлена третьей степени параметров s и t:</a:t>
            </a:r>
          </a:p>
        </p:txBody>
      </p:sp>
      <p:sp>
        <p:nvSpPr>
          <p:cNvPr id="79874" name="TextBox 6"/>
          <p:cNvSpPr txBox="1">
            <a:spLocks noChangeArrowheads="1"/>
          </p:cNvSpPr>
          <p:nvPr/>
        </p:nvSpPr>
        <p:spPr bwMode="auto">
          <a:xfrm>
            <a:off x="0" y="-123825"/>
            <a:ext cx="121920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>
                <a:latin typeface="Times New Roman" pitchFamily="18" charset="0"/>
                <a:cs typeface="Times New Roman" pitchFamily="18" charset="0"/>
              </a:rPr>
              <a:t>Сплайновые поверхности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7987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1288" y="3686175"/>
            <a:ext cx="8731250" cy="226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6" name="TextBox 5"/>
          <p:cNvSpPr txBox="1">
            <a:spLocks noChangeArrowheads="1"/>
          </p:cNvSpPr>
          <p:nvPr/>
        </p:nvSpPr>
        <p:spPr bwMode="auto">
          <a:xfrm>
            <a:off x="0" y="6027738"/>
            <a:ext cx="12192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latin typeface="Times New Roman" pitchFamily="18" charset="0"/>
                <a:cs typeface="Times New Roman" pitchFamily="18" charset="0"/>
              </a:rPr>
              <a:t>Для других координат можно записать подобные формулы — в виде функций </a:t>
            </a:r>
            <a:r>
              <a:rPr lang="ru-RU" sz="2400" i="1">
                <a:latin typeface="Times New Roman" pitchFamily="18" charset="0"/>
                <a:cs typeface="Times New Roman" pitchFamily="18" charset="0"/>
              </a:rPr>
              <a:t>y(s, t), z(s,t).</a:t>
            </a:r>
            <a:endParaRPr lang="ru-RU" sz="2400">
              <a:latin typeface="Times New Roman" pitchFamily="18" charset="0"/>
              <a:cs typeface="Times New Roman" pitchFamily="18" charset="0"/>
            </a:endParaRPr>
          </a:p>
          <a:p>
            <a:endParaRPr lang="ru-RU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Box 3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Бикубические поверхности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81922" name="TextBox 1"/>
          <p:cNvSpPr txBox="1">
            <a:spLocks noChangeArrowheads="1"/>
          </p:cNvSpPr>
          <p:nvPr/>
        </p:nvSpPr>
        <p:spPr bwMode="auto">
          <a:xfrm>
            <a:off x="0" y="1062038"/>
            <a:ext cx="12192000" cy="224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Бикубические поверхности, задаются кубическими уравнениями от двух переменных s и t. Изменив оба параметра от 0 до 1, можно определить все точки на куске поверхности. Если одному из параметров присвоить постоянное значение, а другой изменять в диапазоне 0–1, то в результате получим кубическую кривую.</a:t>
            </a:r>
          </a:p>
        </p:txBody>
      </p:sp>
      <p:pic>
        <p:nvPicPr>
          <p:cNvPr id="8192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6575" y="3460750"/>
            <a:ext cx="2871788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39713" y="4346575"/>
            <a:ext cx="11604625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где </a:t>
            </a:r>
            <a:r>
              <a:rPr lang="ru-RU" sz="2400" i="1">
                <a:latin typeface="Times New Roman" pitchFamily="18" charset="0"/>
                <a:cs typeface="Times New Roman" pitchFamily="18" charset="0"/>
              </a:rPr>
              <a:t>S = [s</a:t>
            </a:r>
            <a:r>
              <a:rPr lang="ru-RU" sz="2400" i="1" baseline="30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2400" i="1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ru-RU" sz="2400" i="1" baseline="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400" i="1">
                <a:latin typeface="Times New Roman" pitchFamily="18" charset="0"/>
                <a:cs typeface="Times New Roman" pitchFamily="18" charset="0"/>
              </a:rPr>
              <a:t> s 1], T = [t</a:t>
            </a:r>
            <a:r>
              <a:rPr lang="ru-RU" sz="2400" i="1" baseline="30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2400" i="1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ru-RU" sz="2400" i="1" baseline="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400" i="1">
                <a:latin typeface="Times New Roman" pitchFamily="18" charset="0"/>
                <a:cs typeface="Times New Roman" pitchFamily="18" charset="0"/>
              </a:rPr>
              <a:t> t 1]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, а </a:t>
            </a:r>
            <a:r>
              <a:rPr lang="ru-RU" sz="24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sz="2400" i="1" baseline="3000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транспонированная матрица </a:t>
            </a:r>
            <a:r>
              <a:rPr lang="ru-RU" sz="24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Эта запись называется алгебраической формой представления, так как </a:t>
            </a:r>
            <a:r>
              <a:rPr lang="ru-RU" sz="2400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400" i="1" baseline="-2500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задает коэффициенты бикубического многочлена. Существуют также и </a:t>
            </a:r>
            <a:r>
              <a:rPr lang="ru-RU" sz="2400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400" i="1" baseline="-2500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24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400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400" i="1" baseline="-2500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, которые определяют коэффициенты </a:t>
            </a:r>
            <a:r>
              <a:rPr lang="ru-RU" sz="2400" i="1">
                <a:latin typeface="Times New Roman" pitchFamily="18" charset="0"/>
                <a:cs typeface="Times New Roman" pitchFamily="18" charset="0"/>
              </a:rPr>
              <a:t>y(s, t)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400" i="1">
                <a:latin typeface="Times New Roman" pitchFamily="18" charset="0"/>
                <a:cs typeface="Times New Roman" pitchFamily="18" charset="0"/>
              </a:rPr>
              <a:t>z(s, t)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.</a:t>
            </a:r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6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5363" y="1449388"/>
            <a:ext cx="7188200" cy="420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0" name="TextBox 7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Бикубические поверхности</a:t>
            </a:r>
            <a:endParaRPr lang="ru-RU" sz="4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extBox 3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Форма Эрмита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8601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32063" y="735013"/>
            <a:ext cx="7019925" cy="585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TextBox 3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Форма Эрмита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88071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88065" name="Object 1"/>
          <p:cNvGraphicFramePr>
            <a:graphicFrameLocks noChangeAspect="1"/>
          </p:cNvGraphicFramePr>
          <p:nvPr/>
        </p:nvGraphicFramePr>
        <p:xfrm>
          <a:off x="422275" y="1181100"/>
          <a:ext cx="4852988" cy="1004888"/>
        </p:xfrm>
        <a:graphic>
          <a:graphicData uri="http://schemas.openxmlformats.org/presentationml/2006/ole">
            <p:oleObj spid="_x0000_s88065" name="Точечный рисунок" r:id="rId4" imgW="2114845" imgH="428798" progId="PBrush">
              <p:embed/>
            </p:oleObj>
          </a:graphicData>
        </a:graphic>
      </p:graphicFrame>
      <p:sp>
        <p:nvSpPr>
          <p:cNvPr id="8807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590550" y="1970088"/>
          <a:ext cx="4657725" cy="1617662"/>
        </p:xfrm>
        <a:graphic>
          <a:graphicData uri="http://schemas.openxmlformats.org/presentationml/2006/ole">
            <p:oleObj spid="_x0000_s88067" name="Точечный рисунок" r:id="rId5" imgW="2066667" imgH="714286" progId="PBrush">
              <p:embed/>
            </p:oleObj>
          </a:graphicData>
        </a:graphic>
      </p:graphicFrame>
      <p:sp>
        <p:nvSpPr>
          <p:cNvPr id="88073" name="TextBox 7"/>
          <p:cNvSpPr txBox="1">
            <a:spLocks noChangeArrowheads="1"/>
          </p:cNvSpPr>
          <p:nvPr/>
        </p:nvSpPr>
        <p:spPr bwMode="auto">
          <a:xfrm>
            <a:off x="5978525" y="1238250"/>
            <a:ext cx="526097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 = [s</a:t>
            </a:r>
            <a:r>
              <a:rPr lang="ru-RU" sz="3200" i="1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3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ru-RU" sz="3200" i="1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3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s 1], T = [t</a:t>
            </a:r>
            <a:r>
              <a:rPr lang="ru-RU" sz="3200" i="1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3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ru-RU" sz="3200" i="1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3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 1]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а </a:t>
            </a:r>
            <a:r>
              <a:rPr lang="ru-RU" sz="3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sz="3200" i="1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транспонированная матрица </a:t>
            </a:r>
            <a:r>
              <a:rPr lang="ru-RU" sz="3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3200">
              <a:latin typeface="Calibri" pitchFamily="34" charset="0"/>
            </a:endParaRPr>
          </a:p>
        </p:txBody>
      </p:sp>
      <p:pic>
        <p:nvPicPr>
          <p:cNvPr id="88074" name="Рисунок 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68500" y="3667125"/>
            <a:ext cx="2873375" cy="235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75" name="TextBox 9"/>
          <p:cNvSpPr txBox="1">
            <a:spLocks noChangeArrowheads="1"/>
          </p:cNvSpPr>
          <p:nvPr/>
        </p:nvSpPr>
        <p:spPr bwMode="auto">
          <a:xfrm>
            <a:off x="998538" y="4418013"/>
            <a:ext cx="81597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>
                <a:latin typeface="Calibri" pitchFamily="34" charset="0"/>
              </a:rPr>
              <a:t>M</a:t>
            </a:r>
            <a:r>
              <a:rPr lang="en-US" sz="2000">
                <a:latin typeface="Calibri" pitchFamily="34" charset="0"/>
              </a:rPr>
              <a:t>h</a:t>
            </a:r>
            <a:endParaRPr lang="ru-RU" sz="4000">
              <a:latin typeface="Calibri" pitchFamily="34" charset="0"/>
            </a:endParaRPr>
          </a:p>
        </p:txBody>
      </p:sp>
      <p:sp>
        <p:nvSpPr>
          <p:cNvPr id="88076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5640388" y="2884488"/>
          <a:ext cx="6134100" cy="3679825"/>
        </p:xfrm>
        <a:graphic>
          <a:graphicData uri="http://schemas.openxmlformats.org/presentationml/2006/ole">
            <p:oleObj spid="_x0000_s88069" name="Точечный рисунок" r:id="rId7" imgW="4695238" imgH="2819794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0" name="TextBox 3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Форма Эрмита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98311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9831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98313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98308" name="Object 5"/>
          <p:cNvGraphicFramePr>
            <a:graphicFrameLocks noChangeAspect="1"/>
          </p:cNvGraphicFramePr>
          <p:nvPr/>
        </p:nvGraphicFramePr>
        <p:xfrm>
          <a:off x="69850" y="855663"/>
          <a:ext cx="6781800" cy="4068762"/>
        </p:xfrm>
        <a:graphic>
          <a:graphicData uri="http://schemas.openxmlformats.org/presentationml/2006/ole">
            <p:oleObj spid="_x0000_s98308" name="Точечный рисунок" r:id="rId4" imgW="4695238" imgH="2819794" progId="PBrush">
              <p:embed/>
            </p:oleObj>
          </a:graphicData>
        </a:graphic>
      </p:graphicFrame>
      <p:sp>
        <p:nvSpPr>
          <p:cNvPr id="9831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6780213" y="2892425"/>
          <a:ext cx="5313362" cy="3852863"/>
        </p:xfrm>
        <a:graphic>
          <a:graphicData uri="http://schemas.openxmlformats.org/presentationml/2006/ole">
            <p:oleObj spid="_x0000_s98309" name="Точечный рисунок" r:id="rId5" imgW="3419952" imgH="2476190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extBox 3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Форма Эрмита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0035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00356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00357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pic>
        <p:nvPicPr>
          <p:cNvPr id="10035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5213" y="1139825"/>
            <a:ext cx="6962775" cy="455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Box 3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Форма Безье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55297" name="Object 1"/>
          <p:cNvGraphicFramePr>
            <a:graphicFrameLocks noChangeAspect="1"/>
          </p:cNvGraphicFramePr>
          <p:nvPr/>
        </p:nvGraphicFramePr>
        <p:xfrm>
          <a:off x="619125" y="969963"/>
          <a:ext cx="4229100" cy="1984375"/>
        </p:xfrm>
        <a:graphic>
          <a:graphicData uri="http://schemas.openxmlformats.org/presentationml/2006/ole">
            <p:oleObj spid="_x0000_s55297" name="Точечный рисунок" r:id="rId4" imgW="2161905" imgH="1019048" progId="PBrush">
              <p:embed/>
            </p:oleObj>
          </a:graphicData>
        </a:graphic>
      </p:graphicFrame>
      <p:sp>
        <p:nvSpPr>
          <p:cNvPr id="55300" name="TextBox 9"/>
          <p:cNvSpPr txBox="1">
            <a:spLocks noChangeArrowheads="1"/>
          </p:cNvSpPr>
          <p:nvPr/>
        </p:nvSpPr>
        <p:spPr bwMode="auto">
          <a:xfrm>
            <a:off x="6035675" y="1096963"/>
            <a:ext cx="5260975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 = [s</a:t>
            </a:r>
            <a:r>
              <a:rPr lang="ru-RU" sz="3200" i="1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3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ru-RU" sz="3200" i="1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3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s 1], T = [t</a:t>
            </a:r>
            <a:r>
              <a:rPr lang="ru-RU" sz="3200" i="1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3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ru-RU" sz="3200" i="1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3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 1]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а </a:t>
            </a:r>
            <a:r>
              <a:rPr lang="ru-RU" sz="3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sz="3200" i="1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транспонированная матрица </a:t>
            </a:r>
            <a:r>
              <a:rPr lang="ru-RU" sz="3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3200">
              <a:latin typeface="Calibri" pitchFamily="34" charset="0"/>
            </a:endParaRPr>
          </a:p>
        </p:txBody>
      </p:sp>
      <p:pic>
        <p:nvPicPr>
          <p:cNvPr id="5530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98663" y="3544888"/>
            <a:ext cx="3357562" cy="199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2" name="TextBox 11"/>
          <p:cNvSpPr txBox="1">
            <a:spLocks noChangeArrowheads="1"/>
          </p:cNvSpPr>
          <p:nvPr/>
        </p:nvSpPr>
        <p:spPr bwMode="auto">
          <a:xfrm>
            <a:off x="942975" y="4079875"/>
            <a:ext cx="11953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>
                <a:latin typeface="Calibri" pitchFamily="34" charset="0"/>
              </a:rPr>
              <a:t>M</a:t>
            </a:r>
            <a:r>
              <a:rPr lang="en-US" sz="2400">
                <a:latin typeface="Calibri" pitchFamily="34" charset="0"/>
              </a:rPr>
              <a:t>b</a:t>
            </a:r>
            <a:r>
              <a:rPr lang="en-US" sz="4000">
                <a:latin typeface="Calibri" pitchFamily="34" charset="0"/>
              </a:rPr>
              <a:t>=</a:t>
            </a:r>
            <a:endParaRPr lang="ru-RU" sz="4000">
              <a:latin typeface="Calibri" pitchFamily="34" charset="0"/>
            </a:endParaRPr>
          </a:p>
        </p:txBody>
      </p:sp>
      <p:pic>
        <p:nvPicPr>
          <p:cNvPr id="55303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08675" y="2659063"/>
            <a:ext cx="5753100" cy="398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extBox 3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Форма Безье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84363" y="1404938"/>
            <a:ext cx="7886700" cy="437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extBox 3"/>
          <p:cNvSpPr txBox="1">
            <a:spLocks noChangeArrowheads="1"/>
          </p:cNvSpPr>
          <p:nvPr/>
        </p:nvSpPr>
        <p:spPr bwMode="auto">
          <a:xfrm>
            <a:off x="0" y="-123825"/>
            <a:ext cx="12192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Форма Безье</a:t>
            </a:r>
          </a:p>
          <a:p>
            <a:pPr algn="ctr"/>
            <a:r>
              <a:rPr lang="uk-UA" sz="4800" b="1">
                <a:latin typeface="Calibri" pitchFamily="34" charset="0"/>
              </a:rPr>
              <a:t>Пример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10649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550" y="1631950"/>
            <a:ext cx="11576050" cy="168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49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2425" y="3967163"/>
            <a:ext cx="4159250" cy="201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50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70650" y="3206750"/>
            <a:ext cx="434816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Box 3"/>
          <p:cNvSpPr txBox="1">
            <a:spLocks noChangeArrowheads="1"/>
          </p:cNvSpPr>
          <p:nvPr/>
        </p:nvSpPr>
        <p:spPr bwMode="auto">
          <a:xfrm>
            <a:off x="0" y="3175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Аналитическая модель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63491" name="TextBox 4"/>
          <p:cNvSpPr txBox="1">
            <a:spLocks noChangeArrowheads="1"/>
          </p:cNvSpPr>
          <p:nvPr/>
        </p:nvSpPr>
        <p:spPr bwMode="auto">
          <a:xfrm>
            <a:off x="187325" y="708025"/>
            <a:ext cx="11755438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Поверхности, задаваемые аналитически, представляют в виде неявной функции F(x, у, z) = 0 или в явном виде, например, в виде функции двух аргументов z = f(x, у) или параметрически. </a:t>
            </a:r>
          </a:p>
          <a:p>
            <a:pPr indent="457200"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Наиболее часто используется параметрическая форма описания поверхности. </a:t>
            </a:r>
          </a:p>
        </p:txBody>
      </p:sp>
      <p:sp>
        <p:nvSpPr>
          <p:cNvPr id="6349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63489" name="Object 1"/>
          <p:cNvGraphicFramePr>
            <a:graphicFrameLocks noChangeAspect="1"/>
          </p:cNvGraphicFramePr>
          <p:nvPr/>
        </p:nvGraphicFramePr>
        <p:xfrm>
          <a:off x="4713288" y="3221038"/>
          <a:ext cx="1658937" cy="1095375"/>
        </p:xfrm>
        <a:graphic>
          <a:graphicData uri="http://schemas.openxmlformats.org/presentationml/2006/ole">
            <p:oleObj spid="_x0000_s63489" name="Точечный рисунок" r:id="rId4" imgW="1952898" imgH="1286055" progId="PBrush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9563" y="4365625"/>
            <a:ext cx="11507787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где </a:t>
            </a:r>
            <a:r>
              <a:rPr lang="ru-RU" sz="2400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400" i="1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— параметры, которые изменяются в определенном диапазоне, а функции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i="1" baseline="-2500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400" i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i="1" baseline="-2500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2400" i="1" baseline="-2500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2400" b="1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i="1" baseline="-2500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определяют форму поверхности.</a:t>
            </a:r>
          </a:p>
          <a:p>
            <a:pPr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Преимущества параметрического описания — легко описывать поверхности, которые соответствуют неоднозначным функциям, замкнутые поверхности. </a:t>
            </a:r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extBox 3"/>
          <p:cNvSpPr txBox="1">
            <a:spLocks noChangeArrowheads="1"/>
          </p:cNvSpPr>
          <p:nvPr/>
        </p:nvSpPr>
        <p:spPr bwMode="auto">
          <a:xfrm>
            <a:off x="0" y="-123825"/>
            <a:ext cx="12192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Форма Безье</a:t>
            </a:r>
          </a:p>
          <a:p>
            <a:pPr algn="ctr"/>
            <a:r>
              <a:rPr lang="uk-UA" sz="4800" b="1">
                <a:latin typeface="Calibri" pitchFamily="34" charset="0"/>
              </a:rPr>
              <a:t>Пример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10854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563" y="1349375"/>
            <a:ext cx="4229100" cy="19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4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43075" y="3263900"/>
            <a:ext cx="8613775" cy="331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4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70763" y="1308100"/>
            <a:ext cx="4159250" cy="201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extBox 3"/>
          <p:cNvSpPr txBox="1">
            <a:spLocks noChangeArrowheads="1"/>
          </p:cNvSpPr>
          <p:nvPr/>
        </p:nvSpPr>
        <p:spPr bwMode="auto">
          <a:xfrm>
            <a:off x="0" y="-123825"/>
            <a:ext cx="12192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Форма Безье</a:t>
            </a:r>
          </a:p>
          <a:p>
            <a:pPr algn="ctr"/>
            <a:r>
              <a:rPr lang="uk-UA" sz="4800" b="1">
                <a:latin typeface="Calibri" pitchFamily="34" charset="0"/>
              </a:rPr>
              <a:t>Пример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3288" y="1947863"/>
            <a:ext cx="5284787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4788" y="3446463"/>
            <a:ext cx="9475787" cy="173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621838" y="2917825"/>
            <a:ext cx="2286000" cy="274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98863" y="5268913"/>
            <a:ext cx="46069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8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76338" y="2078038"/>
            <a:ext cx="33909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extBox 3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Форма B-сплайнов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112642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550" y="1082675"/>
            <a:ext cx="4203700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43" name="TextBox 4"/>
          <p:cNvSpPr txBox="1">
            <a:spLocks noChangeArrowheads="1"/>
          </p:cNvSpPr>
          <p:nvPr/>
        </p:nvSpPr>
        <p:spPr bwMode="auto">
          <a:xfrm>
            <a:off x="5978525" y="1238250"/>
            <a:ext cx="526097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 = [s</a:t>
            </a:r>
            <a:r>
              <a:rPr lang="ru-RU" sz="3200" i="1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3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ru-RU" sz="3200" i="1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3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s 1], T = [t</a:t>
            </a:r>
            <a:r>
              <a:rPr lang="ru-RU" sz="3200" i="1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3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ru-RU" sz="3200" i="1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3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 1]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а </a:t>
            </a:r>
            <a:r>
              <a:rPr lang="ru-RU" sz="3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sz="3200" i="1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транспонированная матрица </a:t>
            </a:r>
            <a:r>
              <a:rPr lang="ru-RU" sz="3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3200">
              <a:latin typeface="Calibri" pitchFamily="34" charset="0"/>
            </a:endParaRPr>
          </a:p>
        </p:txBody>
      </p:sp>
      <p:pic>
        <p:nvPicPr>
          <p:cNvPr id="11264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7425" y="3614738"/>
            <a:ext cx="4533900" cy="256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TextBox 3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Форма B-сплайнов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38413" y="1182688"/>
            <a:ext cx="7265987" cy="539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TextBox 3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Векторная полигональная модель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131074" name="TextBox 4"/>
          <p:cNvSpPr txBox="1">
            <a:spLocks noChangeArrowheads="1"/>
          </p:cNvSpPr>
          <p:nvPr/>
        </p:nvSpPr>
        <p:spPr bwMode="auto">
          <a:xfrm>
            <a:off x="211138" y="885825"/>
            <a:ext cx="11633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400">
                <a:latin typeface="Times New Roman" pitchFamily="18" charset="0"/>
                <a:cs typeface="Times New Roman" pitchFamily="18" charset="0"/>
              </a:rPr>
              <a:t>Полигональная сетка представляет собой совокупность ребер, вершин и многоугольников. Вершины соединяются ребрами, а многоугольники рассматриваются как последовательности ребер или вершин.</a:t>
            </a:r>
            <a:endParaRPr lang="ru-RU" sz="2400">
              <a:latin typeface="Calibri" pitchFamily="34" charset="0"/>
            </a:endParaRPr>
          </a:p>
        </p:txBody>
      </p:sp>
      <p:pic>
        <p:nvPicPr>
          <p:cNvPr id="13107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9413" y="2251075"/>
            <a:ext cx="110998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66700" y="3643313"/>
            <a:ext cx="11606213" cy="3140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Элемент «вершина» (vertex) — главный элемент описания, все другие являются производными. </a:t>
            </a:r>
          </a:p>
          <a:p>
            <a:pPr indent="457200"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Вершина может моделировать отдельный точечный объект, размер которого не имеет значения, а также может использоваться в качестве конечной точки для линейных объектов и полигонов. </a:t>
            </a:r>
            <a:r>
              <a:rPr lang="ru-RU" sz="2400" u="sng">
                <a:latin typeface="Times New Roman" pitchFamily="18" charset="0"/>
                <a:cs typeface="Times New Roman" pitchFamily="18" charset="0"/>
              </a:rPr>
              <a:t>Двумя вершинами задается вектор. </a:t>
            </a:r>
          </a:p>
          <a:p>
            <a:pPr indent="457200"/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extBox 3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Векторная полигональная модель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118786" name="TextBox 4"/>
          <p:cNvSpPr txBox="1">
            <a:spLocks noChangeArrowheads="1"/>
          </p:cNvSpPr>
          <p:nvPr/>
        </p:nvSpPr>
        <p:spPr bwMode="auto">
          <a:xfrm>
            <a:off x="211138" y="885825"/>
            <a:ext cx="116332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Несколько векторов составляют полилинию. Полилиния может моделировать отдельный линейный объект, толщина которого не учитывается, а также может представлять собой контур полигона. </a:t>
            </a:r>
          </a:p>
          <a:p>
            <a:pPr indent="457200"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Полигон моделирует площадный объект. Один полигон может описывать плоскую грань объемного объекта. Несколько граней составляют объемный объект в виде полигональной поверхности — многогранник или незамкнутую поверхность («полигональная сетка»).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TextBox 3"/>
          <p:cNvSpPr txBox="1">
            <a:spLocks noChangeArrowheads="1"/>
          </p:cNvSpPr>
          <p:nvPr/>
        </p:nvSpPr>
        <p:spPr bwMode="auto">
          <a:xfrm>
            <a:off x="0" y="-123825"/>
            <a:ext cx="121920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Воксельная модель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12083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0088" y="1068388"/>
            <a:ext cx="8355012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835" name="TextBox 4"/>
          <p:cNvSpPr txBox="1">
            <a:spLocks noChangeArrowheads="1"/>
          </p:cNvSpPr>
          <p:nvPr/>
        </p:nvSpPr>
        <p:spPr bwMode="auto">
          <a:xfrm>
            <a:off x="407988" y="5668963"/>
            <a:ext cx="112395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600">
                <a:latin typeface="Calibri" pitchFamily="34" charset="0"/>
              </a:rPr>
              <a:t>Воксельная модель – это трехмерный растр.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TextBox 3"/>
          <p:cNvSpPr txBox="1">
            <a:spLocks noChangeArrowheads="1"/>
          </p:cNvSpPr>
          <p:nvPr/>
        </p:nvSpPr>
        <p:spPr bwMode="auto">
          <a:xfrm>
            <a:off x="0" y="-123825"/>
            <a:ext cx="121920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Воксельная модель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122882" name="TextBox 4"/>
          <p:cNvSpPr txBox="1">
            <a:spLocks noChangeArrowheads="1"/>
          </p:cNvSpPr>
          <p:nvPr/>
        </p:nvSpPr>
        <p:spPr bwMode="auto">
          <a:xfrm>
            <a:off x="407988" y="5668963"/>
            <a:ext cx="112395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600">
                <a:latin typeface="Calibri" pitchFamily="34" charset="0"/>
              </a:rPr>
              <a:t>Воксельная модель – это трехмерный растр.</a:t>
            </a:r>
          </a:p>
        </p:txBody>
      </p:sp>
      <p:pic>
        <p:nvPicPr>
          <p:cNvPr id="12288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0813" y="1687513"/>
            <a:ext cx="9256712" cy="268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TextBox 3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Равномерная сетка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124930" name="TextBox 1"/>
          <p:cNvSpPr txBox="1">
            <a:spLocks noChangeArrowheads="1"/>
          </p:cNvSpPr>
          <p:nvPr/>
        </p:nvSpPr>
        <p:spPr bwMode="auto">
          <a:xfrm>
            <a:off x="0" y="941388"/>
            <a:ext cx="12066588" cy="224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Эта модель описывает координаты отдельных точек поверхности следующим способом. Каждому узлу сетки с индексами (i,j) приписывается значение высоты z</a:t>
            </a:r>
            <a:r>
              <a:rPr lang="ru-RU" sz="2400" baseline="-25000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. Индексам (i,j) соответствуют определенные значения координат (х,у). Расстояние между уз­лами одинаковое — dx по оси х и dy по оси у.</a:t>
            </a:r>
          </a:p>
        </p:txBody>
      </p:sp>
      <p:pic>
        <p:nvPicPr>
          <p:cNvPr id="12493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30600" y="3263900"/>
            <a:ext cx="4545013" cy="336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8" name="TextBox 3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Равномерная сетка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10752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3113" y="1209675"/>
            <a:ext cx="5514975" cy="453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53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107523" name="Object 3"/>
          <p:cNvGraphicFramePr>
            <a:graphicFrameLocks noChangeAspect="1"/>
          </p:cNvGraphicFramePr>
          <p:nvPr/>
        </p:nvGraphicFramePr>
        <p:xfrm>
          <a:off x="7173913" y="1574800"/>
          <a:ext cx="4483100" cy="1098550"/>
        </p:xfrm>
        <a:graphic>
          <a:graphicData uri="http://schemas.openxmlformats.org/presentationml/2006/ole">
            <p:oleObj spid="_x0000_s107523" name="Точечный рисунок" r:id="rId5" imgW="4219048" imgH="1019048" progId="PBrush">
              <p:embed/>
            </p:oleObj>
          </a:graphicData>
        </a:graphic>
      </p:graphicFrame>
      <p:sp>
        <p:nvSpPr>
          <p:cNvPr id="107531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107525" name="Object 5"/>
          <p:cNvGraphicFramePr>
            <a:graphicFrameLocks noChangeAspect="1"/>
          </p:cNvGraphicFramePr>
          <p:nvPr/>
        </p:nvGraphicFramePr>
        <p:xfrm>
          <a:off x="7231063" y="2968625"/>
          <a:ext cx="4416425" cy="1208088"/>
        </p:xfrm>
        <a:graphic>
          <a:graphicData uri="http://schemas.openxmlformats.org/presentationml/2006/ole">
            <p:oleObj spid="_x0000_s107525" name="Точечный рисунок" r:id="rId6" imgW="3115110" imgH="857143" progId="PBrush">
              <p:embed/>
            </p:oleObj>
          </a:graphicData>
        </a:graphic>
      </p:graphicFrame>
      <p:sp>
        <p:nvSpPr>
          <p:cNvPr id="107532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107527" name="Object 7"/>
          <p:cNvGraphicFramePr>
            <a:graphicFrameLocks noChangeAspect="1"/>
          </p:cNvGraphicFramePr>
          <p:nvPr/>
        </p:nvGraphicFramePr>
        <p:xfrm>
          <a:off x="7089775" y="4473575"/>
          <a:ext cx="4516438" cy="1281113"/>
        </p:xfrm>
        <a:graphic>
          <a:graphicData uri="http://schemas.openxmlformats.org/presentationml/2006/ole">
            <p:oleObj spid="_x0000_s107527" name="Точечный рисунок" r:id="rId7" imgW="4238095" imgH="1190476" progId="PBrush">
              <p:embed/>
            </p:oleObj>
          </a:graphicData>
        </a:graphic>
      </p:graphicFrame>
      <p:sp>
        <p:nvSpPr>
          <p:cNvPr id="107533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Box 4"/>
          <p:cNvSpPr txBox="1">
            <a:spLocks noChangeArrowheads="1"/>
          </p:cNvSpPr>
          <p:nvPr/>
        </p:nvSpPr>
        <p:spPr bwMode="auto">
          <a:xfrm>
            <a:off x="188913" y="1411288"/>
            <a:ext cx="11612562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Простым способом создания трехмерной поверхности является вращение двумерного объекта, например прямой или плоской кривой вокруг оси в пространстве. Такие поверхности называются </a:t>
            </a:r>
            <a:r>
              <a:rPr lang="ru-RU" sz="2400" u="sng">
                <a:latin typeface="Times New Roman" pitchFamily="18" charset="0"/>
                <a:cs typeface="Times New Roman" pitchFamily="18" charset="0"/>
              </a:rPr>
              <a:t>поверхностями вращения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indent="457200"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Сначала для простоты предположим, что ось вращения совпадает с осью х и положительно направлена. Предположим также, что объекты вращения — отрезок, прямая или плоская кривая — лежат на плоскости ху. Самый простой объект, который можно вращать вокруг оси, — это точка. При условии, что точка не лежит на оси, вращение на угол 360° породит окружность. Поворот на меньший угол даст дугу окружности. </a:t>
            </a:r>
          </a:p>
        </p:txBody>
      </p:sp>
      <p:sp>
        <p:nvSpPr>
          <p:cNvPr id="65538" name="TextBox 6"/>
          <p:cNvSpPr txBox="1">
            <a:spLocks noChangeArrowheads="1"/>
          </p:cNvSpPr>
          <p:nvPr/>
        </p:nvSpPr>
        <p:spPr bwMode="auto">
          <a:xfrm>
            <a:off x="0" y="-123825"/>
            <a:ext cx="12192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>
                <a:latin typeface="Times New Roman" pitchFamily="18" charset="0"/>
                <a:cs typeface="Times New Roman" pitchFamily="18" charset="0"/>
              </a:rPr>
              <a:t>Кинематический способ построения поверхностей</a:t>
            </a:r>
            <a:endParaRPr lang="ru-RU" sz="4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3" name="TextBox 3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Равномерная сетка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11674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125" y="1012825"/>
            <a:ext cx="5514975" cy="453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74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16746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16747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16748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116741" name="Object 9"/>
          <p:cNvGraphicFramePr>
            <a:graphicFrameLocks noChangeAspect="1"/>
          </p:cNvGraphicFramePr>
          <p:nvPr/>
        </p:nvGraphicFramePr>
        <p:xfrm>
          <a:off x="6354763" y="1865313"/>
          <a:ext cx="5602287" cy="933450"/>
        </p:xfrm>
        <a:graphic>
          <a:graphicData uri="http://schemas.openxmlformats.org/presentationml/2006/ole">
            <p:oleObj spid="_x0000_s116741" name="Точечный рисунок" r:id="rId5" imgW="5390476" imgH="895238" progId="PBrush">
              <p:embed/>
            </p:oleObj>
          </a:graphicData>
        </a:graphic>
      </p:graphicFrame>
      <p:sp>
        <p:nvSpPr>
          <p:cNvPr id="116749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116742" name="Object 6"/>
          <p:cNvGraphicFramePr>
            <a:graphicFrameLocks noChangeAspect="1"/>
          </p:cNvGraphicFramePr>
          <p:nvPr/>
        </p:nvGraphicFramePr>
        <p:xfrm>
          <a:off x="7497763" y="2940050"/>
          <a:ext cx="3249612" cy="976313"/>
        </p:xfrm>
        <a:graphic>
          <a:graphicData uri="http://schemas.openxmlformats.org/presentationml/2006/ole">
            <p:oleObj spid="_x0000_s116742" name="Точечный рисунок" r:id="rId6" imgW="2619048" imgH="790476" progId="PBrush">
              <p:embed/>
            </p:oleObj>
          </a:graphicData>
        </a:graphic>
      </p:graphicFrame>
      <p:pic>
        <p:nvPicPr>
          <p:cNvPr id="116750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404100" y="4157663"/>
            <a:ext cx="3455988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TextBox 3"/>
          <p:cNvSpPr txBox="1">
            <a:spLocks noChangeArrowheads="1"/>
          </p:cNvSpPr>
          <p:nvPr/>
        </p:nvSpPr>
        <p:spPr bwMode="auto">
          <a:xfrm>
            <a:off x="0" y="-123825"/>
            <a:ext cx="121920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Неравномерная сетка. Изолинии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133122" name="TextBox 1"/>
          <p:cNvSpPr txBox="1">
            <a:spLocks noChangeArrowheads="1"/>
          </p:cNvSpPr>
          <p:nvPr/>
        </p:nvSpPr>
        <p:spPr bwMode="auto">
          <a:xfrm>
            <a:off x="0" y="996950"/>
            <a:ext cx="12066588" cy="224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Неравномерной сеткой назовем модель описания поверхности в виде множества отдельных  точек {(х</a:t>
            </a:r>
            <a:r>
              <a:rPr lang="ru-RU" sz="2400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, у</a:t>
            </a:r>
            <a:r>
              <a:rPr lang="ru-RU" sz="2400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ru-RU" sz="2400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), (х</a:t>
            </a:r>
            <a:r>
              <a:rPr lang="ru-RU" sz="24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, у</a:t>
            </a:r>
            <a:r>
              <a:rPr lang="ru-RU" sz="24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ru-RU" sz="24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), ..., (х</a:t>
            </a:r>
            <a:r>
              <a:rPr lang="ru-RU" sz="2400" baseline="-2500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, у</a:t>
            </a:r>
            <a:r>
              <a:rPr lang="ru-RU" sz="2400" baseline="-2500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ru-RU" sz="2400" baseline="-2500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)} принадлежащих поверхности. Эти точки могут быть получены, например, в результате измерений поверхности какого-либо объекта с помощью определенного оборудования.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Box 6"/>
          <p:cNvSpPr txBox="1">
            <a:spLocks noChangeArrowheads="1"/>
          </p:cNvSpPr>
          <p:nvPr/>
        </p:nvSpPr>
        <p:spPr bwMode="auto">
          <a:xfrm>
            <a:off x="0" y="-123825"/>
            <a:ext cx="12192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>
                <a:latin typeface="Times New Roman" pitchFamily="18" charset="0"/>
                <a:cs typeface="Times New Roman" pitchFamily="18" charset="0"/>
              </a:rPr>
              <a:t>Кинематический способ построения поверхностей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3925" y="1435100"/>
            <a:ext cx="8188325" cy="360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0413" y="5584825"/>
            <a:ext cx="10733087" cy="1000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45720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Цилиндрическая поверхность вращения, а) Схема построения; б) результат.</a:t>
            </a:r>
          </a:p>
          <a:p>
            <a:pPr indent="457200"/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Box 6"/>
          <p:cNvSpPr txBox="1">
            <a:spLocks noChangeArrowheads="1"/>
          </p:cNvSpPr>
          <p:nvPr/>
        </p:nvSpPr>
        <p:spPr bwMode="auto">
          <a:xfrm>
            <a:off x="0" y="-123825"/>
            <a:ext cx="12192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>
                <a:latin typeface="Times New Roman" pitchFamily="18" charset="0"/>
                <a:cs typeface="Times New Roman" pitchFamily="18" charset="0"/>
              </a:rPr>
              <a:t>Кинематический способ построения поверхностей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88" y="1814513"/>
            <a:ext cx="8212137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Box 6"/>
          <p:cNvSpPr txBox="1">
            <a:spLocks noChangeArrowheads="1"/>
          </p:cNvSpPr>
          <p:nvPr/>
        </p:nvSpPr>
        <p:spPr bwMode="auto">
          <a:xfrm>
            <a:off x="0" y="-123825"/>
            <a:ext cx="12192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>
                <a:latin typeface="Times New Roman" pitchFamily="18" charset="0"/>
                <a:cs typeface="Times New Roman" pitchFamily="18" charset="0"/>
              </a:rPr>
              <a:t>Кинематический способ построения поверхностей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8950" y="1800225"/>
            <a:ext cx="8482013" cy="344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Box 6"/>
          <p:cNvSpPr txBox="1">
            <a:spLocks noChangeArrowheads="1"/>
          </p:cNvSpPr>
          <p:nvPr/>
        </p:nvSpPr>
        <p:spPr bwMode="auto">
          <a:xfrm>
            <a:off x="0" y="-123825"/>
            <a:ext cx="12192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>
                <a:latin typeface="Times New Roman" pitchFamily="18" charset="0"/>
                <a:cs typeface="Times New Roman" pitchFamily="18" charset="0"/>
              </a:rPr>
              <a:t>Кинематический способ построения поверхностей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9200" y="1927225"/>
            <a:ext cx="7327900" cy="354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Box 6"/>
          <p:cNvSpPr txBox="1">
            <a:spLocks noChangeArrowheads="1"/>
          </p:cNvSpPr>
          <p:nvPr/>
        </p:nvSpPr>
        <p:spPr bwMode="auto">
          <a:xfrm>
            <a:off x="0" y="-123825"/>
            <a:ext cx="12192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>
                <a:latin typeface="Times New Roman" pitchFamily="18" charset="0"/>
                <a:cs typeface="Times New Roman" pitchFamily="18" charset="0"/>
              </a:rPr>
              <a:t>Кинематический способ построения поверхностей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3375" y="1843088"/>
            <a:ext cx="9523413" cy="390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Box 6"/>
          <p:cNvSpPr txBox="1">
            <a:spLocks noChangeArrowheads="1"/>
          </p:cNvSpPr>
          <p:nvPr/>
        </p:nvSpPr>
        <p:spPr bwMode="auto">
          <a:xfrm>
            <a:off x="393700" y="1550988"/>
            <a:ext cx="583882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>
                <a:latin typeface="Times New Roman" pitchFamily="18" charset="0"/>
                <a:cs typeface="Times New Roman" pitchFamily="18" charset="0"/>
              </a:rPr>
              <a:t>Кинематический способ построения поверхностей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4788" y="0"/>
            <a:ext cx="5637212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746</Words>
  <Application>Microsoft Office PowerPoint</Application>
  <PresentationFormat>Произвольный</PresentationFormat>
  <Paragraphs>97</Paragraphs>
  <Slides>31</Slides>
  <Notes>31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Шаблон оформления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7" baseType="lpstr">
      <vt:lpstr>Calibri</vt:lpstr>
      <vt:lpstr>Arial</vt:lpstr>
      <vt:lpstr>Calibri Light</vt:lpstr>
      <vt:lpstr>Times New Roman</vt:lpstr>
      <vt:lpstr>Тема Office</vt:lpstr>
      <vt:lpstr>Точечный рисунок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TANYA</dc:creator>
  <cp:lastModifiedBy>Татьяна</cp:lastModifiedBy>
  <cp:revision>296</cp:revision>
  <cp:lastPrinted>2016-03-22T18:32:37Z</cp:lastPrinted>
  <dcterms:created xsi:type="dcterms:W3CDTF">2016-02-09T16:52:08Z</dcterms:created>
  <dcterms:modified xsi:type="dcterms:W3CDTF">2019-12-05T04:35:57Z</dcterms:modified>
</cp:coreProperties>
</file>