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456" r:id="rId3"/>
    <p:sldId id="453" r:id="rId4"/>
    <p:sldId id="497" r:id="rId5"/>
    <p:sldId id="498" r:id="rId6"/>
    <p:sldId id="478" r:id="rId7"/>
    <p:sldId id="499" r:id="rId8"/>
    <p:sldId id="500" r:id="rId9"/>
    <p:sldId id="501" r:id="rId10"/>
    <p:sldId id="502" r:id="rId11"/>
    <p:sldId id="479" r:id="rId12"/>
    <p:sldId id="503" r:id="rId13"/>
    <p:sldId id="504" r:id="rId14"/>
    <p:sldId id="505" r:id="rId15"/>
    <p:sldId id="506" r:id="rId16"/>
    <p:sldId id="507" r:id="rId17"/>
    <p:sldId id="508" r:id="rId18"/>
    <p:sldId id="480" r:id="rId19"/>
    <p:sldId id="509" r:id="rId20"/>
    <p:sldId id="510" r:id="rId21"/>
    <p:sldId id="511" r:id="rId22"/>
    <p:sldId id="512" r:id="rId23"/>
    <p:sldId id="513" r:id="rId24"/>
    <p:sldId id="514" r:id="rId25"/>
    <p:sldId id="515" r:id="rId26"/>
    <p:sldId id="516" r:id="rId27"/>
    <p:sldId id="517" r:id="rId28"/>
    <p:sldId id="518" r:id="rId29"/>
    <p:sldId id="519" r:id="rId30"/>
    <p:sldId id="520" r:id="rId31"/>
    <p:sldId id="521" r:id="rId32"/>
    <p:sldId id="522" r:id="rId33"/>
  </p:sldIdLst>
  <p:sldSz cx="12192000" cy="6858000"/>
  <p:notesSz cx="7102475" cy="10231438"/>
  <p:defaultTextStyle>
    <a:defPPr>
      <a:defRPr lang="ru-RU"/>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10" autoAdjust="0"/>
    <p:restoredTop sz="94660"/>
  </p:normalViewPr>
  <p:slideViewPr>
    <p:cSldViewPr snapToGrid="0">
      <p:cViewPr varScale="1">
        <p:scale>
          <a:sx n="75" d="100"/>
          <a:sy n="75" d="100"/>
        </p:scale>
        <p:origin x="-102" y="-63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3078163" cy="512763"/>
          </a:xfrm>
          <a:prstGeom prst="rect">
            <a:avLst/>
          </a:prstGeom>
        </p:spPr>
        <p:txBody>
          <a:bodyPr vert="horz" lIns="99048" tIns="49524" rIns="99048" bIns="49524" rtlCol="0"/>
          <a:lstStyle>
            <a:lvl1pPr algn="l" fontAlgn="auto">
              <a:spcBef>
                <a:spcPts val="0"/>
              </a:spcBef>
              <a:spcAft>
                <a:spcPts val="0"/>
              </a:spcAft>
              <a:defRPr sz="1300">
                <a:latin typeface="+mn-lt"/>
                <a:cs typeface="+mn-cs"/>
              </a:defRPr>
            </a:lvl1pPr>
          </a:lstStyle>
          <a:p>
            <a:pPr>
              <a:defRPr/>
            </a:pPr>
            <a:endParaRPr lang="ru-RU"/>
          </a:p>
        </p:txBody>
      </p:sp>
      <p:sp>
        <p:nvSpPr>
          <p:cNvPr id="3" name="Дата 2"/>
          <p:cNvSpPr>
            <a:spLocks noGrp="1"/>
          </p:cNvSpPr>
          <p:nvPr>
            <p:ph type="dt" idx="1"/>
          </p:nvPr>
        </p:nvSpPr>
        <p:spPr>
          <a:xfrm>
            <a:off x="4022725" y="0"/>
            <a:ext cx="3078163" cy="512763"/>
          </a:xfrm>
          <a:prstGeom prst="rect">
            <a:avLst/>
          </a:prstGeom>
        </p:spPr>
        <p:txBody>
          <a:bodyPr vert="horz" lIns="99048" tIns="49524" rIns="99048" bIns="49524" rtlCol="0"/>
          <a:lstStyle>
            <a:lvl1pPr algn="r" fontAlgn="auto">
              <a:spcBef>
                <a:spcPts val="0"/>
              </a:spcBef>
              <a:spcAft>
                <a:spcPts val="0"/>
              </a:spcAft>
              <a:defRPr sz="1300" smtClean="0">
                <a:latin typeface="+mn-lt"/>
                <a:cs typeface="+mn-cs"/>
              </a:defRPr>
            </a:lvl1pPr>
          </a:lstStyle>
          <a:p>
            <a:pPr>
              <a:defRPr/>
            </a:pPr>
            <a:fld id="{558160C6-CD6A-4D47-B5BD-380C1F47A9D6}" type="datetimeFigureOut">
              <a:rPr lang="ru-RU"/>
              <a:pPr>
                <a:defRPr/>
              </a:pPr>
              <a:t>19.12.2019</a:t>
            </a:fld>
            <a:endParaRPr lang="ru-RU"/>
          </a:p>
        </p:txBody>
      </p:sp>
      <p:sp>
        <p:nvSpPr>
          <p:cNvPr id="4" name="Образ слайда 3"/>
          <p:cNvSpPr>
            <a:spLocks noGrp="1" noRot="1" noChangeAspect="1"/>
          </p:cNvSpPr>
          <p:nvPr>
            <p:ph type="sldImg" idx="2"/>
          </p:nvPr>
        </p:nvSpPr>
        <p:spPr>
          <a:xfrm>
            <a:off x="482600" y="1279525"/>
            <a:ext cx="6137275" cy="3452813"/>
          </a:xfrm>
          <a:prstGeom prst="rect">
            <a:avLst/>
          </a:prstGeom>
          <a:noFill/>
          <a:ln w="12700">
            <a:solidFill>
              <a:prstClr val="black"/>
            </a:solidFill>
          </a:ln>
        </p:spPr>
        <p:txBody>
          <a:bodyPr vert="horz" lIns="99048" tIns="49524" rIns="99048" bIns="49524" rtlCol="0" anchor="ctr"/>
          <a:lstStyle/>
          <a:p>
            <a:pPr lvl="0"/>
            <a:endParaRPr lang="ru-RU" noProof="0"/>
          </a:p>
        </p:txBody>
      </p:sp>
      <p:sp>
        <p:nvSpPr>
          <p:cNvPr id="5" name="Заметки 4"/>
          <p:cNvSpPr>
            <a:spLocks noGrp="1"/>
          </p:cNvSpPr>
          <p:nvPr>
            <p:ph type="body" sz="quarter" idx="3"/>
          </p:nvPr>
        </p:nvSpPr>
        <p:spPr>
          <a:xfrm>
            <a:off x="709613" y="4924425"/>
            <a:ext cx="5683250" cy="4027488"/>
          </a:xfrm>
          <a:prstGeom prst="rect">
            <a:avLst/>
          </a:prstGeom>
        </p:spPr>
        <p:txBody>
          <a:bodyPr vert="horz" lIns="99048" tIns="49524" rIns="99048" bIns="49524" rtlCol="0"/>
          <a:lstStyle/>
          <a:p>
            <a:pPr lvl="0"/>
            <a:r>
              <a:rPr lang="ru-RU" noProof="0" smtClean="0"/>
              <a:t>Образец текста</a:t>
            </a:r>
          </a:p>
          <a:p>
            <a:pPr lvl="1"/>
            <a:r>
              <a:rPr lang="ru-RU" noProof="0" smtClean="0"/>
              <a:t>Второй уровень</a:t>
            </a:r>
          </a:p>
          <a:p>
            <a:pPr lvl="2"/>
            <a:r>
              <a:rPr lang="ru-RU" noProof="0" smtClean="0"/>
              <a:t>Третий уровень</a:t>
            </a:r>
          </a:p>
          <a:p>
            <a:pPr lvl="3"/>
            <a:r>
              <a:rPr lang="ru-RU" noProof="0" smtClean="0"/>
              <a:t>Четвертый уровень</a:t>
            </a:r>
          </a:p>
          <a:p>
            <a:pPr lvl="4"/>
            <a:r>
              <a:rPr lang="ru-RU" noProof="0" smtClean="0"/>
              <a:t>Пятый уровень</a:t>
            </a:r>
            <a:endParaRPr lang="ru-RU" noProof="0"/>
          </a:p>
        </p:txBody>
      </p:sp>
      <p:sp>
        <p:nvSpPr>
          <p:cNvPr id="6" name="Нижний колонтитул 5"/>
          <p:cNvSpPr>
            <a:spLocks noGrp="1"/>
          </p:cNvSpPr>
          <p:nvPr>
            <p:ph type="ftr" sz="quarter" idx="4"/>
          </p:nvPr>
        </p:nvSpPr>
        <p:spPr>
          <a:xfrm>
            <a:off x="0" y="9718675"/>
            <a:ext cx="3078163" cy="512763"/>
          </a:xfrm>
          <a:prstGeom prst="rect">
            <a:avLst/>
          </a:prstGeom>
        </p:spPr>
        <p:txBody>
          <a:bodyPr vert="horz" lIns="99048" tIns="49524" rIns="99048" bIns="49524" rtlCol="0" anchor="b"/>
          <a:lstStyle>
            <a:lvl1pPr algn="l" fontAlgn="auto">
              <a:spcBef>
                <a:spcPts val="0"/>
              </a:spcBef>
              <a:spcAft>
                <a:spcPts val="0"/>
              </a:spcAft>
              <a:defRPr sz="1300">
                <a:latin typeface="+mn-lt"/>
                <a:cs typeface="+mn-cs"/>
              </a:defRPr>
            </a:lvl1pPr>
          </a:lstStyle>
          <a:p>
            <a:pPr>
              <a:defRPr/>
            </a:pPr>
            <a:endParaRPr lang="ru-RU"/>
          </a:p>
        </p:txBody>
      </p:sp>
      <p:sp>
        <p:nvSpPr>
          <p:cNvPr id="7" name="Номер слайда 6"/>
          <p:cNvSpPr>
            <a:spLocks noGrp="1"/>
          </p:cNvSpPr>
          <p:nvPr>
            <p:ph type="sldNum" sz="quarter" idx="5"/>
          </p:nvPr>
        </p:nvSpPr>
        <p:spPr>
          <a:xfrm>
            <a:off x="4022725" y="9718675"/>
            <a:ext cx="3078163" cy="512763"/>
          </a:xfrm>
          <a:prstGeom prst="rect">
            <a:avLst/>
          </a:prstGeom>
        </p:spPr>
        <p:txBody>
          <a:bodyPr vert="horz" lIns="99048" tIns="49524" rIns="99048" bIns="49524" rtlCol="0" anchor="b"/>
          <a:lstStyle>
            <a:lvl1pPr algn="r" fontAlgn="auto">
              <a:spcBef>
                <a:spcPts val="0"/>
              </a:spcBef>
              <a:spcAft>
                <a:spcPts val="0"/>
              </a:spcAft>
              <a:defRPr sz="1300" smtClean="0">
                <a:latin typeface="+mn-lt"/>
                <a:cs typeface="+mn-cs"/>
              </a:defRPr>
            </a:lvl1pPr>
          </a:lstStyle>
          <a:p>
            <a:pPr>
              <a:defRPr/>
            </a:pPr>
            <a:fld id="{FCDA107E-B206-4861-8523-A4FB0F932E9E}" type="slidenum">
              <a:rPr lang="ru-RU"/>
              <a:pPr>
                <a:defRPr/>
              </a:pPr>
              <a:t>‹#›</a:t>
            </a:fld>
            <a:endParaRPr lang="ru-RU"/>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Образ слайда 1"/>
          <p:cNvSpPr>
            <a:spLocks noGrp="1" noRot="1" noChangeAspect="1"/>
          </p:cNvSpPr>
          <p:nvPr>
            <p:ph type="sldImg"/>
          </p:nvPr>
        </p:nvSpPr>
        <p:spPr bwMode="auto">
          <a:noFill/>
          <a:ln>
            <a:solidFill>
              <a:srgbClr val="000000"/>
            </a:solidFill>
            <a:miter lim="800000"/>
            <a:headEnd/>
            <a:tailEnd/>
          </a:ln>
        </p:spPr>
      </p:sp>
      <p:sp>
        <p:nvSpPr>
          <p:cNvPr id="15362" name="Заметки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ru-RU" smtClean="0"/>
          </a:p>
        </p:txBody>
      </p:sp>
      <p:sp>
        <p:nvSpPr>
          <p:cNvPr id="15363"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901DDDE-7F2A-4965-87B6-8E329B22E932}" type="slidenum">
              <a:rPr lang="ru-RU">
                <a:cs typeface="Arial" charset="0"/>
              </a:rPr>
              <a:pPr fontAlgn="base">
                <a:spcBef>
                  <a:spcPct val="0"/>
                </a:spcBef>
                <a:spcAft>
                  <a:spcPct val="0"/>
                </a:spcAft>
              </a:pPr>
              <a:t>1</a:t>
            </a:fld>
            <a:endParaRPr lang="ru-RU">
              <a:cs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Образ слайда 1"/>
          <p:cNvSpPr>
            <a:spLocks noGrp="1" noRot="1" noChangeAspect="1"/>
          </p:cNvSpPr>
          <p:nvPr>
            <p:ph type="sldImg"/>
          </p:nvPr>
        </p:nvSpPr>
        <p:spPr bwMode="auto">
          <a:noFill/>
          <a:ln>
            <a:solidFill>
              <a:srgbClr val="000000"/>
            </a:solidFill>
            <a:miter lim="800000"/>
            <a:headEnd/>
            <a:tailEnd/>
          </a:ln>
        </p:spPr>
      </p:sp>
      <p:sp>
        <p:nvSpPr>
          <p:cNvPr id="33794" name="Заметки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ru-RU" smtClean="0"/>
          </a:p>
        </p:txBody>
      </p:sp>
      <p:sp>
        <p:nvSpPr>
          <p:cNvPr id="33795"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4D06AE2-5FD6-4E95-AC1F-B4D677A81E48}" type="slidenum">
              <a:rPr lang="ru-RU">
                <a:cs typeface="Arial" charset="0"/>
              </a:rPr>
              <a:pPr fontAlgn="base">
                <a:spcBef>
                  <a:spcPct val="0"/>
                </a:spcBef>
                <a:spcAft>
                  <a:spcPct val="0"/>
                </a:spcAft>
              </a:pPr>
              <a:t>10</a:t>
            </a:fld>
            <a:endParaRPr lang="ru-RU">
              <a:cs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Образ слайда 1"/>
          <p:cNvSpPr>
            <a:spLocks noGrp="1" noRot="1" noChangeAspect="1"/>
          </p:cNvSpPr>
          <p:nvPr>
            <p:ph type="sldImg"/>
          </p:nvPr>
        </p:nvSpPr>
        <p:spPr bwMode="auto">
          <a:noFill/>
          <a:ln>
            <a:solidFill>
              <a:srgbClr val="000000"/>
            </a:solidFill>
            <a:miter lim="800000"/>
            <a:headEnd/>
            <a:tailEnd/>
          </a:ln>
        </p:spPr>
      </p:sp>
      <p:sp>
        <p:nvSpPr>
          <p:cNvPr id="35842" name="Заметки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ru-RU" smtClean="0"/>
          </a:p>
        </p:txBody>
      </p:sp>
      <p:sp>
        <p:nvSpPr>
          <p:cNvPr id="35843"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A25FD0A-8876-42AD-B661-110525E96444}" type="slidenum">
              <a:rPr lang="ru-RU">
                <a:cs typeface="Arial" charset="0"/>
              </a:rPr>
              <a:pPr fontAlgn="base">
                <a:spcBef>
                  <a:spcPct val="0"/>
                </a:spcBef>
                <a:spcAft>
                  <a:spcPct val="0"/>
                </a:spcAft>
              </a:pPr>
              <a:t>11</a:t>
            </a:fld>
            <a:endParaRPr lang="ru-RU">
              <a:cs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Образ слайда 1"/>
          <p:cNvSpPr>
            <a:spLocks noGrp="1" noRot="1" noChangeAspect="1"/>
          </p:cNvSpPr>
          <p:nvPr>
            <p:ph type="sldImg"/>
          </p:nvPr>
        </p:nvSpPr>
        <p:spPr bwMode="auto">
          <a:noFill/>
          <a:ln>
            <a:solidFill>
              <a:srgbClr val="000000"/>
            </a:solidFill>
            <a:miter lim="800000"/>
            <a:headEnd/>
            <a:tailEnd/>
          </a:ln>
        </p:spPr>
      </p:sp>
      <p:sp>
        <p:nvSpPr>
          <p:cNvPr id="37890" name="Заметки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ru-RU" smtClean="0"/>
          </a:p>
        </p:txBody>
      </p:sp>
      <p:sp>
        <p:nvSpPr>
          <p:cNvPr id="37891"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5E493D1-F80C-4728-B072-6DB3833A3177}" type="slidenum">
              <a:rPr lang="ru-RU">
                <a:cs typeface="Arial" charset="0"/>
              </a:rPr>
              <a:pPr fontAlgn="base">
                <a:spcBef>
                  <a:spcPct val="0"/>
                </a:spcBef>
                <a:spcAft>
                  <a:spcPct val="0"/>
                </a:spcAft>
              </a:pPr>
              <a:t>12</a:t>
            </a:fld>
            <a:endParaRPr lang="ru-RU">
              <a:cs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Образ слайда 1"/>
          <p:cNvSpPr>
            <a:spLocks noGrp="1" noRot="1" noChangeAspect="1"/>
          </p:cNvSpPr>
          <p:nvPr>
            <p:ph type="sldImg"/>
          </p:nvPr>
        </p:nvSpPr>
        <p:spPr bwMode="auto">
          <a:noFill/>
          <a:ln>
            <a:solidFill>
              <a:srgbClr val="000000"/>
            </a:solidFill>
            <a:miter lim="800000"/>
            <a:headEnd/>
            <a:tailEnd/>
          </a:ln>
        </p:spPr>
      </p:sp>
      <p:sp>
        <p:nvSpPr>
          <p:cNvPr id="39938" name="Заметки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ru-RU" smtClean="0"/>
          </a:p>
        </p:txBody>
      </p:sp>
      <p:sp>
        <p:nvSpPr>
          <p:cNvPr id="39939"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29D7179-1400-4AEC-AEE8-67324B62F3DB}" type="slidenum">
              <a:rPr lang="ru-RU">
                <a:cs typeface="Arial" charset="0"/>
              </a:rPr>
              <a:pPr fontAlgn="base">
                <a:spcBef>
                  <a:spcPct val="0"/>
                </a:spcBef>
                <a:spcAft>
                  <a:spcPct val="0"/>
                </a:spcAft>
              </a:pPr>
              <a:t>13</a:t>
            </a:fld>
            <a:endParaRPr lang="ru-RU">
              <a:cs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Образ слайда 1"/>
          <p:cNvSpPr>
            <a:spLocks noGrp="1" noRot="1" noChangeAspect="1"/>
          </p:cNvSpPr>
          <p:nvPr>
            <p:ph type="sldImg"/>
          </p:nvPr>
        </p:nvSpPr>
        <p:spPr bwMode="auto">
          <a:noFill/>
          <a:ln>
            <a:solidFill>
              <a:srgbClr val="000000"/>
            </a:solidFill>
            <a:miter lim="800000"/>
            <a:headEnd/>
            <a:tailEnd/>
          </a:ln>
        </p:spPr>
      </p:sp>
      <p:sp>
        <p:nvSpPr>
          <p:cNvPr id="41986" name="Заметки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ru-RU" smtClean="0"/>
          </a:p>
        </p:txBody>
      </p:sp>
      <p:sp>
        <p:nvSpPr>
          <p:cNvPr id="41987"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172200B-C802-4BF0-8CC9-61E614131410}" type="slidenum">
              <a:rPr lang="ru-RU">
                <a:cs typeface="Arial" charset="0"/>
              </a:rPr>
              <a:pPr fontAlgn="base">
                <a:spcBef>
                  <a:spcPct val="0"/>
                </a:spcBef>
                <a:spcAft>
                  <a:spcPct val="0"/>
                </a:spcAft>
              </a:pPr>
              <a:t>14</a:t>
            </a:fld>
            <a:endParaRPr lang="ru-RU">
              <a:cs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Образ слайда 1"/>
          <p:cNvSpPr>
            <a:spLocks noGrp="1" noRot="1" noChangeAspect="1"/>
          </p:cNvSpPr>
          <p:nvPr>
            <p:ph type="sldImg"/>
          </p:nvPr>
        </p:nvSpPr>
        <p:spPr bwMode="auto">
          <a:noFill/>
          <a:ln>
            <a:solidFill>
              <a:srgbClr val="000000"/>
            </a:solidFill>
            <a:miter lim="800000"/>
            <a:headEnd/>
            <a:tailEnd/>
          </a:ln>
        </p:spPr>
      </p:sp>
      <p:sp>
        <p:nvSpPr>
          <p:cNvPr id="44034" name="Заметки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ru-RU" smtClean="0"/>
          </a:p>
        </p:txBody>
      </p:sp>
      <p:sp>
        <p:nvSpPr>
          <p:cNvPr id="44035"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A8703C3-1484-4295-AF71-9AAA3B885384}" type="slidenum">
              <a:rPr lang="ru-RU">
                <a:cs typeface="Arial" charset="0"/>
              </a:rPr>
              <a:pPr fontAlgn="base">
                <a:spcBef>
                  <a:spcPct val="0"/>
                </a:spcBef>
                <a:spcAft>
                  <a:spcPct val="0"/>
                </a:spcAft>
              </a:pPr>
              <a:t>15</a:t>
            </a:fld>
            <a:endParaRPr lang="ru-RU">
              <a:cs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Образ слайда 1"/>
          <p:cNvSpPr>
            <a:spLocks noGrp="1" noRot="1" noChangeAspect="1"/>
          </p:cNvSpPr>
          <p:nvPr>
            <p:ph type="sldImg"/>
          </p:nvPr>
        </p:nvSpPr>
        <p:spPr bwMode="auto">
          <a:noFill/>
          <a:ln>
            <a:solidFill>
              <a:srgbClr val="000000"/>
            </a:solidFill>
            <a:miter lim="800000"/>
            <a:headEnd/>
            <a:tailEnd/>
          </a:ln>
        </p:spPr>
      </p:sp>
      <p:sp>
        <p:nvSpPr>
          <p:cNvPr id="46082" name="Заметки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ru-RU" smtClean="0"/>
          </a:p>
        </p:txBody>
      </p:sp>
      <p:sp>
        <p:nvSpPr>
          <p:cNvPr id="46083"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28C380D-1B31-4612-97B4-E8DA5B418297}" type="slidenum">
              <a:rPr lang="ru-RU">
                <a:cs typeface="Arial" charset="0"/>
              </a:rPr>
              <a:pPr fontAlgn="base">
                <a:spcBef>
                  <a:spcPct val="0"/>
                </a:spcBef>
                <a:spcAft>
                  <a:spcPct val="0"/>
                </a:spcAft>
              </a:pPr>
              <a:t>16</a:t>
            </a:fld>
            <a:endParaRPr lang="ru-RU">
              <a:cs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Образ слайда 1"/>
          <p:cNvSpPr>
            <a:spLocks noGrp="1" noRot="1" noChangeAspect="1"/>
          </p:cNvSpPr>
          <p:nvPr>
            <p:ph type="sldImg"/>
          </p:nvPr>
        </p:nvSpPr>
        <p:spPr bwMode="auto">
          <a:noFill/>
          <a:ln>
            <a:solidFill>
              <a:srgbClr val="000000"/>
            </a:solidFill>
            <a:miter lim="800000"/>
            <a:headEnd/>
            <a:tailEnd/>
          </a:ln>
        </p:spPr>
      </p:sp>
      <p:sp>
        <p:nvSpPr>
          <p:cNvPr id="48130" name="Заметки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ru-RU" smtClean="0"/>
          </a:p>
        </p:txBody>
      </p:sp>
      <p:sp>
        <p:nvSpPr>
          <p:cNvPr id="48131"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16BABA0-E571-4FE4-AB15-01040B1ACDCF}" type="slidenum">
              <a:rPr lang="ru-RU">
                <a:cs typeface="Arial" charset="0"/>
              </a:rPr>
              <a:pPr fontAlgn="base">
                <a:spcBef>
                  <a:spcPct val="0"/>
                </a:spcBef>
                <a:spcAft>
                  <a:spcPct val="0"/>
                </a:spcAft>
              </a:pPr>
              <a:t>17</a:t>
            </a:fld>
            <a:endParaRPr lang="ru-RU">
              <a:cs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Образ слайда 1"/>
          <p:cNvSpPr>
            <a:spLocks noGrp="1" noRot="1" noChangeAspect="1"/>
          </p:cNvSpPr>
          <p:nvPr>
            <p:ph type="sldImg"/>
          </p:nvPr>
        </p:nvSpPr>
        <p:spPr bwMode="auto">
          <a:noFill/>
          <a:ln>
            <a:solidFill>
              <a:srgbClr val="000000"/>
            </a:solidFill>
            <a:miter lim="800000"/>
            <a:headEnd/>
            <a:tailEnd/>
          </a:ln>
        </p:spPr>
      </p:sp>
      <p:sp>
        <p:nvSpPr>
          <p:cNvPr id="50178" name="Заметки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ru-RU" smtClean="0"/>
          </a:p>
        </p:txBody>
      </p:sp>
      <p:sp>
        <p:nvSpPr>
          <p:cNvPr id="50179"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6128EA7-BB70-4071-85E5-5D49357A831A}" type="slidenum">
              <a:rPr lang="ru-RU">
                <a:cs typeface="Arial" charset="0"/>
              </a:rPr>
              <a:pPr fontAlgn="base">
                <a:spcBef>
                  <a:spcPct val="0"/>
                </a:spcBef>
                <a:spcAft>
                  <a:spcPct val="0"/>
                </a:spcAft>
              </a:pPr>
              <a:t>18</a:t>
            </a:fld>
            <a:endParaRPr lang="ru-RU">
              <a:cs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Образ слайда 1"/>
          <p:cNvSpPr>
            <a:spLocks noGrp="1" noRot="1" noChangeAspect="1"/>
          </p:cNvSpPr>
          <p:nvPr>
            <p:ph type="sldImg"/>
          </p:nvPr>
        </p:nvSpPr>
        <p:spPr bwMode="auto">
          <a:noFill/>
          <a:ln>
            <a:solidFill>
              <a:srgbClr val="000000"/>
            </a:solidFill>
            <a:miter lim="800000"/>
            <a:headEnd/>
            <a:tailEnd/>
          </a:ln>
        </p:spPr>
      </p:sp>
      <p:sp>
        <p:nvSpPr>
          <p:cNvPr id="52226" name="Заметки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ru-RU" smtClean="0"/>
          </a:p>
        </p:txBody>
      </p:sp>
      <p:sp>
        <p:nvSpPr>
          <p:cNvPr id="52227"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0A1A2EE-603B-4C19-94C1-BB1DE1E20045}" type="slidenum">
              <a:rPr lang="ru-RU">
                <a:cs typeface="Arial" charset="0"/>
              </a:rPr>
              <a:pPr fontAlgn="base">
                <a:spcBef>
                  <a:spcPct val="0"/>
                </a:spcBef>
                <a:spcAft>
                  <a:spcPct val="0"/>
                </a:spcAft>
              </a:pPr>
              <a:t>19</a:t>
            </a:fld>
            <a:endParaRPr lang="ru-RU">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Образ слайда 1"/>
          <p:cNvSpPr>
            <a:spLocks noGrp="1" noRot="1" noChangeAspect="1"/>
          </p:cNvSpPr>
          <p:nvPr>
            <p:ph type="sldImg"/>
          </p:nvPr>
        </p:nvSpPr>
        <p:spPr bwMode="auto">
          <a:noFill/>
          <a:ln>
            <a:solidFill>
              <a:srgbClr val="000000"/>
            </a:solidFill>
            <a:miter lim="800000"/>
            <a:headEnd/>
            <a:tailEnd/>
          </a:ln>
        </p:spPr>
      </p:sp>
      <p:sp>
        <p:nvSpPr>
          <p:cNvPr id="17410" name="Заметки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ru-RU" smtClean="0"/>
          </a:p>
        </p:txBody>
      </p:sp>
      <p:sp>
        <p:nvSpPr>
          <p:cNvPr id="17411"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C182430-B6C4-4A72-AC69-924D4510D8DE}" type="slidenum">
              <a:rPr lang="ru-RU">
                <a:cs typeface="Arial" charset="0"/>
              </a:rPr>
              <a:pPr fontAlgn="base">
                <a:spcBef>
                  <a:spcPct val="0"/>
                </a:spcBef>
                <a:spcAft>
                  <a:spcPct val="0"/>
                </a:spcAft>
              </a:pPr>
              <a:t>2</a:t>
            </a:fld>
            <a:endParaRPr lang="ru-RU">
              <a:cs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Образ слайда 1"/>
          <p:cNvSpPr>
            <a:spLocks noGrp="1" noRot="1" noChangeAspect="1"/>
          </p:cNvSpPr>
          <p:nvPr>
            <p:ph type="sldImg"/>
          </p:nvPr>
        </p:nvSpPr>
        <p:spPr bwMode="auto">
          <a:noFill/>
          <a:ln>
            <a:solidFill>
              <a:srgbClr val="000000"/>
            </a:solidFill>
            <a:miter lim="800000"/>
            <a:headEnd/>
            <a:tailEnd/>
          </a:ln>
        </p:spPr>
      </p:sp>
      <p:sp>
        <p:nvSpPr>
          <p:cNvPr id="54274" name="Заметки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ru-RU" smtClean="0"/>
          </a:p>
        </p:txBody>
      </p:sp>
      <p:sp>
        <p:nvSpPr>
          <p:cNvPr id="54275"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CE4B235-A459-4DCA-AFC4-C6320DD7E558}" type="slidenum">
              <a:rPr lang="ru-RU">
                <a:cs typeface="Arial" charset="0"/>
              </a:rPr>
              <a:pPr fontAlgn="base">
                <a:spcBef>
                  <a:spcPct val="0"/>
                </a:spcBef>
                <a:spcAft>
                  <a:spcPct val="0"/>
                </a:spcAft>
              </a:pPr>
              <a:t>20</a:t>
            </a:fld>
            <a:endParaRPr lang="ru-RU">
              <a:cs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Образ слайда 1"/>
          <p:cNvSpPr>
            <a:spLocks noGrp="1" noRot="1" noChangeAspect="1"/>
          </p:cNvSpPr>
          <p:nvPr>
            <p:ph type="sldImg"/>
          </p:nvPr>
        </p:nvSpPr>
        <p:spPr bwMode="auto">
          <a:noFill/>
          <a:ln>
            <a:solidFill>
              <a:srgbClr val="000000"/>
            </a:solidFill>
            <a:miter lim="800000"/>
            <a:headEnd/>
            <a:tailEnd/>
          </a:ln>
        </p:spPr>
      </p:sp>
      <p:sp>
        <p:nvSpPr>
          <p:cNvPr id="56322" name="Заметки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ru-RU" smtClean="0"/>
          </a:p>
        </p:txBody>
      </p:sp>
      <p:sp>
        <p:nvSpPr>
          <p:cNvPr id="56323"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47744B8-A772-4B27-828A-AEA2A12AA07D}" type="slidenum">
              <a:rPr lang="ru-RU">
                <a:cs typeface="Arial" charset="0"/>
              </a:rPr>
              <a:pPr fontAlgn="base">
                <a:spcBef>
                  <a:spcPct val="0"/>
                </a:spcBef>
                <a:spcAft>
                  <a:spcPct val="0"/>
                </a:spcAft>
              </a:pPr>
              <a:t>21</a:t>
            </a:fld>
            <a:endParaRPr lang="ru-RU">
              <a:cs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Образ слайда 1"/>
          <p:cNvSpPr>
            <a:spLocks noGrp="1" noRot="1" noChangeAspect="1"/>
          </p:cNvSpPr>
          <p:nvPr>
            <p:ph type="sldImg"/>
          </p:nvPr>
        </p:nvSpPr>
        <p:spPr bwMode="auto">
          <a:noFill/>
          <a:ln>
            <a:solidFill>
              <a:srgbClr val="000000"/>
            </a:solidFill>
            <a:miter lim="800000"/>
            <a:headEnd/>
            <a:tailEnd/>
          </a:ln>
        </p:spPr>
      </p:sp>
      <p:sp>
        <p:nvSpPr>
          <p:cNvPr id="58370" name="Заметки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ru-RU" smtClean="0"/>
          </a:p>
        </p:txBody>
      </p:sp>
      <p:sp>
        <p:nvSpPr>
          <p:cNvPr id="58371"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2ED55C2-2526-4EFF-AF66-E1D48D42557B}" type="slidenum">
              <a:rPr lang="ru-RU">
                <a:cs typeface="Arial" charset="0"/>
              </a:rPr>
              <a:pPr fontAlgn="base">
                <a:spcBef>
                  <a:spcPct val="0"/>
                </a:spcBef>
                <a:spcAft>
                  <a:spcPct val="0"/>
                </a:spcAft>
              </a:pPr>
              <a:t>22</a:t>
            </a:fld>
            <a:endParaRPr lang="ru-RU">
              <a:cs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Образ слайда 1"/>
          <p:cNvSpPr>
            <a:spLocks noGrp="1" noRot="1" noChangeAspect="1"/>
          </p:cNvSpPr>
          <p:nvPr>
            <p:ph type="sldImg"/>
          </p:nvPr>
        </p:nvSpPr>
        <p:spPr bwMode="auto">
          <a:noFill/>
          <a:ln>
            <a:solidFill>
              <a:srgbClr val="000000"/>
            </a:solidFill>
            <a:miter lim="800000"/>
            <a:headEnd/>
            <a:tailEnd/>
          </a:ln>
        </p:spPr>
      </p:sp>
      <p:sp>
        <p:nvSpPr>
          <p:cNvPr id="60418" name="Заметки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ru-RU" smtClean="0"/>
          </a:p>
        </p:txBody>
      </p:sp>
      <p:sp>
        <p:nvSpPr>
          <p:cNvPr id="60419"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B71C8CC-0C91-44F4-97A5-034732036CFD}" type="slidenum">
              <a:rPr lang="ru-RU">
                <a:cs typeface="Arial" charset="0"/>
              </a:rPr>
              <a:pPr fontAlgn="base">
                <a:spcBef>
                  <a:spcPct val="0"/>
                </a:spcBef>
                <a:spcAft>
                  <a:spcPct val="0"/>
                </a:spcAft>
              </a:pPr>
              <a:t>23</a:t>
            </a:fld>
            <a:endParaRPr lang="ru-RU">
              <a:cs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Образ слайда 1"/>
          <p:cNvSpPr>
            <a:spLocks noGrp="1" noRot="1" noChangeAspect="1"/>
          </p:cNvSpPr>
          <p:nvPr>
            <p:ph type="sldImg"/>
          </p:nvPr>
        </p:nvSpPr>
        <p:spPr bwMode="auto">
          <a:noFill/>
          <a:ln>
            <a:solidFill>
              <a:srgbClr val="000000"/>
            </a:solidFill>
            <a:miter lim="800000"/>
            <a:headEnd/>
            <a:tailEnd/>
          </a:ln>
        </p:spPr>
      </p:sp>
      <p:sp>
        <p:nvSpPr>
          <p:cNvPr id="62466" name="Заметки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ru-RU" smtClean="0"/>
          </a:p>
        </p:txBody>
      </p:sp>
      <p:sp>
        <p:nvSpPr>
          <p:cNvPr id="62467"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418D867-E081-4424-BF40-BEC78BC796C1}" type="slidenum">
              <a:rPr lang="ru-RU">
                <a:cs typeface="Arial" charset="0"/>
              </a:rPr>
              <a:pPr fontAlgn="base">
                <a:spcBef>
                  <a:spcPct val="0"/>
                </a:spcBef>
                <a:spcAft>
                  <a:spcPct val="0"/>
                </a:spcAft>
              </a:pPr>
              <a:t>24</a:t>
            </a:fld>
            <a:endParaRPr lang="ru-RU">
              <a:cs typeface="Ari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Образ слайда 1"/>
          <p:cNvSpPr>
            <a:spLocks noGrp="1" noRot="1" noChangeAspect="1"/>
          </p:cNvSpPr>
          <p:nvPr>
            <p:ph type="sldImg"/>
          </p:nvPr>
        </p:nvSpPr>
        <p:spPr bwMode="auto">
          <a:noFill/>
          <a:ln>
            <a:solidFill>
              <a:srgbClr val="000000"/>
            </a:solidFill>
            <a:miter lim="800000"/>
            <a:headEnd/>
            <a:tailEnd/>
          </a:ln>
        </p:spPr>
      </p:sp>
      <p:sp>
        <p:nvSpPr>
          <p:cNvPr id="64514" name="Заметки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ru-RU" smtClean="0"/>
          </a:p>
        </p:txBody>
      </p:sp>
      <p:sp>
        <p:nvSpPr>
          <p:cNvPr id="64515"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53E693F-D507-45D3-8308-51872E438DA9}" type="slidenum">
              <a:rPr lang="ru-RU">
                <a:cs typeface="Arial" charset="0"/>
              </a:rPr>
              <a:pPr fontAlgn="base">
                <a:spcBef>
                  <a:spcPct val="0"/>
                </a:spcBef>
                <a:spcAft>
                  <a:spcPct val="0"/>
                </a:spcAft>
              </a:pPr>
              <a:t>25</a:t>
            </a:fld>
            <a:endParaRPr lang="ru-RU">
              <a:cs typeface="Arial"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Образ слайда 1"/>
          <p:cNvSpPr>
            <a:spLocks noGrp="1" noRot="1" noChangeAspect="1"/>
          </p:cNvSpPr>
          <p:nvPr>
            <p:ph type="sldImg"/>
          </p:nvPr>
        </p:nvSpPr>
        <p:spPr bwMode="auto">
          <a:noFill/>
          <a:ln>
            <a:solidFill>
              <a:srgbClr val="000000"/>
            </a:solidFill>
            <a:miter lim="800000"/>
            <a:headEnd/>
            <a:tailEnd/>
          </a:ln>
        </p:spPr>
      </p:sp>
      <p:sp>
        <p:nvSpPr>
          <p:cNvPr id="66562" name="Заметки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ru-RU" smtClean="0"/>
          </a:p>
        </p:txBody>
      </p:sp>
      <p:sp>
        <p:nvSpPr>
          <p:cNvPr id="66563"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6644114-2276-41E5-A949-4909997B1388}" type="slidenum">
              <a:rPr lang="ru-RU">
                <a:cs typeface="Arial" charset="0"/>
              </a:rPr>
              <a:pPr fontAlgn="base">
                <a:spcBef>
                  <a:spcPct val="0"/>
                </a:spcBef>
                <a:spcAft>
                  <a:spcPct val="0"/>
                </a:spcAft>
              </a:pPr>
              <a:t>26</a:t>
            </a:fld>
            <a:endParaRPr lang="ru-RU">
              <a:cs typeface="Arial"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Образ слайда 1"/>
          <p:cNvSpPr>
            <a:spLocks noGrp="1" noRot="1" noChangeAspect="1"/>
          </p:cNvSpPr>
          <p:nvPr>
            <p:ph type="sldImg"/>
          </p:nvPr>
        </p:nvSpPr>
        <p:spPr bwMode="auto">
          <a:noFill/>
          <a:ln>
            <a:solidFill>
              <a:srgbClr val="000000"/>
            </a:solidFill>
            <a:miter lim="800000"/>
            <a:headEnd/>
            <a:tailEnd/>
          </a:ln>
        </p:spPr>
      </p:sp>
      <p:sp>
        <p:nvSpPr>
          <p:cNvPr id="68610" name="Заметки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ru-RU" smtClean="0"/>
          </a:p>
        </p:txBody>
      </p:sp>
      <p:sp>
        <p:nvSpPr>
          <p:cNvPr id="68611"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3889143-FE5B-4D80-B7B8-75C166952B9A}" type="slidenum">
              <a:rPr lang="ru-RU">
                <a:cs typeface="Arial" charset="0"/>
              </a:rPr>
              <a:pPr fontAlgn="base">
                <a:spcBef>
                  <a:spcPct val="0"/>
                </a:spcBef>
                <a:spcAft>
                  <a:spcPct val="0"/>
                </a:spcAft>
              </a:pPr>
              <a:t>27</a:t>
            </a:fld>
            <a:endParaRPr lang="ru-RU">
              <a:cs typeface="Arial"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Образ слайда 1"/>
          <p:cNvSpPr>
            <a:spLocks noGrp="1" noRot="1" noChangeAspect="1"/>
          </p:cNvSpPr>
          <p:nvPr>
            <p:ph type="sldImg"/>
          </p:nvPr>
        </p:nvSpPr>
        <p:spPr bwMode="auto">
          <a:noFill/>
          <a:ln>
            <a:solidFill>
              <a:srgbClr val="000000"/>
            </a:solidFill>
            <a:miter lim="800000"/>
            <a:headEnd/>
            <a:tailEnd/>
          </a:ln>
        </p:spPr>
      </p:sp>
      <p:sp>
        <p:nvSpPr>
          <p:cNvPr id="70658" name="Заметки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ru-RU" smtClean="0"/>
          </a:p>
        </p:txBody>
      </p:sp>
      <p:sp>
        <p:nvSpPr>
          <p:cNvPr id="70659"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55B0DC4-B745-45F5-B14D-C45F12AC2644}" type="slidenum">
              <a:rPr lang="ru-RU">
                <a:cs typeface="Arial" charset="0"/>
              </a:rPr>
              <a:pPr fontAlgn="base">
                <a:spcBef>
                  <a:spcPct val="0"/>
                </a:spcBef>
                <a:spcAft>
                  <a:spcPct val="0"/>
                </a:spcAft>
              </a:pPr>
              <a:t>28</a:t>
            </a:fld>
            <a:endParaRPr lang="ru-RU">
              <a:cs typeface="Arial"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Образ слайда 1"/>
          <p:cNvSpPr>
            <a:spLocks noGrp="1" noRot="1" noChangeAspect="1"/>
          </p:cNvSpPr>
          <p:nvPr>
            <p:ph type="sldImg"/>
          </p:nvPr>
        </p:nvSpPr>
        <p:spPr bwMode="auto">
          <a:noFill/>
          <a:ln>
            <a:solidFill>
              <a:srgbClr val="000000"/>
            </a:solidFill>
            <a:miter lim="800000"/>
            <a:headEnd/>
            <a:tailEnd/>
          </a:ln>
        </p:spPr>
      </p:sp>
      <p:sp>
        <p:nvSpPr>
          <p:cNvPr id="72706" name="Заметки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ru-RU" smtClean="0"/>
          </a:p>
        </p:txBody>
      </p:sp>
      <p:sp>
        <p:nvSpPr>
          <p:cNvPr id="72707"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B37F9A9-DAE1-4303-828B-40C83755E50E}" type="slidenum">
              <a:rPr lang="ru-RU">
                <a:cs typeface="Arial" charset="0"/>
              </a:rPr>
              <a:pPr fontAlgn="base">
                <a:spcBef>
                  <a:spcPct val="0"/>
                </a:spcBef>
                <a:spcAft>
                  <a:spcPct val="0"/>
                </a:spcAft>
              </a:pPr>
              <a:t>29</a:t>
            </a:fld>
            <a:endParaRPr lang="ru-RU">
              <a:cs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Образ слайда 1"/>
          <p:cNvSpPr>
            <a:spLocks noGrp="1" noRot="1" noChangeAspect="1"/>
          </p:cNvSpPr>
          <p:nvPr>
            <p:ph type="sldImg"/>
          </p:nvPr>
        </p:nvSpPr>
        <p:spPr bwMode="auto">
          <a:noFill/>
          <a:ln>
            <a:solidFill>
              <a:srgbClr val="000000"/>
            </a:solidFill>
            <a:miter lim="800000"/>
            <a:headEnd/>
            <a:tailEnd/>
          </a:ln>
        </p:spPr>
      </p:sp>
      <p:sp>
        <p:nvSpPr>
          <p:cNvPr id="19458" name="Заметки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ru-RU" smtClean="0"/>
          </a:p>
        </p:txBody>
      </p:sp>
      <p:sp>
        <p:nvSpPr>
          <p:cNvPr id="19459"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AC15333-5C70-4A60-9BDF-43C1236EFE4C}" type="slidenum">
              <a:rPr lang="ru-RU">
                <a:cs typeface="Arial" charset="0"/>
              </a:rPr>
              <a:pPr fontAlgn="base">
                <a:spcBef>
                  <a:spcPct val="0"/>
                </a:spcBef>
                <a:spcAft>
                  <a:spcPct val="0"/>
                </a:spcAft>
              </a:pPr>
              <a:t>3</a:t>
            </a:fld>
            <a:endParaRPr lang="ru-RU">
              <a:cs typeface="Arial"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Образ слайда 1"/>
          <p:cNvSpPr>
            <a:spLocks noGrp="1" noRot="1" noChangeAspect="1"/>
          </p:cNvSpPr>
          <p:nvPr>
            <p:ph type="sldImg"/>
          </p:nvPr>
        </p:nvSpPr>
        <p:spPr bwMode="auto">
          <a:noFill/>
          <a:ln>
            <a:solidFill>
              <a:srgbClr val="000000"/>
            </a:solidFill>
            <a:miter lim="800000"/>
            <a:headEnd/>
            <a:tailEnd/>
          </a:ln>
        </p:spPr>
      </p:sp>
      <p:sp>
        <p:nvSpPr>
          <p:cNvPr id="74754" name="Заметки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ru-RU" smtClean="0"/>
          </a:p>
        </p:txBody>
      </p:sp>
      <p:sp>
        <p:nvSpPr>
          <p:cNvPr id="74755"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FEE2D70-4B04-4965-84FA-FEA4D52F94B8}" type="slidenum">
              <a:rPr lang="ru-RU">
                <a:cs typeface="Arial" charset="0"/>
              </a:rPr>
              <a:pPr fontAlgn="base">
                <a:spcBef>
                  <a:spcPct val="0"/>
                </a:spcBef>
                <a:spcAft>
                  <a:spcPct val="0"/>
                </a:spcAft>
              </a:pPr>
              <a:t>30</a:t>
            </a:fld>
            <a:endParaRPr lang="ru-RU">
              <a:cs typeface="Arial"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Образ слайда 1"/>
          <p:cNvSpPr>
            <a:spLocks noGrp="1" noRot="1" noChangeAspect="1"/>
          </p:cNvSpPr>
          <p:nvPr>
            <p:ph type="sldImg"/>
          </p:nvPr>
        </p:nvSpPr>
        <p:spPr bwMode="auto">
          <a:noFill/>
          <a:ln>
            <a:solidFill>
              <a:srgbClr val="000000"/>
            </a:solidFill>
            <a:miter lim="800000"/>
            <a:headEnd/>
            <a:tailEnd/>
          </a:ln>
        </p:spPr>
      </p:sp>
      <p:sp>
        <p:nvSpPr>
          <p:cNvPr id="76802" name="Заметки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ru-RU" smtClean="0"/>
          </a:p>
        </p:txBody>
      </p:sp>
      <p:sp>
        <p:nvSpPr>
          <p:cNvPr id="76803"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46DE712-26AF-4A4E-BC22-B19FEFAC2163}" type="slidenum">
              <a:rPr lang="ru-RU">
                <a:cs typeface="Arial" charset="0"/>
              </a:rPr>
              <a:pPr fontAlgn="base">
                <a:spcBef>
                  <a:spcPct val="0"/>
                </a:spcBef>
                <a:spcAft>
                  <a:spcPct val="0"/>
                </a:spcAft>
              </a:pPr>
              <a:t>31</a:t>
            </a:fld>
            <a:endParaRPr lang="ru-RU">
              <a:cs typeface="Arial"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Образ слайда 1"/>
          <p:cNvSpPr>
            <a:spLocks noGrp="1" noRot="1" noChangeAspect="1"/>
          </p:cNvSpPr>
          <p:nvPr>
            <p:ph type="sldImg"/>
          </p:nvPr>
        </p:nvSpPr>
        <p:spPr bwMode="auto">
          <a:noFill/>
          <a:ln>
            <a:solidFill>
              <a:srgbClr val="000000"/>
            </a:solidFill>
            <a:miter lim="800000"/>
            <a:headEnd/>
            <a:tailEnd/>
          </a:ln>
        </p:spPr>
      </p:sp>
      <p:sp>
        <p:nvSpPr>
          <p:cNvPr id="78850" name="Заметки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ru-RU" smtClean="0"/>
          </a:p>
        </p:txBody>
      </p:sp>
      <p:sp>
        <p:nvSpPr>
          <p:cNvPr id="78851"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E81115C-2289-4C3D-95B1-3219BBA6BBFF}" type="slidenum">
              <a:rPr lang="ru-RU">
                <a:cs typeface="Arial" charset="0"/>
              </a:rPr>
              <a:pPr fontAlgn="base">
                <a:spcBef>
                  <a:spcPct val="0"/>
                </a:spcBef>
                <a:spcAft>
                  <a:spcPct val="0"/>
                </a:spcAft>
              </a:pPr>
              <a:t>32</a:t>
            </a:fld>
            <a:endParaRPr lang="ru-RU">
              <a:cs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Образ слайда 1"/>
          <p:cNvSpPr>
            <a:spLocks noGrp="1" noRot="1" noChangeAspect="1"/>
          </p:cNvSpPr>
          <p:nvPr>
            <p:ph type="sldImg"/>
          </p:nvPr>
        </p:nvSpPr>
        <p:spPr bwMode="auto">
          <a:noFill/>
          <a:ln>
            <a:solidFill>
              <a:srgbClr val="000000"/>
            </a:solidFill>
            <a:miter lim="800000"/>
            <a:headEnd/>
            <a:tailEnd/>
          </a:ln>
        </p:spPr>
      </p:sp>
      <p:sp>
        <p:nvSpPr>
          <p:cNvPr id="21506" name="Заметки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ru-RU" smtClean="0"/>
          </a:p>
        </p:txBody>
      </p:sp>
      <p:sp>
        <p:nvSpPr>
          <p:cNvPr id="21507"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F83408C-C560-4522-BE4A-C2D39C095BCE}" type="slidenum">
              <a:rPr lang="ru-RU">
                <a:cs typeface="Arial" charset="0"/>
              </a:rPr>
              <a:pPr fontAlgn="base">
                <a:spcBef>
                  <a:spcPct val="0"/>
                </a:spcBef>
                <a:spcAft>
                  <a:spcPct val="0"/>
                </a:spcAft>
              </a:pPr>
              <a:t>4</a:t>
            </a:fld>
            <a:endParaRPr lang="ru-RU">
              <a:cs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Образ слайда 1"/>
          <p:cNvSpPr>
            <a:spLocks noGrp="1" noRot="1" noChangeAspect="1"/>
          </p:cNvSpPr>
          <p:nvPr>
            <p:ph type="sldImg"/>
          </p:nvPr>
        </p:nvSpPr>
        <p:spPr bwMode="auto">
          <a:noFill/>
          <a:ln>
            <a:solidFill>
              <a:srgbClr val="000000"/>
            </a:solidFill>
            <a:miter lim="800000"/>
            <a:headEnd/>
            <a:tailEnd/>
          </a:ln>
        </p:spPr>
      </p:sp>
      <p:sp>
        <p:nvSpPr>
          <p:cNvPr id="23554" name="Заметки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ru-RU" smtClean="0"/>
          </a:p>
        </p:txBody>
      </p:sp>
      <p:sp>
        <p:nvSpPr>
          <p:cNvPr id="23555"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AE17597-4470-44B8-A043-1CD5CC02A45E}" type="slidenum">
              <a:rPr lang="ru-RU">
                <a:cs typeface="Arial" charset="0"/>
              </a:rPr>
              <a:pPr fontAlgn="base">
                <a:spcBef>
                  <a:spcPct val="0"/>
                </a:spcBef>
                <a:spcAft>
                  <a:spcPct val="0"/>
                </a:spcAft>
              </a:pPr>
              <a:t>5</a:t>
            </a:fld>
            <a:endParaRPr lang="ru-RU">
              <a:cs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Образ слайда 1"/>
          <p:cNvSpPr>
            <a:spLocks noGrp="1" noRot="1" noChangeAspect="1"/>
          </p:cNvSpPr>
          <p:nvPr>
            <p:ph type="sldImg"/>
          </p:nvPr>
        </p:nvSpPr>
        <p:spPr bwMode="auto">
          <a:noFill/>
          <a:ln>
            <a:solidFill>
              <a:srgbClr val="000000"/>
            </a:solidFill>
            <a:miter lim="800000"/>
            <a:headEnd/>
            <a:tailEnd/>
          </a:ln>
        </p:spPr>
      </p:sp>
      <p:sp>
        <p:nvSpPr>
          <p:cNvPr id="25602" name="Заметки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ru-RU" smtClean="0"/>
          </a:p>
        </p:txBody>
      </p:sp>
      <p:sp>
        <p:nvSpPr>
          <p:cNvPr id="25603"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67DC69D-E526-4738-96FA-B184D51655A2}" type="slidenum">
              <a:rPr lang="ru-RU">
                <a:cs typeface="Arial" charset="0"/>
              </a:rPr>
              <a:pPr fontAlgn="base">
                <a:spcBef>
                  <a:spcPct val="0"/>
                </a:spcBef>
                <a:spcAft>
                  <a:spcPct val="0"/>
                </a:spcAft>
              </a:pPr>
              <a:t>6</a:t>
            </a:fld>
            <a:endParaRPr lang="ru-RU">
              <a:cs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Образ слайда 1"/>
          <p:cNvSpPr>
            <a:spLocks noGrp="1" noRot="1" noChangeAspect="1"/>
          </p:cNvSpPr>
          <p:nvPr>
            <p:ph type="sldImg"/>
          </p:nvPr>
        </p:nvSpPr>
        <p:spPr bwMode="auto">
          <a:noFill/>
          <a:ln>
            <a:solidFill>
              <a:srgbClr val="000000"/>
            </a:solidFill>
            <a:miter lim="800000"/>
            <a:headEnd/>
            <a:tailEnd/>
          </a:ln>
        </p:spPr>
      </p:sp>
      <p:sp>
        <p:nvSpPr>
          <p:cNvPr id="27650" name="Заметки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ru-RU" smtClean="0"/>
          </a:p>
        </p:txBody>
      </p:sp>
      <p:sp>
        <p:nvSpPr>
          <p:cNvPr id="27651"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9890745-D487-421D-BF8B-303196DC4E7B}" type="slidenum">
              <a:rPr lang="ru-RU">
                <a:cs typeface="Arial" charset="0"/>
              </a:rPr>
              <a:pPr fontAlgn="base">
                <a:spcBef>
                  <a:spcPct val="0"/>
                </a:spcBef>
                <a:spcAft>
                  <a:spcPct val="0"/>
                </a:spcAft>
              </a:pPr>
              <a:t>7</a:t>
            </a:fld>
            <a:endParaRPr lang="ru-RU">
              <a:cs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Образ слайда 1"/>
          <p:cNvSpPr>
            <a:spLocks noGrp="1" noRot="1" noChangeAspect="1"/>
          </p:cNvSpPr>
          <p:nvPr>
            <p:ph type="sldImg"/>
          </p:nvPr>
        </p:nvSpPr>
        <p:spPr bwMode="auto">
          <a:noFill/>
          <a:ln>
            <a:solidFill>
              <a:srgbClr val="000000"/>
            </a:solidFill>
            <a:miter lim="800000"/>
            <a:headEnd/>
            <a:tailEnd/>
          </a:ln>
        </p:spPr>
      </p:sp>
      <p:sp>
        <p:nvSpPr>
          <p:cNvPr id="29698" name="Заметки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ru-RU" smtClean="0"/>
          </a:p>
        </p:txBody>
      </p:sp>
      <p:sp>
        <p:nvSpPr>
          <p:cNvPr id="29699"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F26DCA1-5EFB-4E90-9DCA-CA7B855EBB8A}" type="slidenum">
              <a:rPr lang="ru-RU">
                <a:cs typeface="Arial" charset="0"/>
              </a:rPr>
              <a:pPr fontAlgn="base">
                <a:spcBef>
                  <a:spcPct val="0"/>
                </a:spcBef>
                <a:spcAft>
                  <a:spcPct val="0"/>
                </a:spcAft>
              </a:pPr>
              <a:t>8</a:t>
            </a:fld>
            <a:endParaRPr lang="ru-RU">
              <a:cs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Образ слайда 1"/>
          <p:cNvSpPr>
            <a:spLocks noGrp="1" noRot="1" noChangeAspect="1"/>
          </p:cNvSpPr>
          <p:nvPr>
            <p:ph type="sldImg"/>
          </p:nvPr>
        </p:nvSpPr>
        <p:spPr bwMode="auto">
          <a:noFill/>
          <a:ln>
            <a:solidFill>
              <a:srgbClr val="000000"/>
            </a:solidFill>
            <a:miter lim="800000"/>
            <a:headEnd/>
            <a:tailEnd/>
          </a:ln>
        </p:spPr>
      </p:sp>
      <p:sp>
        <p:nvSpPr>
          <p:cNvPr id="31746" name="Заметки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ru-RU" smtClean="0"/>
          </a:p>
        </p:txBody>
      </p:sp>
      <p:sp>
        <p:nvSpPr>
          <p:cNvPr id="31747"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2D37CB9-B4EE-4387-9DE9-271E5811C3A5}" type="slidenum">
              <a:rPr lang="ru-RU">
                <a:cs typeface="Arial" charset="0"/>
              </a:rPr>
              <a:pPr fontAlgn="base">
                <a:spcBef>
                  <a:spcPct val="0"/>
                </a:spcBef>
                <a:spcAft>
                  <a:spcPct val="0"/>
                </a:spcAft>
              </a:pPr>
              <a:t>9</a:t>
            </a:fld>
            <a:endParaRPr lang="ru-RU">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lvl1pPr>
              <a:defRPr/>
            </a:lvl1pPr>
          </a:lstStyle>
          <a:p>
            <a:pPr>
              <a:defRPr/>
            </a:pPr>
            <a:fld id="{51E73D32-16D2-4587-928D-09FE19ABBAFB}" type="datetimeFigureOut">
              <a:rPr lang="ru-RU"/>
              <a:pPr>
                <a:defRPr/>
              </a:pPr>
              <a:t>19.12.2019</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35DE7973-E4D0-4405-82B2-26273F97F9B3}" type="slidenum">
              <a:rPr lang="ru-RU"/>
              <a:pPr>
                <a:defRPr/>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pPr>
              <a:defRPr/>
            </a:pPr>
            <a:fld id="{F8031596-D97B-487B-926B-939BBB7A3537}" type="datetimeFigureOut">
              <a:rPr lang="ru-RU"/>
              <a:pPr>
                <a:defRPr/>
              </a:pPr>
              <a:t>19.12.2019</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C0D350E3-BEA0-4B97-B7CB-1227403AD496}" type="slidenum">
              <a:rPr lang="ru-RU"/>
              <a:pPr>
                <a:defRPr/>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pPr>
              <a:defRPr/>
            </a:pPr>
            <a:fld id="{E975145D-FA1E-4491-BDEF-F2DC6C839DBD}" type="datetimeFigureOut">
              <a:rPr lang="ru-RU"/>
              <a:pPr>
                <a:defRPr/>
              </a:pPr>
              <a:t>19.12.2019</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7780E080-6E5A-494F-8120-43C7F12ED320}" type="slidenum">
              <a:rPr lang="ru-RU"/>
              <a:pPr>
                <a:defRPr/>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pPr>
              <a:defRPr/>
            </a:pPr>
            <a:fld id="{F0682CD8-6008-494F-B9B4-69298E74F17F}" type="datetimeFigureOut">
              <a:rPr lang="ru-RU"/>
              <a:pPr>
                <a:defRPr/>
              </a:pPr>
              <a:t>19.12.2019</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8A2B9921-BA61-48C9-B7F0-87C12DDD331D}" type="slidenum">
              <a:rPr lang="ru-RU"/>
              <a:pPr>
                <a:defRPr/>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lvl1pPr>
              <a:defRPr/>
            </a:lvl1pPr>
          </a:lstStyle>
          <a:p>
            <a:pPr>
              <a:defRPr/>
            </a:pPr>
            <a:fld id="{86491F8B-BC4D-4E32-A3A2-E6225E0BB83D}" type="datetimeFigureOut">
              <a:rPr lang="ru-RU"/>
              <a:pPr>
                <a:defRPr/>
              </a:pPr>
              <a:t>19.12.2019</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BEE1D18A-2D16-41B0-9FB9-7D0A064DD764}" type="slidenum">
              <a:rPr lang="ru-RU"/>
              <a:pPr>
                <a:defRPr/>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3"/>
          <p:cNvSpPr>
            <a:spLocks noGrp="1"/>
          </p:cNvSpPr>
          <p:nvPr>
            <p:ph type="dt" sz="half" idx="10"/>
          </p:nvPr>
        </p:nvSpPr>
        <p:spPr/>
        <p:txBody>
          <a:bodyPr/>
          <a:lstStyle>
            <a:lvl1pPr>
              <a:defRPr/>
            </a:lvl1pPr>
          </a:lstStyle>
          <a:p>
            <a:pPr>
              <a:defRPr/>
            </a:pPr>
            <a:fld id="{A4A7DBFC-ED16-4D77-B457-159086268356}" type="datetimeFigureOut">
              <a:rPr lang="ru-RU"/>
              <a:pPr>
                <a:defRPr/>
              </a:pPr>
              <a:t>19.12.2019</a:t>
            </a:fld>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pPr>
              <a:defRPr/>
            </a:pPr>
            <a:fld id="{BC046E76-DA2C-4EA9-889F-B6A58B9C639F}" type="slidenum">
              <a:rPr lang="ru-RU"/>
              <a:pPr>
                <a:defRPr/>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3"/>
          <p:cNvSpPr>
            <a:spLocks noGrp="1"/>
          </p:cNvSpPr>
          <p:nvPr>
            <p:ph type="dt" sz="half" idx="10"/>
          </p:nvPr>
        </p:nvSpPr>
        <p:spPr/>
        <p:txBody>
          <a:bodyPr/>
          <a:lstStyle>
            <a:lvl1pPr>
              <a:defRPr/>
            </a:lvl1pPr>
          </a:lstStyle>
          <a:p>
            <a:pPr>
              <a:defRPr/>
            </a:pPr>
            <a:fld id="{CE99C56F-D73D-4B0B-AAF6-B3B90E476A77}" type="datetimeFigureOut">
              <a:rPr lang="ru-RU"/>
              <a:pPr>
                <a:defRPr/>
              </a:pPr>
              <a:t>19.12.2019</a:t>
            </a:fld>
            <a:endParaRPr lang="ru-RU"/>
          </a:p>
        </p:txBody>
      </p:sp>
      <p:sp>
        <p:nvSpPr>
          <p:cNvPr id="8" name="Нижний колонтитул 4"/>
          <p:cNvSpPr>
            <a:spLocks noGrp="1"/>
          </p:cNvSpPr>
          <p:nvPr>
            <p:ph type="ftr" sz="quarter" idx="11"/>
          </p:nvPr>
        </p:nvSpPr>
        <p:spPr/>
        <p:txBody>
          <a:bodyPr/>
          <a:lstStyle>
            <a:lvl1pPr>
              <a:defRPr/>
            </a:lvl1pPr>
          </a:lstStyle>
          <a:p>
            <a:pPr>
              <a:defRPr/>
            </a:pPr>
            <a:endParaRPr lang="ru-RU"/>
          </a:p>
        </p:txBody>
      </p:sp>
      <p:sp>
        <p:nvSpPr>
          <p:cNvPr id="9" name="Номер слайда 5"/>
          <p:cNvSpPr>
            <a:spLocks noGrp="1"/>
          </p:cNvSpPr>
          <p:nvPr>
            <p:ph type="sldNum" sz="quarter" idx="12"/>
          </p:nvPr>
        </p:nvSpPr>
        <p:spPr/>
        <p:txBody>
          <a:bodyPr/>
          <a:lstStyle>
            <a:lvl1pPr>
              <a:defRPr/>
            </a:lvl1pPr>
          </a:lstStyle>
          <a:p>
            <a:pPr>
              <a:defRPr/>
            </a:pPr>
            <a:fld id="{CFA3CFAA-F22D-4D4B-AAFF-5978179BF3C4}" type="slidenum">
              <a:rPr lang="ru-RU"/>
              <a:pPr>
                <a:defRPr/>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3"/>
          <p:cNvSpPr>
            <a:spLocks noGrp="1"/>
          </p:cNvSpPr>
          <p:nvPr>
            <p:ph type="dt" sz="half" idx="10"/>
          </p:nvPr>
        </p:nvSpPr>
        <p:spPr/>
        <p:txBody>
          <a:bodyPr/>
          <a:lstStyle>
            <a:lvl1pPr>
              <a:defRPr/>
            </a:lvl1pPr>
          </a:lstStyle>
          <a:p>
            <a:pPr>
              <a:defRPr/>
            </a:pPr>
            <a:fld id="{65C1C1DF-8BDF-4C7B-9576-FBAACAB4A40B}" type="datetimeFigureOut">
              <a:rPr lang="ru-RU"/>
              <a:pPr>
                <a:defRPr/>
              </a:pPr>
              <a:t>19.12.2019</a:t>
            </a:fld>
            <a:endParaRPr lang="ru-RU"/>
          </a:p>
        </p:txBody>
      </p:sp>
      <p:sp>
        <p:nvSpPr>
          <p:cNvPr id="4" name="Нижний колонтитул 4"/>
          <p:cNvSpPr>
            <a:spLocks noGrp="1"/>
          </p:cNvSpPr>
          <p:nvPr>
            <p:ph type="ftr" sz="quarter" idx="11"/>
          </p:nvPr>
        </p:nvSpPr>
        <p:spPr/>
        <p:txBody>
          <a:bodyPr/>
          <a:lstStyle>
            <a:lvl1pPr>
              <a:defRPr/>
            </a:lvl1pPr>
          </a:lstStyle>
          <a:p>
            <a:pPr>
              <a:defRPr/>
            </a:pPr>
            <a:endParaRPr lang="ru-RU"/>
          </a:p>
        </p:txBody>
      </p:sp>
      <p:sp>
        <p:nvSpPr>
          <p:cNvPr id="5" name="Номер слайда 5"/>
          <p:cNvSpPr>
            <a:spLocks noGrp="1"/>
          </p:cNvSpPr>
          <p:nvPr>
            <p:ph type="sldNum" sz="quarter" idx="12"/>
          </p:nvPr>
        </p:nvSpPr>
        <p:spPr/>
        <p:txBody>
          <a:bodyPr/>
          <a:lstStyle>
            <a:lvl1pPr>
              <a:defRPr/>
            </a:lvl1pPr>
          </a:lstStyle>
          <a:p>
            <a:pPr>
              <a:defRPr/>
            </a:pPr>
            <a:fld id="{14A264CD-23B3-41F1-8453-3D7B9FAEDA54}" type="slidenum">
              <a:rPr lang="ru-RU"/>
              <a:pPr>
                <a:defRPr/>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3"/>
          <p:cNvSpPr>
            <a:spLocks noGrp="1"/>
          </p:cNvSpPr>
          <p:nvPr>
            <p:ph type="dt" sz="half" idx="10"/>
          </p:nvPr>
        </p:nvSpPr>
        <p:spPr/>
        <p:txBody>
          <a:bodyPr/>
          <a:lstStyle>
            <a:lvl1pPr>
              <a:defRPr/>
            </a:lvl1pPr>
          </a:lstStyle>
          <a:p>
            <a:pPr>
              <a:defRPr/>
            </a:pPr>
            <a:fld id="{F093CE0D-2E4F-4CC6-BB11-F4F51049581A}" type="datetimeFigureOut">
              <a:rPr lang="ru-RU"/>
              <a:pPr>
                <a:defRPr/>
              </a:pPr>
              <a:t>19.12.2019</a:t>
            </a:fld>
            <a:endParaRPr lang="ru-RU"/>
          </a:p>
        </p:txBody>
      </p:sp>
      <p:sp>
        <p:nvSpPr>
          <p:cNvPr id="3" name="Нижний колонтитул 4"/>
          <p:cNvSpPr>
            <a:spLocks noGrp="1"/>
          </p:cNvSpPr>
          <p:nvPr>
            <p:ph type="ftr" sz="quarter" idx="11"/>
          </p:nvPr>
        </p:nvSpPr>
        <p:spPr/>
        <p:txBody>
          <a:bodyPr/>
          <a:lstStyle>
            <a:lvl1pPr>
              <a:defRPr/>
            </a:lvl1pPr>
          </a:lstStyle>
          <a:p>
            <a:pPr>
              <a:defRPr/>
            </a:pPr>
            <a:endParaRPr lang="ru-RU"/>
          </a:p>
        </p:txBody>
      </p:sp>
      <p:sp>
        <p:nvSpPr>
          <p:cNvPr id="4" name="Номер слайда 5"/>
          <p:cNvSpPr>
            <a:spLocks noGrp="1"/>
          </p:cNvSpPr>
          <p:nvPr>
            <p:ph type="sldNum" sz="quarter" idx="12"/>
          </p:nvPr>
        </p:nvSpPr>
        <p:spPr/>
        <p:txBody>
          <a:bodyPr/>
          <a:lstStyle>
            <a:lvl1pPr>
              <a:defRPr/>
            </a:lvl1pPr>
          </a:lstStyle>
          <a:p>
            <a:pPr>
              <a:defRPr/>
            </a:pPr>
            <a:fld id="{C7BFD952-52AD-4136-9E0A-1FA294D9A350}" type="slidenum">
              <a:rPr lang="ru-RU"/>
              <a:pPr>
                <a:defRPr/>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3"/>
          <p:cNvSpPr>
            <a:spLocks noGrp="1"/>
          </p:cNvSpPr>
          <p:nvPr>
            <p:ph type="dt" sz="half" idx="10"/>
          </p:nvPr>
        </p:nvSpPr>
        <p:spPr/>
        <p:txBody>
          <a:bodyPr/>
          <a:lstStyle>
            <a:lvl1pPr>
              <a:defRPr/>
            </a:lvl1pPr>
          </a:lstStyle>
          <a:p>
            <a:pPr>
              <a:defRPr/>
            </a:pPr>
            <a:fld id="{482685D3-3602-4558-9030-21952AF4C14D}" type="datetimeFigureOut">
              <a:rPr lang="ru-RU"/>
              <a:pPr>
                <a:defRPr/>
              </a:pPr>
              <a:t>19.12.2019</a:t>
            </a:fld>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pPr>
              <a:defRPr/>
            </a:pPr>
            <a:fld id="{257CDD8F-1A51-4EF3-8D2A-A753B47B919A}" type="slidenum">
              <a:rPr lang="ru-RU"/>
              <a:pPr>
                <a:defRPr/>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3"/>
          <p:cNvSpPr>
            <a:spLocks noGrp="1"/>
          </p:cNvSpPr>
          <p:nvPr>
            <p:ph type="dt" sz="half" idx="10"/>
          </p:nvPr>
        </p:nvSpPr>
        <p:spPr/>
        <p:txBody>
          <a:bodyPr/>
          <a:lstStyle>
            <a:lvl1pPr>
              <a:defRPr/>
            </a:lvl1pPr>
          </a:lstStyle>
          <a:p>
            <a:pPr>
              <a:defRPr/>
            </a:pPr>
            <a:fld id="{41CE393C-3A63-4C7B-B0ED-8584BD6C0D0F}" type="datetimeFigureOut">
              <a:rPr lang="ru-RU"/>
              <a:pPr>
                <a:defRPr/>
              </a:pPr>
              <a:t>19.12.2019</a:t>
            </a:fld>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pPr>
              <a:defRPr/>
            </a:pPr>
            <a:fld id="{F882E310-537D-49C1-89D1-58FF0276DA1D}" type="slidenum">
              <a:rPr lang="ru-RU"/>
              <a:pPr>
                <a:defRPr/>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Заголовок 1"/>
          <p:cNvSpPr>
            <a:spLocks noGrp="1"/>
          </p:cNvSpPr>
          <p:nvPr>
            <p:ph type="title"/>
          </p:nvPr>
        </p:nvSpPr>
        <p:spPr bwMode="auto">
          <a:xfrm>
            <a:off x="838200" y="365125"/>
            <a:ext cx="105156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ru-RU" smtClean="0"/>
              <a:t>Образец заголовка</a:t>
            </a:r>
          </a:p>
        </p:txBody>
      </p:sp>
      <p:sp>
        <p:nvSpPr>
          <p:cNvPr id="1027" name="Текст 2"/>
          <p:cNvSpPr>
            <a:spLocks noGrp="1"/>
          </p:cNvSpPr>
          <p:nvPr>
            <p:ph type="body" idx="1"/>
          </p:nvPr>
        </p:nvSpPr>
        <p:spPr bwMode="auto">
          <a:xfrm>
            <a:off x="838200" y="1825625"/>
            <a:ext cx="105156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83F9EDA7-909E-499C-BA8E-F6E4EFDB436C}" type="datetimeFigureOut">
              <a:rPr lang="ru-RU"/>
              <a:pPr>
                <a:defRPr/>
              </a:pPr>
              <a:t>19.12.2019</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4E661EDC-1E56-48A4-9C99-346A40A3326F}" type="slidenum">
              <a:rPr lang="ru-RU"/>
              <a:pPr>
                <a:defRPr/>
              </a:pPr>
              <a:t>‹#›</a:t>
            </a:fld>
            <a:endParaRPr lang="ru-RU"/>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defRPr>
      </a:lvl2pPr>
      <a:lvl3pPr algn="l" rtl="0" fontAlgn="base">
        <a:lnSpc>
          <a:spcPct val="90000"/>
        </a:lnSpc>
        <a:spcBef>
          <a:spcPct val="0"/>
        </a:spcBef>
        <a:spcAft>
          <a:spcPct val="0"/>
        </a:spcAft>
        <a:defRPr sz="4400">
          <a:solidFill>
            <a:schemeClr val="tx1"/>
          </a:solidFill>
          <a:latin typeface="Calibri Light" pitchFamily="34" charset="0"/>
        </a:defRPr>
      </a:lvl3pPr>
      <a:lvl4pPr algn="l" rtl="0" fontAlgn="base">
        <a:lnSpc>
          <a:spcPct val="90000"/>
        </a:lnSpc>
        <a:spcBef>
          <a:spcPct val="0"/>
        </a:spcBef>
        <a:spcAft>
          <a:spcPct val="0"/>
        </a:spcAft>
        <a:defRPr sz="4400">
          <a:solidFill>
            <a:schemeClr val="tx1"/>
          </a:solidFill>
          <a:latin typeface="Calibri Light" pitchFamily="34" charset="0"/>
        </a:defRPr>
      </a:lvl4pPr>
      <a:lvl5pPr algn="l" rtl="0" fontAlgn="base">
        <a:lnSpc>
          <a:spcPct val="90000"/>
        </a:lnSpc>
        <a:spcBef>
          <a:spcPct val="0"/>
        </a:spcBef>
        <a:spcAft>
          <a:spcPct val="0"/>
        </a:spcAft>
        <a:defRPr sz="4400">
          <a:solidFill>
            <a:schemeClr val="tx1"/>
          </a:solidFill>
          <a:latin typeface="Calibri Light" pitchFamily="34" charset="0"/>
        </a:defRPr>
      </a:lvl5pPr>
      <a:lvl6pPr marL="457200" algn="l" rtl="0" fontAlgn="base">
        <a:lnSpc>
          <a:spcPct val="90000"/>
        </a:lnSpc>
        <a:spcBef>
          <a:spcPct val="0"/>
        </a:spcBef>
        <a:spcAft>
          <a:spcPct val="0"/>
        </a:spcAft>
        <a:defRPr sz="4400">
          <a:solidFill>
            <a:schemeClr val="tx1"/>
          </a:solidFill>
          <a:latin typeface="Calibri Light" pitchFamily="34" charset="0"/>
        </a:defRPr>
      </a:lvl6pPr>
      <a:lvl7pPr marL="914400" algn="l" rtl="0" fontAlgn="base">
        <a:lnSpc>
          <a:spcPct val="90000"/>
        </a:lnSpc>
        <a:spcBef>
          <a:spcPct val="0"/>
        </a:spcBef>
        <a:spcAft>
          <a:spcPct val="0"/>
        </a:spcAft>
        <a:defRPr sz="4400">
          <a:solidFill>
            <a:schemeClr val="tx1"/>
          </a:solidFill>
          <a:latin typeface="Calibri Light" pitchFamily="34" charset="0"/>
        </a:defRPr>
      </a:lvl7pPr>
      <a:lvl8pPr marL="1371600" algn="l" rtl="0" fontAlgn="base">
        <a:lnSpc>
          <a:spcPct val="90000"/>
        </a:lnSpc>
        <a:spcBef>
          <a:spcPct val="0"/>
        </a:spcBef>
        <a:spcAft>
          <a:spcPct val="0"/>
        </a:spcAft>
        <a:defRPr sz="4400">
          <a:solidFill>
            <a:schemeClr val="tx1"/>
          </a:solidFill>
          <a:latin typeface="Calibri Light" pitchFamily="34" charset="0"/>
        </a:defRPr>
      </a:lvl8pPr>
      <a:lvl9pPr marL="1828800" algn="l" rtl="0" fontAlgn="base">
        <a:lnSpc>
          <a:spcPct val="90000"/>
        </a:lnSpc>
        <a:spcBef>
          <a:spcPct val="0"/>
        </a:spcBef>
        <a:spcAft>
          <a:spcPct val="0"/>
        </a:spcAft>
        <a:defRPr sz="4400">
          <a:solidFill>
            <a:schemeClr val="tx1"/>
          </a:solidFill>
          <a:latin typeface="Calibri Light" pitchFamily="34" charset="0"/>
        </a:defRPr>
      </a:lvl9pPr>
    </p:titleStyle>
    <p:bodyStyle>
      <a:lvl1pPr marL="228600" indent="-228600" algn="l" rtl="0" fontAlgn="base">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4.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extBox 3"/>
          <p:cNvSpPr txBox="1">
            <a:spLocks noChangeArrowheads="1"/>
          </p:cNvSpPr>
          <p:nvPr/>
        </p:nvSpPr>
        <p:spPr bwMode="auto">
          <a:xfrm>
            <a:off x="0" y="-11113"/>
            <a:ext cx="12192000" cy="831851"/>
          </a:xfrm>
          <a:prstGeom prst="rect">
            <a:avLst/>
          </a:prstGeom>
          <a:noFill/>
          <a:ln w="9525">
            <a:noFill/>
            <a:miter lim="800000"/>
            <a:headEnd/>
            <a:tailEnd/>
          </a:ln>
        </p:spPr>
        <p:txBody>
          <a:bodyPr>
            <a:spAutoFit/>
          </a:bodyPr>
          <a:lstStyle/>
          <a:p>
            <a:pPr algn="ctr"/>
            <a:r>
              <a:rPr lang="ru-RU" sz="4800" b="1">
                <a:latin typeface="Calibri" pitchFamily="34" charset="0"/>
              </a:rPr>
              <a:t>ВИЗУАЛИЗАЦИЯ ТРЕХМЕРНЫХ ОБЪЕКТОВ </a:t>
            </a:r>
            <a:endParaRPr lang="ru-RU" sz="4800">
              <a:latin typeface="Calibri" pitchFamily="34" charset="0"/>
            </a:endParaRPr>
          </a:p>
        </p:txBody>
      </p:sp>
      <p:sp>
        <p:nvSpPr>
          <p:cNvPr id="14338" name="TextBox 4"/>
          <p:cNvSpPr txBox="1">
            <a:spLocks noChangeArrowheads="1"/>
          </p:cNvSpPr>
          <p:nvPr/>
        </p:nvSpPr>
        <p:spPr bwMode="auto">
          <a:xfrm>
            <a:off x="304800" y="1290638"/>
            <a:ext cx="11811000" cy="3925887"/>
          </a:xfrm>
          <a:prstGeom prst="rect">
            <a:avLst/>
          </a:prstGeom>
          <a:noFill/>
          <a:ln w="9525">
            <a:noFill/>
            <a:miter lim="800000"/>
            <a:headEnd/>
            <a:tailEnd/>
          </a:ln>
        </p:spPr>
        <p:txBody>
          <a:bodyPr>
            <a:spAutoFit/>
          </a:bodyPr>
          <a:lstStyle/>
          <a:p>
            <a:pPr indent="457200" algn="just">
              <a:lnSpc>
                <a:spcPct val="150000"/>
              </a:lnSpc>
            </a:pPr>
            <a:r>
              <a:rPr lang="ru-RU" sz="2400">
                <a:latin typeface="Times New Roman" pitchFamily="18" charset="0"/>
                <a:cs typeface="Times New Roman" pitchFamily="18" charset="0"/>
              </a:rPr>
              <a:t>Условно разделим </a:t>
            </a:r>
            <a:r>
              <a:rPr lang="ru-RU" sz="2400" u="sng">
                <a:latin typeface="Times New Roman" pitchFamily="18" charset="0"/>
                <a:cs typeface="Times New Roman" pitchFamily="18" charset="0"/>
              </a:rPr>
              <a:t>способы визуализации по характеру изображений и по степени сложности соответствующих алгоритмов на такие уровни:</a:t>
            </a:r>
            <a:endParaRPr lang="ru-RU" sz="2400">
              <a:latin typeface="Times New Roman" pitchFamily="18" charset="0"/>
              <a:cs typeface="Times New Roman" pitchFamily="18" charset="0"/>
            </a:endParaRPr>
          </a:p>
          <a:p>
            <a:pPr indent="457200" algn="just">
              <a:lnSpc>
                <a:spcPct val="150000"/>
              </a:lnSpc>
            </a:pPr>
            <a:r>
              <a:rPr lang="ru-RU" sz="2400">
                <a:latin typeface="Times New Roman" pitchFamily="18" charset="0"/>
                <a:cs typeface="Times New Roman" pitchFamily="18" charset="0"/>
              </a:rPr>
              <a:t>1. Каркасная визуализация</a:t>
            </a:r>
          </a:p>
          <a:p>
            <a:pPr indent="457200" algn="just">
              <a:lnSpc>
                <a:spcPct val="150000"/>
              </a:lnSpc>
            </a:pPr>
            <a:r>
              <a:rPr lang="ru-RU" sz="2400">
                <a:latin typeface="Times New Roman" pitchFamily="18" charset="0"/>
                <a:cs typeface="Times New Roman" pitchFamily="18" charset="0"/>
              </a:rPr>
              <a:t>2. Показ поверхностей в виде многогранников с плоскими гранями или сплайнов с удалением невидимых точек</a:t>
            </a:r>
          </a:p>
          <a:p>
            <a:pPr indent="457200" algn="just">
              <a:lnSpc>
                <a:spcPct val="150000"/>
              </a:lnSpc>
            </a:pPr>
            <a:r>
              <a:rPr lang="ru-RU" sz="2400">
                <a:latin typeface="Times New Roman" pitchFamily="18" charset="0"/>
                <a:cs typeface="Times New Roman" pitchFamily="18" charset="0"/>
              </a:rPr>
              <a:t>3. То же что и для второго уровня, плюс сложное закрашивание объектов для имитации отражения света, затенения, прозрачности, использование текстур.</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extBox 6"/>
          <p:cNvSpPr txBox="1">
            <a:spLocks noChangeArrowheads="1"/>
          </p:cNvSpPr>
          <p:nvPr/>
        </p:nvSpPr>
        <p:spPr bwMode="auto">
          <a:xfrm>
            <a:off x="0" y="228600"/>
            <a:ext cx="12192000" cy="830263"/>
          </a:xfrm>
          <a:prstGeom prst="rect">
            <a:avLst/>
          </a:prstGeom>
          <a:noFill/>
          <a:ln w="9525">
            <a:noFill/>
            <a:miter lim="800000"/>
            <a:headEnd/>
            <a:tailEnd/>
          </a:ln>
        </p:spPr>
        <p:txBody>
          <a:bodyPr>
            <a:spAutoFit/>
          </a:bodyPr>
          <a:lstStyle/>
          <a:p>
            <a:pPr algn="ctr"/>
            <a:r>
              <a:rPr lang="ru-RU" sz="4800" b="1">
                <a:latin typeface="Calibri" pitchFamily="34" charset="0"/>
              </a:rPr>
              <a:t>Алгоритм плавающего горизонта</a:t>
            </a:r>
            <a:endParaRPr lang="ru-RU" sz="4800">
              <a:latin typeface="Calibri" pitchFamily="34" charset="0"/>
            </a:endParaRPr>
          </a:p>
        </p:txBody>
      </p:sp>
      <p:pic>
        <p:nvPicPr>
          <p:cNvPr id="32770" name="Picture 3" descr="Gorizont6"/>
          <p:cNvPicPr>
            <a:picLocks noChangeAspect="1" noChangeArrowheads="1"/>
          </p:cNvPicPr>
          <p:nvPr/>
        </p:nvPicPr>
        <p:blipFill>
          <a:blip r:embed="rId3"/>
          <a:srcRect/>
          <a:stretch>
            <a:fillRect/>
          </a:stretch>
        </p:blipFill>
        <p:spPr bwMode="auto">
          <a:xfrm>
            <a:off x="1082675" y="1463675"/>
            <a:ext cx="9934575" cy="4289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extBox 6"/>
          <p:cNvSpPr txBox="1">
            <a:spLocks noChangeArrowheads="1"/>
          </p:cNvSpPr>
          <p:nvPr/>
        </p:nvSpPr>
        <p:spPr bwMode="auto">
          <a:xfrm>
            <a:off x="0" y="0"/>
            <a:ext cx="12192000" cy="830263"/>
          </a:xfrm>
          <a:prstGeom prst="rect">
            <a:avLst/>
          </a:prstGeom>
          <a:noFill/>
          <a:ln w="9525">
            <a:noFill/>
            <a:miter lim="800000"/>
            <a:headEnd/>
            <a:tailEnd/>
          </a:ln>
        </p:spPr>
        <p:txBody>
          <a:bodyPr>
            <a:spAutoFit/>
          </a:bodyPr>
          <a:lstStyle/>
          <a:p>
            <a:pPr algn="ctr"/>
            <a:r>
              <a:rPr lang="ru-RU" sz="4800" b="1">
                <a:latin typeface="Calibri" pitchFamily="34" charset="0"/>
              </a:rPr>
              <a:t>Алгоритм, использующий z–буфер</a:t>
            </a:r>
            <a:endParaRPr lang="ru-RU" sz="4800">
              <a:latin typeface="Calibri" pitchFamily="34" charset="0"/>
            </a:endParaRPr>
          </a:p>
        </p:txBody>
      </p:sp>
      <p:sp>
        <p:nvSpPr>
          <p:cNvPr id="34818" name="TextBox 7"/>
          <p:cNvSpPr txBox="1">
            <a:spLocks noChangeArrowheads="1"/>
          </p:cNvSpPr>
          <p:nvPr/>
        </p:nvSpPr>
        <p:spPr bwMode="auto">
          <a:xfrm>
            <a:off x="239713" y="671513"/>
            <a:ext cx="11731625" cy="6186487"/>
          </a:xfrm>
          <a:prstGeom prst="rect">
            <a:avLst/>
          </a:prstGeom>
          <a:noFill/>
          <a:ln w="9525">
            <a:noFill/>
            <a:miter lim="800000"/>
            <a:headEnd/>
            <a:tailEnd/>
          </a:ln>
        </p:spPr>
        <p:txBody>
          <a:bodyPr>
            <a:spAutoFit/>
          </a:bodyPr>
          <a:lstStyle/>
          <a:p>
            <a:pPr indent="457200" algn="just">
              <a:lnSpc>
                <a:spcPct val="150000"/>
              </a:lnSpc>
            </a:pPr>
            <a:r>
              <a:rPr lang="ru-RU" sz="2400">
                <a:latin typeface="Times New Roman" pitchFamily="18" charset="0"/>
                <a:cs typeface="Times New Roman" pitchFamily="18" charset="0"/>
              </a:rPr>
              <a:t>Работает этот алгоритм в пространстве изображения. Идея z-буфера является простым обобщением идеи о буфере кадра. Буфер кадра используется для запоминания атрибутов (интенсивности) каждого пиксела в пространстве изображения, z-буфер - это отдельный буфер глубины, используемый для запоминания координаты z или глубины каждого видимого пиксела в пространстве изображения.</a:t>
            </a:r>
          </a:p>
          <a:p>
            <a:pPr indent="457200" algn="just">
              <a:lnSpc>
                <a:spcPct val="150000"/>
              </a:lnSpc>
            </a:pPr>
            <a:r>
              <a:rPr lang="ru-RU" sz="2400">
                <a:latin typeface="Times New Roman" pitchFamily="18" charset="0"/>
                <a:cs typeface="Times New Roman" pitchFamily="18" charset="0"/>
              </a:rPr>
              <a:t>В процессе работы глубина или значение z каждого нового пиксела, который нужно занести в буфер кадра, сравнивается с глубиной того пиксела, который уже занесен в z-буфер. Если новый пиксел расположен впереди пиксела, находящегося в буфере кадра, то новый пиксел заносится в этот буфер и, кроме того, производится корректировка z-буфера новым значением z. Если нет, то никаких действий не производится. По сути, алгоритм является поиском по х и у наибольшего значения функции z (х, у).</a:t>
            </a:r>
            <a:endParaRPr lang="ru-RU">
              <a:latin typeface="Calibri"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extBox 6"/>
          <p:cNvSpPr txBox="1">
            <a:spLocks noChangeArrowheads="1"/>
          </p:cNvSpPr>
          <p:nvPr/>
        </p:nvSpPr>
        <p:spPr bwMode="auto">
          <a:xfrm>
            <a:off x="0" y="0"/>
            <a:ext cx="12192000" cy="830263"/>
          </a:xfrm>
          <a:prstGeom prst="rect">
            <a:avLst/>
          </a:prstGeom>
          <a:noFill/>
          <a:ln w="9525">
            <a:noFill/>
            <a:miter lim="800000"/>
            <a:headEnd/>
            <a:tailEnd/>
          </a:ln>
        </p:spPr>
        <p:txBody>
          <a:bodyPr>
            <a:spAutoFit/>
          </a:bodyPr>
          <a:lstStyle/>
          <a:p>
            <a:pPr algn="ctr"/>
            <a:r>
              <a:rPr lang="ru-RU" sz="4800" b="1">
                <a:latin typeface="Calibri" pitchFamily="34" charset="0"/>
              </a:rPr>
              <a:t>Алгоритм, использующий z–буфер</a:t>
            </a:r>
            <a:endParaRPr lang="ru-RU" sz="4800">
              <a:latin typeface="Calibri" pitchFamily="34" charset="0"/>
            </a:endParaRPr>
          </a:p>
        </p:txBody>
      </p:sp>
      <p:sp>
        <p:nvSpPr>
          <p:cNvPr id="36866" name="TextBox 7"/>
          <p:cNvSpPr txBox="1">
            <a:spLocks noChangeArrowheads="1"/>
          </p:cNvSpPr>
          <p:nvPr/>
        </p:nvSpPr>
        <p:spPr bwMode="auto">
          <a:xfrm>
            <a:off x="239713" y="671513"/>
            <a:ext cx="11731625" cy="5565775"/>
          </a:xfrm>
          <a:prstGeom prst="rect">
            <a:avLst/>
          </a:prstGeom>
          <a:noFill/>
          <a:ln w="9525">
            <a:noFill/>
            <a:miter lim="800000"/>
            <a:headEnd/>
            <a:tailEnd/>
          </a:ln>
        </p:spPr>
        <p:txBody>
          <a:bodyPr>
            <a:spAutoFit/>
          </a:bodyPr>
          <a:lstStyle/>
          <a:p>
            <a:pPr indent="457200" algn="just">
              <a:lnSpc>
                <a:spcPct val="150000"/>
              </a:lnSpc>
            </a:pPr>
            <a:r>
              <a:rPr lang="ru-RU" sz="2400">
                <a:latin typeface="Times New Roman" pitchFamily="18" charset="0"/>
                <a:cs typeface="Times New Roman" pitchFamily="18" charset="0"/>
              </a:rPr>
              <a:t>1. Заполнить буфер кадра фоновым значением интенсивности или цвета.</a:t>
            </a:r>
          </a:p>
          <a:p>
            <a:pPr indent="457200" algn="just">
              <a:lnSpc>
                <a:spcPct val="150000"/>
              </a:lnSpc>
            </a:pPr>
            <a:r>
              <a:rPr lang="ru-RU" sz="2400">
                <a:latin typeface="Times New Roman" pitchFamily="18" charset="0"/>
                <a:cs typeface="Times New Roman" pitchFamily="18" charset="0"/>
              </a:rPr>
              <a:t>2. Заполнить z-буфер минимальным значением z.</a:t>
            </a:r>
          </a:p>
          <a:p>
            <a:pPr indent="457200" algn="just">
              <a:lnSpc>
                <a:spcPct val="150000"/>
              </a:lnSpc>
            </a:pPr>
            <a:r>
              <a:rPr lang="ru-RU" sz="2400">
                <a:latin typeface="Times New Roman" pitchFamily="18" charset="0"/>
                <a:cs typeface="Times New Roman" pitchFamily="18" charset="0"/>
              </a:rPr>
              <a:t>3. Преобразовать каждый многоугольник в растровую форму в произвольном порядке.</a:t>
            </a:r>
          </a:p>
          <a:p>
            <a:pPr indent="457200" algn="just">
              <a:lnSpc>
                <a:spcPct val="150000"/>
              </a:lnSpc>
            </a:pPr>
            <a:r>
              <a:rPr lang="ru-RU" sz="2400">
                <a:latin typeface="Times New Roman" pitchFamily="18" charset="0"/>
                <a:cs typeface="Times New Roman" pitchFamily="18" charset="0"/>
              </a:rPr>
              <a:t>4. Для каждого Пиксел(x,y) в многоугольнике вычислить его глубину z(x,y).</a:t>
            </a:r>
          </a:p>
          <a:p>
            <a:pPr indent="457200" algn="just">
              <a:lnSpc>
                <a:spcPct val="150000"/>
              </a:lnSpc>
            </a:pPr>
            <a:r>
              <a:rPr lang="ru-RU" sz="2400">
                <a:latin typeface="Times New Roman" pitchFamily="18" charset="0"/>
                <a:cs typeface="Times New Roman" pitchFamily="18" charset="0"/>
              </a:rPr>
              <a:t>5. Сравнить глубину z(х,у) со значением Zбуфер(х,у), хранящимся в z-буфере в этой же позиции.</a:t>
            </a:r>
          </a:p>
          <a:p>
            <a:pPr indent="457200" algn="just">
              <a:lnSpc>
                <a:spcPct val="150000"/>
              </a:lnSpc>
            </a:pPr>
            <a:r>
              <a:rPr lang="ru-RU" sz="2400">
                <a:latin typeface="Times New Roman" pitchFamily="18" charset="0"/>
                <a:cs typeface="Times New Roman" pitchFamily="18" charset="0"/>
              </a:rPr>
              <a:t>6. Если z(х,у) &gt; Zбуфер (х,у), то записать атрибут этого многоугольника (интенсивность, цвет и т. п.) в буфер кадра и заменить Zбуфер(х,у) на z(х,у). В противном случае никаких действий не производить.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extBox 6"/>
          <p:cNvSpPr txBox="1">
            <a:spLocks noChangeArrowheads="1"/>
          </p:cNvSpPr>
          <p:nvPr/>
        </p:nvSpPr>
        <p:spPr bwMode="auto">
          <a:xfrm>
            <a:off x="0" y="0"/>
            <a:ext cx="12192000" cy="830263"/>
          </a:xfrm>
          <a:prstGeom prst="rect">
            <a:avLst/>
          </a:prstGeom>
          <a:noFill/>
          <a:ln w="9525">
            <a:noFill/>
            <a:miter lim="800000"/>
            <a:headEnd/>
            <a:tailEnd/>
          </a:ln>
        </p:spPr>
        <p:txBody>
          <a:bodyPr>
            <a:spAutoFit/>
          </a:bodyPr>
          <a:lstStyle/>
          <a:p>
            <a:pPr algn="ctr"/>
            <a:r>
              <a:rPr lang="ru-RU" sz="4800" b="1">
                <a:latin typeface="Calibri" pitchFamily="34" charset="0"/>
              </a:rPr>
              <a:t>Алгоритм, использующий z–буфер</a:t>
            </a:r>
            <a:endParaRPr lang="ru-RU" sz="4800">
              <a:latin typeface="Calibri" pitchFamily="34" charset="0"/>
            </a:endParaRPr>
          </a:p>
        </p:txBody>
      </p:sp>
      <p:pic>
        <p:nvPicPr>
          <p:cNvPr id="38914" name="Picture 2"/>
          <p:cNvPicPr>
            <a:picLocks noChangeAspect="1" noChangeArrowheads="1"/>
          </p:cNvPicPr>
          <p:nvPr/>
        </p:nvPicPr>
        <p:blipFill>
          <a:blip r:embed="rId3"/>
          <a:srcRect/>
          <a:stretch>
            <a:fillRect/>
          </a:stretch>
        </p:blipFill>
        <p:spPr bwMode="auto">
          <a:xfrm>
            <a:off x="1027113" y="1406525"/>
            <a:ext cx="10228262" cy="39671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extBox 6"/>
          <p:cNvSpPr txBox="1">
            <a:spLocks noChangeArrowheads="1"/>
          </p:cNvSpPr>
          <p:nvPr/>
        </p:nvSpPr>
        <p:spPr bwMode="auto">
          <a:xfrm>
            <a:off x="0" y="0"/>
            <a:ext cx="12192000" cy="830263"/>
          </a:xfrm>
          <a:prstGeom prst="rect">
            <a:avLst/>
          </a:prstGeom>
          <a:noFill/>
          <a:ln w="9525">
            <a:noFill/>
            <a:miter lim="800000"/>
            <a:headEnd/>
            <a:tailEnd/>
          </a:ln>
        </p:spPr>
        <p:txBody>
          <a:bodyPr>
            <a:spAutoFit/>
          </a:bodyPr>
          <a:lstStyle/>
          <a:p>
            <a:pPr algn="ctr"/>
            <a:r>
              <a:rPr lang="ru-RU" sz="4800" b="1">
                <a:latin typeface="Times New Roman" pitchFamily="18" charset="0"/>
                <a:cs typeface="Times New Roman" pitchFamily="18" charset="0"/>
              </a:rPr>
              <a:t>Буфера кадра</a:t>
            </a:r>
          </a:p>
        </p:txBody>
      </p:sp>
      <p:pic>
        <p:nvPicPr>
          <p:cNvPr id="40962" name="Picture 3"/>
          <p:cNvPicPr>
            <a:picLocks noChangeAspect="1" noChangeArrowheads="1"/>
          </p:cNvPicPr>
          <p:nvPr/>
        </p:nvPicPr>
        <p:blipFill>
          <a:blip r:embed="rId3"/>
          <a:srcRect/>
          <a:stretch>
            <a:fillRect/>
          </a:stretch>
        </p:blipFill>
        <p:spPr bwMode="auto">
          <a:xfrm>
            <a:off x="1208088" y="808038"/>
            <a:ext cx="9721850" cy="57832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extBox 6"/>
          <p:cNvSpPr txBox="1">
            <a:spLocks noChangeArrowheads="1"/>
          </p:cNvSpPr>
          <p:nvPr/>
        </p:nvSpPr>
        <p:spPr bwMode="auto">
          <a:xfrm>
            <a:off x="0" y="0"/>
            <a:ext cx="12192000" cy="830263"/>
          </a:xfrm>
          <a:prstGeom prst="rect">
            <a:avLst/>
          </a:prstGeom>
          <a:noFill/>
          <a:ln w="9525">
            <a:noFill/>
            <a:miter lim="800000"/>
            <a:headEnd/>
            <a:tailEnd/>
          </a:ln>
        </p:spPr>
        <p:txBody>
          <a:bodyPr>
            <a:spAutoFit/>
          </a:bodyPr>
          <a:lstStyle/>
          <a:p>
            <a:pPr algn="ctr"/>
            <a:r>
              <a:rPr lang="ru-RU" sz="4800" b="1">
                <a:latin typeface="Calibri" pitchFamily="34" charset="0"/>
              </a:rPr>
              <a:t>Z–буфер</a:t>
            </a:r>
            <a:endParaRPr lang="ru-RU" sz="4800">
              <a:latin typeface="Calibri" pitchFamily="34" charset="0"/>
            </a:endParaRPr>
          </a:p>
        </p:txBody>
      </p:sp>
      <p:pic>
        <p:nvPicPr>
          <p:cNvPr id="43010" name="Picture 2"/>
          <p:cNvPicPr>
            <a:picLocks noChangeAspect="1" noChangeArrowheads="1"/>
          </p:cNvPicPr>
          <p:nvPr/>
        </p:nvPicPr>
        <p:blipFill>
          <a:blip r:embed="rId3"/>
          <a:srcRect/>
          <a:stretch>
            <a:fillRect/>
          </a:stretch>
        </p:blipFill>
        <p:spPr bwMode="auto">
          <a:xfrm>
            <a:off x="1366838" y="1019175"/>
            <a:ext cx="9394825" cy="52371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extBox 6"/>
          <p:cNvSpPr txBox="1">
            <a:spLocks noChangeArrowheads="1"/>
          </p:cNvSpPr>
          <p:nvPr/>
        </p:nvSpPr>
        <p:spPr bwMode="auto">
          <a:xfrm>
            <a:off x="0" y="0"/>
            <a:ext cx="12192000" cy="830263"/>
          </a:xfrm>
          <a:prstGeom prst="rect">
            <a:avLst/>
          </a:prstGeom>
          <a:noFill/>
          <a:ln w="9525">
            <a:noFill/>
            <a:miter lim="800000"/>
            <a:headEnd/>
            <a:tailEnd/>
          </a:ln>
        </p:spPr>
        <p:txBody>
          <a:bodyPr>
            <a:spAutoFit/>
          </a:bodyPr>
          <a:lstStyle/>
          <a:p>
            <a:pPr algn="ctr"/>
            <a:r>
              <a:rPr lang="ru-RU" sz="4800" b="1">
                <a:latin typeface="Times New Roman" pitchFamily="18" charset="0"/>
                <a:cs typeface="Times New Roman" pitchFamily="18" charset="0"/>
              </a:rPr>
              <a:t>Буфера кадра</a:t>
            </a:r>
          </a:p>
        </p:txBody>
      </p:sp>
      <p:pic>
        <p:nvPicPr>
          <p:cNvPr id="45058" name="Picture 2"/>
          <p:cNvPicPr>
            <a:picLocks noChangeAspect="1" noChangeArrowheads="1"/>
          </p:cNvPicPr>
          <p:nvPr/>
        </p:nvPicPr>
        <p:blipFill>
          <a:blip r:embed="rId3"/>
          <a:srcRect/>
          <a:stretch>
            <a:fillRect/>
          </a:stretch>
        </p:blipFill>
        <p:spPr bwMode="auto">
          <a:xfrm>
            <a:off x="1160463" y="957263"/>
            <a:ext cx="9975850" cy="55673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extBox 6"/>
          <p:cNvSpPr txBox="1">
            <a:spLocks noChangeArrowheads="1"/>
          </p:cNvSpPr>
          <p:nvPr/>
        </p:nvSpPr>
        <p:spPr bwMode="auto">
          <a:xfrm>
            <a:off x="0" y="0"/>
            <a:ext cx="12192000" cy="830263"/>
          </a:xfrm>
          <a:prstGeom prst="rect">
            <a:avLst/>
          </a:prstGeom>
          <a:noFill/>
          <a:ln w="9525">
            <a:noFill/>
            <a:miter lim="800000"/>
            <a:headEnd/>
            <a:tailEnd/>
          </a:ln>
        </p:spPr>
        <p:txBody>
          <a:bodyPr>
            <a:spAutoFit/>
          </a:bodyPr>
          <a:lstStyle/>
          <a:p>
            <a:pPr algn="ctr"/>
            <a:r>
              <a:rPr lang="ru-RU" sz="4800" b="1">
                <a:latin typeface="Calibri" pitchFamily="34" charset="0"/>
              </a:rPr>
              <a:t>Z–буфер</a:t>
            </a:r>
            <a:endParaRPr lang="ru-RU" sz="4800">
              <a:latin typeface="Calibri" pitchFamily="34" charset="0"/>
            </a:endParaRPr>
          </a:p>
        </p:txBody>
      </p:sp>
      <p:pic>
        <p:nvPicPr>
          <p:cNvPr id="47106" name="Picture 2"/>
          <p:cNvPicPr>
            <a:picLocks noChangeAspect="1" noChangeArrowheads="1"/>
          </p:cNvPicPr>
          <p:nvPr/>
        </p:nvPicPr>
        <p:blipFill>
          <a:blip r:embed="rId3"/>
          <a:srcRect/>
          <a:stretch>
            <a:fillRect/>
          </a:stretch>
        </p:blipFill>
        <p:spPr bwMode="auto">
          <a:xfrm>
            <a:off x="1165225" y="788988"/>
            <a:ext cx="10356850" cy="584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extBox 6"/>
          <p:cNvSpPr txBox="1">
            <a:spLocks noChangeArrowheads="1"/>
          </p:cNvSpPr>
          <p:nvPr/>
        </p:nvSpPr>
        <p:spPr bwMode="auto">
          <a:xfrm>
            <a:off x="0" y="0"/>
            <a:ext cx="12192000" cy="830263"/>
          </a:xfrm>
          <a:prstGeom prst="rect">
            <a:avLst/>
          </a:prstGeom>
          <a:noFill/>
          <a:ln w="9525">
            <a:noFill/>
            <a:miter lim="800000"/>
            <a:headEnd/>
            <a:tailEnd/>
          </a:ln>
        </p:spPr>
        <p:txBody>
          <a:bodyPr>
            <a:spAutoFit/>
          </a:bodyPr>
          <a:lstStyle/>
          <a:p>
            <a:pPr algn="ctr"/>
            <a:r>
              <a:rPr lang="ru-RU" sz="4800" b="1">
                <a:latin typeface="Calibri" pitchFamily="34" charset="0"/>
              </a:rPr>
              <a:t>Алгоритм Робертса</a:t>
            </a:r>
            <a:endParaRPr lang="ru-RU" sz="4800">
              <a:latin typeface="Calibri" pitchFamily="34" charset="0"/>
            </a:endParaRPr>
          </a:p>
        </p:txBody>
      </p:sp>
      <p:sp>
        <p:nvSpPr>
          <p:cNvPr id="3" name="TextBox 2"/>
          <p:cNvSpPr txBox="1"/>
          <p:nvPr/>
        </p:nvSpPr>
        <p:spPr>
          <a:xfrm>
            <a:off x="168275" y="858838"/>
            <a:ext cx="12023725" cy="3600450"/>
          </a:xfrm>
          <a:prstGeom prst="rect">
            <a:avLst/>
          </a:prstGeom>
          <a:noFill/>
        </p:spPr>
        <p:txBody>
          <a:bodyPr>
            <a:spAutoFit/>
          </a:bodyPr>
          <a:lstStyle/>
          <a:p>
            <a:pPr algn="just"/>
            <a:r>
              <a:rPr lang="ru-RU" sz="2400" u="sng">
                <a:latin typeface="Times New Roman" pitchFamily="18" charset="0"/>
                <a:cs typeface="Times New Roman" pitchFamily="18" charset="0"/>
              </a:rPr>
              <a:t>Работает в объектном пространстве</a:t>
            </a:r>
            <a:r>
              <a:rPr lang="ru-RU" sz="2400">
                <a:latin typeface="Times New Roman" pitchFamily="18" charset="0"/>
                <a:cs typeface="Times New Roman" pitchFamily="18" charset="0"/>
              </a:rPr>
              <a:t>. Алгоритм прежде всего удаляет из каждого тела те ребра или грани, которые экранируются самим телом. Затем каждое из видимых ребер каждого тела сравнивается с каждым из оставшихся тел для определения того, какая его часть или части, если таковые есть, экранируются этими телами. </a:t>
            </a:r>
          </a:p>
          <a:p>
            <a:pPr algn="just">
              <a:lnSpc>
                <a:spcPct val="150000"/>
              </a:lnSpc>
            </a:pPr>
            <a:r>
              <a:rPr lang="ru-RU" sz="2400" u="sng">
                <a:latin typeface="Times New Roman" pitchFamily="18" charset="0"/>
                <a:cs typeface="Times New Roman" pitchFamily="18" charset="0"/>
              </a:rPr>
              <a:t>Работа Алгоритм Робертса проходит в два этапа:</a:t>
            </a:r>
            <a:endParaRPr lang="ru-RU" sz="2400">
              <a:latin typeface="Times New Roman" pitchFamily="18" charset="0"/>
              <a:cs typeface="Times New Roman" pitchFamily="18" charset="0"/>
            </a:endParaRPr>
          </a:p>
          <a:p>
            <a:pPr algn="just">
              <a:lnSpc>
                <a:spcPct val="150000"/>
              </a:lnSpc>
            </a:pPr>
            <a:r>
              <a:rPr lang="ru-RU" sz="2400">
                <a:latin typeface="Times New Roman" pitchFamily="18" charset="0"/>
                <a:cs typeface="Times New Roman" pitchFamily="18" charset="0"/>
              </a:rPr>
              <a:t>1. Определение нелицевых граней для каждого тела отдельно.</a:t>
            </a:r>
          </a:p>
          <a:p>
            <a:pPr algn="just">
              <a:lnSpc>
                <a:spcPct val="150000"/>
              </a:lnSpc>
            </a:pPr>
            <a:r>
              <a:rPr lang="ru-RU" sz="2400">
                <a:latin typeface="Times New Roman" pitchFamily="18" charset="0"/>
                <a:cs typeface="Times New Roman" pitchFamily="18" charset="0"/>
              </a:rPr>
              <a:t>2. Определение и удаление невидимых ребер.</a:t>
            </a:r>
          </a:p>
          <a:p>
            <a:pPr algn="just"/>
            <a:endParaRPr lang="ru-RU" sz="2400">
              <a:latin typeface="Calibri"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extBox 6"/>
          <p:cNvSpPr txBox="1">
            <a:spLocks noChangeArrowheads="1"/>
          </p:cNvSpPr>
          <p:nvPr/>
        </p:nvSpPr>
        <p:spPr bwMode="auto">
          <a:xfrm>
            <a:off x="0" y="0"/>
            <a:ext cx="12192000" cy="830263"/>
          </a:xfrm>
          <a:prstGeom prst="rect">
            <a:avLst/>
          </a:prstGeom>
          <a:noFill/>
          <a:ln w="9525">
            <a:noFill/>
            <a:miter lim="800000"/>
            <a:headEnd/>
            <a:tailEnd/>
          </a:ln>
        </p:spPr>
        <p:txBody>
          <a:bodyPr>
            <a:spAutoFit/>
          </a:bodyPr>
          <a:lstStyle/>
          <a:p>
            <a:pPr algn="ctr"/>
            <a:r>
              <a:rPr lang="ru-RU" sz="4800" b="1">
                <a:latin typeface="Calibri" pitchFamily="34" charset="0"/>
              </a:rPr>
              <a:t>Алгоритм Робертса</a:t>
            </a:r>
            <a:endParaRPr lang="ru-RU" sz="4800">
              <a:latin typeface="Calibri" pitchFamily="34" charset="0"/>
            </a:endParaRPr>
          </a:p>
        </p:txBody>
      </p:sp>
      <p:sp>
        <p:nvSpPr>
          <p:cNvPr id="51202" name="TextBox 2"/>
          <p:cNvSpPr txBox="1">
            <a:spLocks noChangeArrowheads="1"/>
          </p:cNvSpPr>
          <p:nvPr/>
        </p:nvSpPr>
        <p:spPr bwMode="auto">
          <a:xfrm>
            <a:off x="168275" y="858838"/>
            <a:ext cx="12023725" cy="4524375"/>
          </a:xfrm>
          <a:prstGeom prst="rect">
            <a:avLst/>
          </a:prstGeom>
          <a:noFill/>
          <a:ln w="9525">
            <a:noFill/>
            <a:miter lim="800000"/>
            <a:headEnd/>
            <a:tailEnd/>
          </a:ln>
        </p:spPr>
        <p:txBody>
          <a:bodyPr>
            <a:spAutoFit/>
          </a:bodyPr>
          <a:lstStyle/>
          <a:p>
            <a:pPr indent="457200" algn="just">
              <a:lnSpc>
                <a:spcPct val="150000"/>
              </a:lnSpc>
              <a:buFontTx/>
              <a:buAutoNum type="arabicPeriod"/>
            </a:pPr>
            <a:r>
              <a:rPr lang="ru-RU" sz="2400" u="sng">
                <a:latin typeface="Times New Roman" pitchFamily="18" charset="0"/>
                <a:cs typeface="Times New Roman" pitchFamily="18" charset="0"/>
              </a:rPr>
              <a:t>Определение нелицевых граней для каждого тела отдельно.</a:t>
            </a:r>
          </a:p>
          <a:p>
            <a:pPr indent="457200" algn="just">
              <a:lnSpc>
                <a:spcPct val="150000"/>
              </a:lnSpc>
            </a:pPr>
            <a:r>
              <a:rPr lang="ru-RU" sz="2400">
                <a:latin typeface="Times New Roman" pitchFamily="18" charset="0"/>
                <a:cs typeface="Times New Roman" pitchFamily="18" charset="0"/>
              </a:rPr>
              <a:t>Пусть F — некоторая грань многогранника. Плоскость, несущая эту грань, разделяет пространство на два подпространства. Назовем положительным то из них, в которое смотрит внешняя нормаль к грани. </a:t>
            </a:r>
          </a:p>
          <a:p>
            <a:pPr indent="457200" algn="just">
              <a:lnSpc>
                <a:spcPct val="150000"/>
              </a:lnSpc>
            </a:pPr>
            <a:r>
              <a:rPr lang="ru-RU" sz="2400">
                <a:latin typeface="Times New Roman" pitchFamily="18" charset="0"/>
                <a:cs typeface="Times New Roman" pitchFamily="18" charset="0"/>
              </a:rPr>
              <a:t>Если точка наблюдения </a:t>
            </a:r>
            <a:r>
              <a:rPr lang="ru-RU" sz="2400" u="sng">
                <a:latin typeface="Times New Roman" pitchFamily="18" charset="0"/>
                <a:cs typeface="Times New Roman" pitchFamily="18" charset="0"/>
              </a:rPr>
              <a:t>– в положительном подпространстве, то грань – лицевая, в противном случае – нелицевая. </a:t>
            </a:r>
          </a:p>
          <a:p>
            <a:pPr indent="457200" algn="just">
              <a:lnSpc>
                <a:spcPct val="150000"/>
              </a:lnSpc>
            </a:pPr>
            <a:r>
              <a:rPr lang="ru-RU" sz="2400" u="sng">
                <a:latin typeface="Times New Roman" pitchFamily="18" charset="0"/>
                <a:cs typeface="Times New Roman" pitchFamily="18" charset="0"/>
              </a:rPr>
              <a:t>Если многогранник выпуклый, то удаление всех нелицевых граней полностью решает задачу визуализации с удалением невидимых граней.</a:t>
            </a:r>
            <a:endParaRPr lang="ru-RU" sz="240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Box 3"/>
          <p:cNvSpPr txBox="1">
            <a:spLocks noChangeArrowheads="1"/>
          </p:cNvSpPr>
          <p:nvPr/>
        </p:nvSpPr>
        <p:spPr bwMode="auto">
          <a:xfrm>
            <a:off x="0" y="3175"/>
            <a:ext cx="12192000" cy="830263"/>
          </a:xfrm>
          <a:prstGeom prst="rect">
            <a:avLst/>
          </a:prstGeom>
          <a:noFill/>
          <a:ln w="9525">
            <a:noFill/>
            <a:miter lim="800000"/>
            <a:headEnd/>
            <a:tailEnd/>
          </a:ln>
        </p:spPr>
        <p:txBody>
          <a:bodyPr>
            <a:spAutoFit/>
          </a:bodyPr>
          <a:lstStyle/>
          <a:p>
            <a:pPr algn="ctr"/>
            <a:r>
              <a:rPr lang="ru-RU" sz="4800" b="1">
                <a:latin typeface="Calibri" pitchFamily="34" charset="0"/>
              </a:rPr>
              <a:t>Каркасная визуализация</a:t>
            </a:r>
            <a:endParaRPr lang="ru-RU" sz="4800">
              <a:latin typeface="Calibri" pitchFamily="34" charset="0"/>
            </a:endParaRPr>
          </a:p>
        </p:txBody>
      </p:sp>
      <p:sp>
        <p:nvSpPr>
          <p:cNvPr id="16386" name="TextBox 4"/>
          <p:cNvSpPr txBox="1">
            <a:spLocks noChangeArrowheads="1"/>
          </p:cNvSpPr>
          <p:nvPr/>
        </p:nvSpPr>
        <p:spPr bwMode="auto">
          <a:xfrm>
            <a:off x="187325" y="890588"/>
            <a:ext cx="11755438" cy="4457700"/>
          </a:xfrm>
          <a:prstGeom prst="rect">
            <a:avLst/>
          </a:prstGeom>
          <a:noFill/>
          <a:ln w="9525">
            <a:noFill/>
            <a:miter lim="800000"/>
            <a:headEnd/>
            <a:tailEnd/>
          </a:ln>
        </p:spPr>
        <p:txBody>
          <a:bodyPr>
            <a:spAutoFit/>
          </a:bodyPr>
          <a:lstStyle/>
          <a:p>
            <a:pPr indent="457200" algn="just">
              <a:lnSpc>
                <a:spcPct val="150000"/>
              </a:lnSpc>
            </a:pPr>
            <a:r>
              <a:rPr lang="ru-RU" sz="2400">
                <a:latin typeface="Times New Roman" pitchFamily="18" charset="0"/>
                <a:cs typeface="Times New Roman" pitchFamily="18" charset="0"/>
              </a:rPr>
              <a:t>Каркас обычно состоит из отрезков прямых линий — ребер многогранника, хотя можно строить каркас и на основе кривых, в частности сплайновых кривых Безье. Все ребра, которые показаны в окне вывода, видно — как ближние, так и дальние.</a:t>
            </a:r>
          </a:p>
          <a:p>
            <a:pPr indent="457200" algn="just">
              <a:lnSpc>
                <a:spcPct val="150000"/>
              </a:lnSpc>
            </a:pPr>
            <a:r>
              <a:rPr lang="ru-RU" sz="2400">
                <a:latin typeface="Times New Roman" pitchFamily="18" charset="0"/>
                <a:cs typeface="Times New Roman" pitchFamily="18" charset="0"/>
              </a:rPr>
              <a:t>Для построения каркасного изображения надо знать координаты всех вершин в мировой системе координат. Потом превратить координаты каждой вершины в экранные координаты в соответствии с выбранной проекцией. Потом выполнить цикл вывода в плоскости экрана всех ребер как отрезков прямых (или кривых), соединяющих вершины.</a:t>
            </a:r>
          </a:p>
        </p:txBody>
      </p:sp>
      <p:sp>
        <p:nvSpPr>
          <p:cNvPr id="16387" name="Rectangle 2"/>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endParaRPr lang="ru-RU">
              <a:latin typeface="Calibri"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extBox 6"/>
          <p:cNvSpPr txBox="1">
            <a:spLocks noChangeArrowheads="1"/>
          </p:cNvSpPr>
          <p:nvPr/>
        </p:nvSpPr>
        <p:spPr bwMode="auto">
          <a:xfrm>
            <a:off x="0" y="0"/>
            <a:ext cx="12192000" cy="830263"/>
          </a:xfrm>
          <a:prstGeom prst="rect">
            <a:avLst/>
          </a:prstGeom>
          <a:noFill/>
          <a:ln w="9525">
            <a:noFill/>
            <a:miter lim="800000"/>
            <a:headEnd/>
            <a:tailEnd/>
          </a:ln>
        </p:spPr>
        <p:txBody>
          <a:bodyPr>
            <a:spAutoFit/>
          </a:bodyPr>
          <a:lstStyle/>
          <a:p>
            <a:pPr algn="ctr"/>
            <a:r>
              <a:rPr lang="ru-RU" sz="4800" b="1">
                <a:latin typeface="Calibri" pitchFamily="34" charset="0"/>
              </a:rPr>
              <a:t>Алгоритм Робертса</a:t>
            </a:r>
            <a:endParaRPr lang="ru-RU" sz="4800">
              <a:latin typeface="Calibri" pitchFamily="34" charset="0"/>
            </a:endParaRPr>
          </a:p>
        </p:txBody>
      </p:sp>
      <p:sp>
        <p:nvSpPr>
          <p:cNvPr id="3" name="TextBox 2"/>
          <p:cNvSpPr txBox="1"/>
          <p:nvPr/>
        </p:nvSpPr>
        <p:spPr>
          <a:xfrm>
            <a:off x="168275" y="858838"/>
            <a:ext cx="12023725" cy="5630862"/>
          </a:xfrm>
          <a:prstGeom prst="rect">
            <a:avLst/>
          </a:prstGeom>
          <a:noFill/>
        </p:spPr>
        <p:txBody>
          <a:bodyPr>
            <a:spAutoFit/>
          </a:bodyPr>
          <a:lstStyle/>
          <a:p>
            <a:pPr indent="457200" algn="just">
              <a:lnSpc>
                <a:spcPct val="150000"/>
              </a:lnSpc>
            </a:pPr>
            <a:r>
              <a:rPr lang="ru-RU" sz="2400">
                <a:latin typeface="Times New Roman" pitchFamily="18" charset="0"/>
                <a:cs typeface="Times New Roman" pitchFamily="18" charset="0"/>
              </a:rPr>
              <a:t>Для определения, лежит ли точка в положительном подпространстве, используют проверку знака скалярного произведения (</a:t>
            </a:r>
            <a:r>
              <a:rPr lang="ru-RU" sz="2400" i="1">
                <a:latin typeface="Times New Roman" pitchFamily="18" charset="0"/>
                <a:cs typeface="Times New Roman" pitchFamily="18" charset="0"/>
              </a:rPr>
              <a:t>l, n</a:t>
            </a:r>
            <a:r>
              <a:rPr lang="ru-RU" sz="2400">
                <a:latin typeface="Times New Roman" pitchFamily="18" charset="0"/>
                <a:cs typeface="Times New Roman" pitchFamily="18" charset="0"/>
              </a:rPr>
              <a:t>), где </a:t>
            </a:r>
            <a:r>
              <a:rPr lang="ru-RU" sz="2400" i="1">
                <a:latin typeface="Times New Roman" pitchFamily="18" charset="0"/>
                <a:cs typeface="Times New Roman" pitchFamily="18" charset="0"/>
              </a:rPr>
              <a:t>l</a:t>
            </a:r>
            <a:r>
              <a:rPr lang="ru-RU" sz="2400">
                <a:latin typeface="Times New Roman" pitchFamily="18" charset="0"/>
                <a:cs typeface="Times New Roman" pitchFamily="18" charset="0"/>
              </a:rPr>
              <a:t> – вектор, направленный к наблюдателю, фактически определяет точку наблюдения; </a:t>
            </a:r>
            <a:r>
              <a:rPr lang="ru-RU" sz="2400" i="1">
                <a:latin typeface="Times New Roman" pitchFamily="18" charset="0"/>
                <a:cs typeface="Times New Roman" pitchFamily="18" charset="0"/>
              </a:rPr>
              <a:t>n</a:t>
            </a:r>
            <a:r>
              <a:rPr lang="ru-RU" sz="2400">
                <a:latin typeface="Times New Roman" pitchFamily="18" charset="0"/>
                <a:cs typeface="Times New Roman" pitchFamily="18" charset="0"/>
              </a:rPr>
              <a:t> – вектор внешней нормали грани. </a:t>
            </a:r>
          </a:p>
          <a:p>
            <a:pPr indent="457200" algn="just">
              <a:lnSpc>
                <a:spcPct val="150000"/>
              </a:lnSpc>
            </a:pPr>
            <a:r>
              <a:rPr lang="ru-RU" sz="2400" u="sng">
                <a:latin typeface="Times New Roman" pitchFamily="18" charset="0"/>
                <a:cs typeface="Times New Roman" pitchFamily="18" charset="0"/>
              </a:rPr>
              <a:t>Если (</a:t>
            </a:r>
            <a:r>
              <a:rPr lang="ru-RU" sz="2400" i="1" u="sng">
                <a:latin typeface="Times New Roman" pitchFamily="18" charset="0"/>
                <a:cs typeface="Times New Roman" pitchFamily="18" charset="0"/>
              </a:rPr>
              <a:t>l, n</a:t>
            </a:r>
            <a:r>
              <a:rPr lang="ru-RU" sz="2400" u="sng">
                <a:latin typeface="Times New Roman" pitchFamily="18" charset="0"/>
                <a:cs typeface="Times New Roman" pitchFamily="18" charset="0"/>
              </a:rPr>
              <a:t>) &gt; 0, т. е. угол между векторами острый, то грань является лицевой. Если (</a:t>
            </a:r>
            <a:r>
              <a:rPr lang="ru-RU" sz="2400" i="1" u="sng">
                <a:latin typeface="Times New Roman" pitchFamily="18" charset="0"/>
                <a:cs typeface="Times New Roman" pitchFamily="18" charset="0"/>
              </a:rPr>
              <a:t>l, n</a:t>
            </a:r>
            <a:r>
              <a:rPr lang="ru-RU" sz="2400" u="sng">
                <a:latin typeface="Times New Roman" pitchFamily="18" charset="0"/>
                <a:cs typeface="Times New Roman" pitchFamily="18" charset="0"/>
              </a:rPr>
              <a:t>) &lt; 0, т. е. угол между векторами тупой, то грань является нелицевой.</a:t>
            </a:r>
          </a:p>
          <a:p>
            <a:pPr indent="457200" algn="just">
              <a:lnSpc>
                <a:spcPct val="150000"/>
              </a:lnSpc>
            </a:pPr>
            <a:r>
              <a:rPr lang="ru-RU" sz="2400">
                <a:latin typeface="Times New Roman" pitchFamily="18" charset="0"/>
                <a:cs typeface="Times New Roman" pitchFamily="18" charset="0"/>
              </a:rPr>
              <a:t>В алгоритме Робертса требуется, чтобы все изображаемые тела или объекты были выпуклыми. Невыпуклые тела должны быть разбиты на выпуклые части. В этом алгоритме выпуклое многогранное тело с плоскими гранями должно представиться набором пересекающихся плоскостей. </a:t>
            </a:r>
            <a:endParaRPr lang="ru-RU" sz="2400">
              <a:latin typeface="Calibri"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7" name="Picture 2"/>
          <p:cNvPicPr>
            <a:picLocks noChangeAspect="1" noChangeArrowheads="1"/>
          </p:cNvPicPr>
          <p:nvPr/>
        </p:nvPicPr>
        <p:blipFill>
          <a:blip r:embed="rId3"/>
          <a:srcRect/>
          <a:stretch>
            <a:fillRect/>
          </a:stretch>
        </p:blipFill>
        <p:spPr bwMode="auto">
          <a:xfrm>
            <a:off x="4495800" y="4048125"/>
            <a:ext cx="3930650" cy="2005013"/>
          </a:xfrm>
          <a:prstGeom prst="rect">
            <a:avLst/>
          </a:prstGeom>
          <a:noFill/>
          <a:ln w="9525">
            <a:noFill/>
            <a:miter lim="800000"/>
            <a:headEnd/>
            <a:tailEnd/>
          </a:ln>
        </p:spPr>
      </p:pic>
      <p:sp>
        <p:nvSpPr>
          <p:cNvPr id="55298" name="TextBox 6"/>
          <p:cNvSpPr txBox="1">
            <a:spLocks noChangeArrowheads="1"/>
          </p:cNvSpPr>
          <p:nvPr/>
        </p:nvSpPr>
        <p:spPr bwMode="auto">
          <a:xfrm>
            <a:off x="0" y="0"/>
            <a:ext cx="12192000" cy="830263"/>
          </a:xfrm>
          <a:prstGeom prst="rect">
            <a:avLst/>
          </a:prstGeom>
          <a:noFill/>
          <a:ln w="9525">
            <a:noFill/>
            <a:miter lim="800000"/>
            <a:headEnd/>
            <a:tailEnd/>
          </a:ln>
        </p:spPr>
        <p:txBody>
          <a:bodyPr>
            <a:spAutoFit/>
          </a:bodyPr>
          <a:lstStyle/>
          <a:p>
            <a:pPr algn="ctr"/>
            <a:r>
              <a:rPr lang="ru-RU" sz="4800" b="1">
                <a:latin typeface="Calibri" pitchFamily="34" charset="0"/>
              </a:rPr>
              <a:t>Алгоритм Робертса</a:t>
            </a:r>
            <a:endParaRPr lang="ru-RU" sz="4800">
              <a:latin typeface="Calibri" pitchFamily="34" charset="0"/>
            </a:endParaRPr>
          </a:p>
        </p:txBody>
      </p:sp>
      <p:sp>
        <p:nvSpPr>
          <p:cNvPr id="3" name="TextBox 2"/>
          <p:cNvSpPr txBox="1"/>
          <p:nvPr/>
        </p:nvSpPr>
        <p:spPr>
          <a:xfrm>
            <a:off x="168275" y="858838"/>
            <a:ext cx="12023725" cy="5816600"/>
          </a:xfrm>
          <a:prstGeom prst="rect">
            <a:avLst/>
          </a:prstGeom>
          <a:noFill/>
        </p:spPr>
        <p:txBody>
          <a:bodyPr>
            <a:spAutoFit/>
          </a:bodyPr>
          <a:lstStyle/>
          <a:p>
            <a:pPr indent="457200" algn="just">
              <a:lnSpc>
                <a:spcPct val="150000"/>
              </a:lnSpc>
            </a:pPr>
            <a:r>
              <a:rPr lang="ru-RU" sz="2400">
                <a:latin typeface="Times New Roman" pitchFamily="18" charset="0"/>
                <a:cs typeface="Times New Roman" pitchFamily="18" charset="0"/>
              </a:rPr>
              <a:t>Уравнение произвольной плоскости в трехмерном пространстве имеет вид </a:t>
            </a:r>
          </a:p>
          <a:p>
            <a:pPr indent="457200" algn="ctr">
              <a:lnSpc>
                <a:spcPct val="150000"/>
              </a:lnSpc>
            </a:pPr>
            <a:r>
              <a:rPr lang="ru-RU" sz="2400" i="1">
                <a:latin typeface="Times New Roman" pitchFamily="18" charset="0"/>
                <a:cs typeface="Times New Roman" pitchFamily="18" charset="0"/>
              </a:rPr>
              <a:t>aх + by + cz + d = 0</a:t>
            </a:r>
            <a:endParaRPr lang="ru-RU" sz="2400">
              <a:latin typeface="Times New Roman" pitchFamily="18" charset="0"/>
              <a:cs typeface="Times New Roman" pitchFamily="18" charset="0"/>
            </a:endParaRPr>
          </a:p>
          <a:p>
            <a:pPr indent="457200" algn="just">
              <a:lnSpc>
                <a:spcPct val="150000"/>
              </a:lnSpc>
            </a:pPr>
            <a:r>
              <a:rPr lang="ru-RU" sz="2400">
                <a:latin typeface="Times New Roman" pitchFamily="18" charset="0"/>
                <a:cs typeface="Times New Roman" pitchFamily="18" charset="0"/>
              </a:rPr>
              <a:t>В матричной форме этот результат выглядит так: </a:t>
            </a:r>
          </a:p>
          <a:p>
            <a:pPr indent="457200" algn="just">
              <a:lnSpc>
                <a:spcPct val="150000"/>
              </a:lnSpc>
            </a:pPr>
            <a:r>
              <a:rPr lang="ru-RU" sz="2400">
                <a:latin typeface="Times New Roman" pitchFamily="18" charset="0"/>
                <a:cs typeface="Times New Roman" pitchFamily="18" charset="0"/>
              </a:rPr>
              <a:t>[</a:t>
            </a:r>
            <a:r>
              <a:rPr lang="ru-RU" sz="2400" i="1">
                <a:latin typeface="Times New Roman" pitchFamily="18" charset="0"/>
                <a:cs typeface="Times New Roman" pitchFamily="18" charset="0"/>
              </a:rPr>
              <a:t>x y z 1</a:t>
            </a:r>
            <a:r>
              <a:rPr lang="ru-RU" sz="2400">
                <a:latin typeface="Times New Roman" pitchFamily="18" charset="0"/>
                <a:cs typeface="Times New Roman" pitchFamily="18" charset="0"/>
              </a:rPr>
              <a:t>][P]</a:t>
            </a:r>
            <a:r>
              <a:rPr lang="ru-RU" sz="2400" baseline="30000">
                <a:latin typeface="Times New Roman" pitchFamily="18" charset="0"/>
                <a:cs typeface="Times New Roman" pitchFamily="18" charset="0"/>
              </a:rPr>
              <a:t>T</a:t>
            </a:r>
            <a:r>
              <a:rPr lang="ru-RU" sz="2400">
                <a:latin typeface="Times New Roman" pitchFamily="18" charset="0"/>
                <a:cs typeface="Times New Roman" pitchFamily="18" charset="0"/>
              </a:rPr>
              <a:t> = 0,</a:t>
            </a:r>
          </a:p>
          <a:p>
            <a:pPr indent="457200" algn="just">
              <a:lnSpc>
                <a:spcPct val="150000"/>
              </a:lnSpc>
            </a:pPr>
            <a:r>
              <a:rPr lang="ru-RU" sz="2400">
                <a:latin typeface="Times New Roman" pitchFamily="18" charset="0"/>
                <a:cs typeface="Times New Roman" pitchFamily="18" charset="0"/>
              </a:rPr>
              <a:t>где [P] = [</a:t>
            </a:r>
            <a:r>
              <a:rPr lang="ru-RU" sz="2400" i="1">
                <a:latin typeface="Times New Roman" pitchFamily="18" charset="0"/>
                <a:cs typeface="Times New Roman" pitchFamily="18" charset="0"/>
              </a:rPr>
              <a:t>a b c d</a:t>
            </a:r>
            <a:r>
              <a:rPr lang="ru-RU" sz="2400">
                <a:latin typeface="Times New Roman" pitchFamily="18" charset="0"/>
                <a:cs typeface="Times New Roman" pitchFamily="18" charset="0"/>
              </a:rPr>
              <a:t>] представляет собой плоскость. Поэтому любое выпуклое твердое тело можно выразить матрицей тела, состоящей из коэффициентов уравнений плоскостей, </a:t>
            </a:r>
          </a:p>
          <a:p>
            <a:pPr indent="457200" algn="just">
              <a:lnSpc>
                <a:spcPct val="150000"/>
              </a:lnSpc>
            </a:pPr>
            <a:endParaRPr lang="ru-RU" sz="3200">
              <a:latin typeface="Times New Roman" pitchFamily="18" charset="0"/>
              <a:cs typeface="Times New Roman" pitchFamily="18" charset="0"/>
            </a:endParaRPr>
          </a:p>
          <a:p>
            <a:pPr indent="457200" algn="just">
              <a:lnSpc>
                <a:spcPct val="150000"/>
              </a:lnSpc>
            </a:pPr>
            <a:endParaRPr lang="ru-RU" sz="2400">
              <a:latin typeface="Times New Roman" pitchFamily="18" charset="0"/>
              <a:cs typeface="Times New Roman" pitchFamily="18" charset="0"/>
            </a:endParaRPr>
          </a:p>
          <a:p>
            <a:pPr indent="457200" algn="just">
              <a:lnSpc>
                <a:spcPct val="150000"/>
              </a:lnSpc>
            </a:pPr>
            <a:endParaRPr lang="ru-RU" sz="2400">
              <a:latin typeface="Times New Roman" pitchFamily="18" charset="0"/>
              <a:cs typeface="Times New Roman" pitchFamily="18" charset="0"/>
            </a:endParaRPr>
          </a:p>
          <a:p>
            <a:pPr indent="457200" algn="just">
              <a:lnSpc>
                <a:spcPct val="150000"/>
              </a:lnSpc>
            </a:pPr>
            <a:r>
              <a:rPr lang="ru-RU" sz="2400">
                <a:latin typeface="Times New Roman" pitchFamily="18" charset="0"/>
                <a:cs typeface="Times New Roman" pitchFamily="18" charset="0"/>
              </a:rPr>
              <a:t>Где каждый столбец содержит коэффициенты одной плоскости.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extBox 6"/>
          <p:cNvSpPr txBox="1">
            <a:spLocks noChangeArrowheads="1"/>
          </p:cNvSpPr>
          <p:nvPr/>
        </p:nvSpPr>
        <p:spPr bwMode="auto">
          <a:xfrm>
            <a:off x="0" y="0"/>
            <a:ext cx="12192000" cy="830263"/>
          </a:xfrm>
          <a:prstGeom prst="rect">
            <a:avLst/>
          </a:prstGeom>
          <a:noFill/>
          <a:ln w="9525">
            <a:noFill/>
            <a:miter lim="800000"/>
            <a:headEnd/>
            <a:tailEnd/>
          </a:ln>
        </p:spPr>
        <p:txBody>
          <a:bodyPr>
            <a:spAutoFit/>
          </a:bodyPr>
          <a:lstStyle/>
          <a:p>
            <a:pPr algn="ctr"/>
            <a:r>
              <a:rPr lang="ru-RU" sz="4800" b="1">
                <a:latin typeface="Calibri" pitchFamily="34" charset="0"/>
              </a:rPr>
              <a:t>Алгоритм Робертса</a:t>
            </a:r>
            <a:endParaRPr lang="ru-RU" sz="4800">
              <a:latin typeface="Calibri" pitchFamily="34" charset="0"/>
            </a:endParaRPr>
          </a:p>
        </p:txBody>
      </p:sp>
      <p:sp>
        <p:nvSpPr>
          <p:cNvPr id="57346" name="TextBox 2"/>
          <p:cNvSpPr txBox="1">
            <a:spLocks noChangeArrowheads="1"/>
          </p:cNvSpPr>
          <p:nvPr/>
        </p:nvSpPr>
        <p:spPr bwMode="auto">
          <a:xfrm>
            <a:off x="168275" y="858838"/>
            <a:ext cx="12023725" cy="3970337"/>
          </a:xfrm>
          <a:prstGeom prst="rect">
            <a:avLst/>
          </a:prstGeom>
          <a:noFill/>
          <a:ln w="9525">
            <a:noFill/>
            <a:miter lim="800000"/>
            <a:headEnd/>
            <a:tailEnd/>
          </a:ln>
        </p:spPr>
        <p:txBody>
          <a:bodyPr>
            <a:spAutoFit/>
          </a:bodyPr>
          <a:lstStyle/>
          <a:p>
            <a:pPr indent="457200" algn="just">
              <a:lnSpc>
                <a:spcPct val="150000"/>
              </a:lnSpc>
            </a:pPr>
            <a:r>
              <a:rPr lang="ru-RU" sz="2400">
                <a:latin typeface="Times New Roman" pitchFamily="18" charset="0"/>
                <a:cs typeface="Times New Roman" pitchFamily="18" charset="0"/>
              </a:rPr>
              <a:t>Любая точка пространства представима в однородных координатах </a:t>
            </a:r>
            <a:r>
              <a:rPr lang="ru-RU" sz="2400" u="sng">
                <a:latin typeface="Times New Roman" pitchFamily="18" charset="0"/>
                <a:cs typeface="Times New Roman" pitchFamily="18" charset="0"/>
              </a:rPr>
              <a:t>вектором </a:t>
            </a:r>
          </a:p>
          <a:p>
            <a:pPr indent="457200" algn="ctr">
              <a:lnSpc>
                <a:spcPct val="150000"/>
              </a:lnSpc>
            </a:pPr>
            <a:r>
              <a:rPr lang="ru-RU" sz="2400" u="sng">
                <a:latin typeface="Times New Roman" pitchFamily="18" charset="0"/>
                <a:cs typeface="Times New Roman" pitchFamily="18" charset="0"/>
              </a:rPr>
              <a:t>[S] = [</a:t>
            </a:r>
            <a:r>
              <a:rPr lang="ru-RU" sz="2400" i="1" u="sng">
                <a:latin typeface="Times New Roman" pitchFamily="18" charset="0"/>
                <a:cs typeface="Times New Roman" pitchFamily="18" charset="0"/>
              </a:rPr>
              <a:t>х у z 1</a:t>
            </a:r>
            <a:r>
              <a:rPr lang="ru-RU" sz="2400" u="sng">
                <a:latin typeface="Times New Roman" pitchFamily="18" charset="0"/>
                <a:cs typeface="Times New Roman" pitchFamily="18" charset="0"/>
              </a:rPr>
              <a:t>]. </a:t>
            </a:r>
          </a:p>
          <a:p>
            <a:pPr indent="457200" algn="just">
              <a:lnSpc>
                <a:spcPct val="150000"/>
              </a:lnSpc>
            </a:pPr>
            <a:r>
              <a:rPr lang="ru-RU" sz="2400" u="sng">
                <a:latin typeface="Times New Roman" pitchFamily="18" charset="0"/>
                <a:cs typeface="Times New Roman" pitchFamily="18" charset="0"/>
              </a:rPr>
              <a:t>Более того, если точка [S] лежит на плоскости, то [S]·[P]</a:t>
            </a:r>
            <a:r>
              <a:rPr lang="ru-RU" sz="2400" u="sng" baseline="30000">
                <a:latin typeface="Times New Roman" pitchFamily="18" charset="0"/>
                <a:cs typeface="Times New Roman" pitchFamily="18" charset="0"/>
              </a:rPr>
              <a:t>T</a:t>
            </a:r>
            <a:r>
              <a:rPr lang="ru-RU" sz="2400" u="sng">
                <a:latin typeface="Times New Roman" pitchFamily="18" charset="0"/>
                <a:cs typeface="Times New Roman" pitchFamily="18" charset="0"/>
              </a:rPr>
              <a:t> = 0. </a:t>
            </a:r>
          </a:p>
          <a:p>
            <a:pPr indent="457200" algn="just">
              <a:lnSpc>
                <a:spcPct val="150000"/>
              </a:lnSpc>
            </a:pPr>
            <a:r>
              <a:rPr lang="ru-RU" sz="2400" u="sng">
                <a:latin typeface="Times New Roman" pitchFamily="18" charset="0"/>
                <a:cs typeface="Times New Roman" pitchFamily="18" charset="0"/>
              </a:rPr>
              <a:t>Если же [S] не лежит на плоскости, то знак этого скалярного произведения показывает, по какую сторону от плоскости расположена точка. </a:t>
            </a:r>
          </a:p>
          <a:p>
            <a:pPr indent="457200" algn="just">
              <a:lnSpc>
                <a:spcPct val="150000"/>
              </a:lnSpc>
            </a:pPr>
            <a:r>
              <a:rPr lang="ru-RU" sz="2400" u="sng">
                <a:latin typeface="Times New Roman" pitchFamily="18" charset="0"/>
                <a:cs typeface="Times New Roman" pitchFamily="18" charset="0"/>
              </a:rPr>
              <a:t>В алгоритме Робертса предполагается, что точки, лежащие внутри тела, дают отрицательное скалярное произведение</a:t>
            </a:r>
            <a:r>
              <a:rPr lang="ru-RU" sz="2400">
                <a:latin typeface="Times New Roman" pitchFamily="18" charset="0"/>
                <a:cs typeface="Times New Roman" pitchFamily="18" charset="0"/>
              </a:rPr>
              <a:t>, т. е. нормали направлены наружу.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extBox 6"/>
          <p:cNvSpPr txBox="1">
            <a:spLocks noChangeArrowheads="1"/>
          </p:cNvSpPr>
          <p:nvPr/>
        </p:nvSpPr>
        <p:spPr bwMode="auto">
          <a:xfrm>
            <a:off x="0" y="0"/>
            <a:ext cx="12192000" cy="830263"/>
          </a:xfrm>
          <a:prstGeom prst="rect">
            <a:avLst/>
          </a:prstGeom>
          <a:noFill/>
          <a:ln w="9525">
            <a:noFill/>
            <a:miter lim="800000"/>
            <a:headEnd/>
            <a:tailEnd/>
          </a:ln>
        </p:spPr>
        <p:txBody>
          <a:bodyPr>
            <a:spAutoFit/>
          </a:bodyPr>
          <a:lstStyle/>
          <a:p>
            <a:pPr algn="ctr"/>
            <a:r>
              <a:rPr lang="ru-RU" sz="4800" b="1">
                <a:latin typeface="Calibri" pitchFamily="34" charset="0"/>
              </a:rPr>
              <a:t>Алгоритм Робертса</a:t>
            </a:r>
            <a:endParaRPr lang="ru-RU" sz="4800">
              <a:latin typeface="Calibri" pitchFamily="34" charset="0"/>
            </a:endParaRPr>
          </a:p>
        </p:txBody>
      </p:sp>
      <p:sp>
        <p:nvSpPr>
          <p:cNvPr id="59394" name="TextBox 2"/>
          <p:cNvSpPr txBox="1">
            <a:spLocks noChangeArrowheads="1"/>
          </p:cNvSpPr>
          <p:nvPr/>
        </p:nvSpPr>
        <p:spPr bwMode="auto">
          <a:xfrm>
            <a:off x="168275" y="858838"/>
            <a:ext cx="12023725" cy="5630862"/>
          </a:xfrm>
          <a:prstGeom prst="rect">
            <a:avLst/>
          </a:prstGeom>
          <a:noFill/>
          <a:ln w="9525">
            <a:noFill/>
            <a:miter lim="800000"/>
            <a:headEnd/>
            <a:tailEnd/>
          </a:ln>
        </p:spPr>
        <p:txBody>
          <a:bodyPr>
            <a:spAutoFit/>
          </a:bodyPr>
          <a:lstStyle/>
          <a:p>
            <a:pPr algn="just"/>
            <a:r>
              <a:rPr lang="ru-RU" sz="2400">
                <a:latin typeface="Times New Roman" pitchFamily="18" charset="0"/>
                <a:cs typeface="Times New Roman" pitchFamily="18" charset="0"/>
              </a:rPr>
              <a:t>Хотя уравнение плоскости содержит четыре неизвестных коэффициента, его можно нормировать так, чтобы d = 1. Следовательно, трех неколлинеарных точек достаточно для определения этих коэффициентов. </a:t>
            </a:r>
          </a:p>
          <a:p>
            <a:pPr algn="just"/>
            <a:r>
              <a:rPr lang="ru-RU" sz="2400">
                <a:latin typeface="Times New Roman" pitchFamily="18" charset="0"/>
                <a:cs typeface="Times New Roman" pitchFamily="18" charset="0"/>
              </a:rPr>
              <a:t>Подстановка координат трех неколлинеарных точек (x</a:t>
            </a:r>
            <a:r>
              <a:rPr lang="ru-RU" sz="2400" baseline="-25000">
                <a:latin typeface="Times New Roman" pitchFamily="18" charset="0"/>
                <a:cs typeface="Times New Roman" pitchFamily="18" charset="0"/>
              </a:rPr>
              <a:t>1</a:t>
            </a:r>
            <a:r>
              <a:rPr lang="ru-RU" sz="2400">
                <a:latin typeface="Times New Roman" pitchFamily="18" charset="0"/>
                <a:cs typeface="Times New Roman" pitchFamily="18" charset="0"/>
              </a:rPr>
              <a:t>, y</a:t>
            </a:r>
            <a:r>
              <a:rPr lang="ru-RU" sz="2400" baseline="-25000">
                <a:latin typeface="Times New Roman" pitchFamily="18" charset="0"/>
                <a:cs typeface="Times New Roman" pitchFamily="18" charset="0"/>
              </a:rPr>
              <a:t>1</a:t>
            </a:r>
            <a:r>
              <a:rPr lang="ru-RU" sz="2400">
                <a:latin typeface="Times New Roman" pitchFamily="18" charset="0"/>
                <a:cs typeface="Times New Roman" pitchFamily="18" charset="0"/>
              </a:rPr>
              <a:t>, z</a:t>
            </a:r>
            <a:r>
              <a:rPr lang="ru-RU" sz="2400" baseline="-25000">
                <a:latin typeface="Times New Roman" pitchFamily="18" charset="0"/>
                <a:cs typeface="Times New Roman" pitchFamily="18" charset="0"/>
              </a:rPr>
              <a:t>1</a:t>
            </a:r>
            <a:r>
              <a:rPr lang="ru-RU" sz="2400">
                <a:latin typeface="Times New Roman" pitchFamily="18" charset="0"/>
                <a:cs typeface="Times New Roman" pitchFamily="18" charset="0"/>
              </a:rPr>
              <a:t>), (x</a:t>
            </a:r>
            <a:r>
              <a:rPr lang="ru-RU" sz="2400" baseline="-25000">
                <a:latin typeface="Times New Roman" pitchFamily="18" charset="0"/>
                <a:cs typeface="Times New Roman" pitchFamily="18" charset="0"/>
              </a:rPr>
              <a:t>2</a:t>
            </a:r>
            <a:r>
              <a:rPr lang="ru-RU" sz="2400">
                <a:latin typeface="Times New Roman" pitchFamily="18" charset="0"/>
                <a:cs typeface="Times New Roman" pitchFamily="18" charset="0"/>
              </a:rPr>
              <a:t>, y</a:t>
            </a:r>
            <a:r>
              <a:rPr lang="ru-RU" sz="2400" baseline="-25000">
                <a:latin typeface="Times New Roman" pitchFamily="18" charset="0"/>
                <a:cs typeface="Times New Roman" pitchFamily="18" charset="0"/>
              </a:rPr>
              <a:t>2</a:t>
            </a:r>
            <a:r>
              <a:rPr lang="ru-RU" sz="2400">
                <a:latin typeface="Times New Roman" pitchFamily="18" charset="0"/>
                <a:cs typeface="Times New Roman" pitchFamily="18" charset="0"/>
              </a:rPr>
              <a:t>, z</a:t>
            </a:r>
            <a:r>
              <a:rPr lang="ru-RU" sz="2400" baseline="-25000">
                <a:latin typeface="Times New Roman" pitchFamily="18" charset="0"/>
                <a:cs typeface="Times New Roman" pitchFamily="18" charset="0"/>
              </a:rPr>
              <a:t>2</a:t>
            </a:r>
            <a:r>
              <a:rPr lang="ru-RU" sz="2400">
                <a:latin typeface="Times New Roman" pitchFamily="18" charset="0"/>
                <a:cs typeface="Times New Roman" pitchFamily="18" charset="0"/>
              </a:rPr>
              <a:t>), (х</a:t>
            </a:r>
            <a:r>
              <a:rPr lang="ru-RU" sz="2400" baseline="-25000">
                <a:latin typeface="Times New Roman" pitchFamily="18" charset="0"/>
                <a:cs typeface="Times New Roman" pitchFamily="18" charset="0"/>
              </a:rPr>
              <a:t>3</a:t>
            </a:r>
            <a:r>
              <a:rPr lang="ru-RU" sz="2400">
                <a:latin typeface="Times New Roman" pitchFamily="18" charset="0"/>
                <a:cs typeface="Times New Roman" pitchFamily="18" charset="0"/>
              </a:rPr>
              <a:t>, у</a:t>
            </a:r>
            <a:r>
              <a:rPr lang="ru-RU" sz="2400" baseline="-25000">
                <a:latin typeface="Times New Roman" pitchFamily="18" charset="0"/>
                <a:cs typeface="Times New Roman" pitchFamily="18" charset="0"/>
              </a:rPr>
              <a:t>3</a:t>
            </a:r>
            <a:r>
              <a:rPr lang="ru-RU" sz="2400">
                <a:latin typeface="Times New Roman" pitchFamily="18" charset="0"/>
                <a:cs typeface="Times New Roman" pitchFamily="18" charset="0"/>
              </a:rPr>
              <a:t>, z</a:t>
            </a:r>
            <a:r>
              <a:rPr lang="ru-RU" sz="2400" baseline="-25000">
                <a:latin typeface="Times New Roman" pitchFamily="18" charset="0"/>
                <a:cs typeface="Times New Roman" pitchFamily="18" charset="0"/>
              </a:rPr>
              <a:t>3</a:t>
            </a:r>
            <a:r>
              <a:rPr lang="ru-RU" sz="2400">
                <a:latin typeface="Times New Roman" pitchFamily="18" charset="0"/>
                <a:cs typeface="Times New Roman" pitchFamily="18" charset="0"/>
              </a:rPr>
              <a:t>) в нормированное уравнение </a:t>
            </a:r>
            <a:r>
              <a:rPr lang="ru-RU" sz="2400" i="1">
                <a:latin typeface="Times New Roman" pitchFamily="18" charset="0"/>
                <a:cs typeface="Times New Roman" pitchFamily="18" charset="0"/>
              </a:rPr>
              <a:t>aх + by + cz + d = 0 </a:t>
            </a:r>
            <a:r>
              <a:rPr lang="ru-RU" sz="2400">
                <a:latin typeface="Times New Roman" pitchFamily="18" charset="0"/>
                <a:cs typeface="Times New Roman" pitchFamily="18" charset="0"/>
              </a:rPr>
              <a:t>дает </a:t>
            </a:r>
          </a:p>
          <a:p>
            <a:pPr algn="just"/>
            <a:r>
              <a:rPr lang="en-US" sz="2400" i="1">
                <a:latin typeface="Times New Roman" pitchFamily="18" charset="0"/>
                <a:cs typeface="Times New Roman" pitchFamily="18" charset="0"/>
              </a:rPr>
              <a:t>ax</a:t>
            </a:r>
            <a:r>
              <a:rPr lang="en-US" sz="2400" baseline="-25000">
                <a:latin typeface="Times New Roman" pitchFamily="18" charset="0"/>
                <a:cs typeface="Times New Roman" pitchFamily="18" charset="0"/>
              </a:rPr>
              <a:t>1</a:t>
            </a:r>
            <a:r>
              <a:rPr lang="en-US" sz="2400" i="1" baseline="-25000">
                <a:latin typeface="Times New Roman" pitchFamily="18" charset="0"/>
                <a:cs typeface="Times New Roman" pitchFamily="18" charset="0"/>
              </a:rPr>
              <a:t> </a:t>
            </a:r>
            <a:r>
              <a:rPr lang="en-US" sz="2400" i="1">
                <a:latin typeface="Times New Roman" pitchFamily="18" charset="0"/>
                <a:cs typeface="Times New Roman" pitchFamily="18" charset="0"/>
              </a:rPr>
              <a:t>+ by</a:t>
            </a:r>
            <a:r>
              <a:rPr lang="en-US" sz="2400" baseline="-25000">
                <a:latin typeface="Times New Roman" pitchFamily="18" charset="0"/>
                <a:cs typeface="Times New Roman" pitchFamily="18" charset="0"/>
              </a:rPr>
              <a:t>1</a:t>
            </a:r>
            <a:r>
              <a:rPr lang="en-US" sz="2400" i="1" baseline="-25000">
                <a:latin typeface="Times New Roman" pitchFamily="18" charset="0"/>
                <a:cs typeface="Times New Roman" pitchFamily="18" charset="0"/>
              </a:rPr>
              <a:t> </a:t>
            </a:r>
            <a:r>
              <a:rPr lang="en-US" sz="2400" i="1">
                <a:latin typeface="Times New Roman" pitchFamily="18" charset="0"/>
                <a:cs typeface="Times New Roman" pitchFamily="18" charset="0"/>
              </a:rPr>
              <a:t>+ cz</a:t>
            </a:r>
            <a:r>
              <a:rPr lang="en-US" sz="2400" baseline="-25000">
                <a:latin typeface="Times New Roman" pitchFamily="18" charset="0"/>
                <a:cs typeface="Times New Roman" pitchFamily="18" charset="0"/>
              </a:rPr>
              <a:t>1</a:t>
            </a:r>
            <a:r>
              <a:rPr lang="en-US" sz="2400">
                <a:latin typeface="Times New Roman" pitchFamily="18" charset="0"/>
                <a:cs typeface="Times New Roman" pitchFamily="18" charset="0"/>
              </a:rPr>
              <a:t> = -1;</a:t>
            </a:r>
            <a:endParaRPr lang="ru-RU" sz="2400">
              <a:latin typeface="Times New Roman" pitchFamily="18" charset="0"/>
              <a:cs typeface="Times New Roman" pitchFamily="18" charset="0"/>
            </a:endParaRPr>
          </a:p>
          <a:p>
            <a:pPr algn="just"/>
            <a:r>
              <a:rPr lang="en-US" sz="2400" i="1">
                <a:latin typeface="Times New Roman" pitchFamily="18" charset="0"/>
                <a:cs typeface="Times New Roman" pitchFamily="18" charset="0"/>
              </a:rPr>
              <a:t>ax</a:t>
            </a:r>
            <a:r>
              <a:rPr lang="en-US" sz="2400" baseline="-25000">
                <a:latin typeface="Times New Roman" pitchFamily="18" charset="0"/>
                <a:cs typeface="Times New Roman" pitchFamily="18" charset="0"/>
              </a:rPr>
              <a:t>2</a:t>
            </a:r>
            <a:r>
              <a:rPr lang="en-US" sz="2400" i="1" baseline="-25000">
                <a:latin typeface="Times New Roman" pitchFamily="18" charset="0"/>
                <a:cs typeface="Times New Roman" pitchFamily="18" charset="0"/>
              </a:rPr>
              <a:t> </a:t>
            </a:r>
            <a:r>
              <a:rPr lang="en-US" sz="2400" i="1">
                <a:latin typeface="Times New Roman" pitchFamily="18" charset="0"/>
                <a:cs typeface="Times New Roman" pitchFamily="18" charset="0"/>
              </a:rPr>
              <a:t>+ by</a:t>
            </a:r>
            <a:r>
              <a:rPr lang="en-US" sz="2400" baseline="-25000">
                <a:latin typeface="Times New Roman" pitchFamily="18" charset="0"/>
                <a:cs typeface="Times New Roman" pitchFamily="18" charset="0"/>
              </a:rPr>
              <a:t>2 </a:t>
            </a:r>
            <a:r>
              <a:rPr lang="en-US" sz="2400" i="1">
                <a:latin typeface="Times New Roman" pitchFamily="18" charset="0"/>
                <a:cs typeface="Times New Roman" pitchFamily="18" charset="0"/>
              </a:rPr>
              <a:t>+ cz</a:t>
            </a:r>
            <a:r>
              <a:rPr lang="en-US" sz="2400" baseline="-25000">
                <a:latin typeface="Times New Roman" pitchFamily="18" charset="0"/>
                <a:cs typeface="Times New Roman" pitchFamily="18" charset="0"/>
              </a:rPr>
              <a:t>3</a:t>
            </a:r>
            <a:r>
              <a:rPr lang="en-US" sz="2400">
                <a:latin typeface="Times New Roman" pitchFamily="18" charset="0"/>
                <a:cs typeface="Times New Roman" pitchFamily="18" charset="0"/>
              </a:rPr>
              <a:t> = -1;</a:t>
            </a:r>
            <a:endParaRPr lang="ru-RU" sz="2400">
              <a:latin typeface="Times New Roman" pitchFamily="18" charset="0"/>
              <a:cs typeface="Times New Roman" pitchFamily="18" charset="0"/>
            </a:endParaRPr>
          </a:p>
          <a:p>
            <a:pPr algn="just"/>
            <a:r>
              <a:rPr lang="en-US" sz="2400" i="1">
                <a:latin typeface="Times New Roman" pitchFamily="18" charset="0"/>
                <a:cs typeface="Times New Roman" pitchFamily="18" charset="0"/>
              </a:rPr>
              <a:t>ax</a:t>
            </a:r>
            <a:r>
              <a:rPr lang="ru-RU" sz="2400" baseline="-25000">
                <a:latin typeface="Times New Roman" pitchFamily="18" charset="0"/>
                <a:cs typeface="Times New Roman" pitchFamily="18" charset="0"/>
              </a:rPr>
              <a:t>3</a:t>
            </a:r>
            <a:r>
              <a:rPr lang="ru-RU" sz="2400" i="1" baseline="-25000">
                <a:latin typeface="Times New Roman" pitchFamily="18" charset="0"/>
                <a:cs typeface="Times New Roman" pitchFamily="18" charset="0"/>
              </a:rPr>
              <a:t> </a:t>
            </a:r>
            <a:r>
              <a:rPr lang="ru-RU" sz="2400" i="1">
                <a:latin typeface="Times New Roman" pitchFamily="18" charset="0"/>
                <a:cs typeface="Times New Roman" pitchFamily="18" charset="0"/>
              </a:rPr>
              <a:t>+ </a:t>
            </a:r>
            <a:r>
              <a:rPr lang="en-US" sz="2400" i="1">
                <a:latin typeface="Times New Roman" pitchFamily="18" charset="0"/>
                <a:cs typeface="Times New Roman" pitchFamily="18" charset="0"/>
              </a:rPr>
              <a:t>by</a:t>
            </a:r>
            <a:r>
              <a:rPr lang="ru-RU" sz="2400" baseline="-25000">
                <a:latin typeface="Times New Roman" pitchFamily="18" charset="0"/>
                <a:cs typeface="Times New Roman" pitchFamily="18" charset="0"/>
              </a:rPr>
              <a:t>2</a:t>
            </a:r>
            <a:r>
              <a:rPr lang="ru-RU" sz="2400" i="1" baseline="-25000">
                <a:latin typeface="Times New Roman" pitchFamily="18" charset="0"/>
                <a:cs typeface="Times New Roman" pitchFamily="18" charset="0"/>
              </a:rPr>
              <a:t> </a:t>
            </a:r>
            <a:r>
              <a:rPr lang="ru-RU" sz="2400" i="1">
                <a:latin typeface="Times New Roman" pitchFamily="18" charset="0"/>
                <a:cs typeface="Times New Roman" pitchFamily="18" charset="0"/>
              </a:rPr>
              <a:t>+ </a:t>
            </a:r>
            <a:r>
              <a:rPr lang="en-US" sz="2400" i="1">
                <a:latin typeface="Times New Roman" pitchFamily="18" charset="0"/>
                <a:cs typeface="Times New Roman" pitchFamily="18" charset="0"/>
              </a:rPr>
              <a:t>cz</a:t>
            </a:r>
            <a:r>
              <a:rPr lang="ru-RU" sz="2400" baseline="-25000">
                <a:latin typeface="Times New Roman" pitchFamily="18" charset="0"/>
                <a:cs typeface="Times New Roman" pitchFamily="18" charset="0"/>
              </a:rPr>
              <a:t>3</a:t>
            </a:r>
            <a:r>
              <a:rPr lang="ru-RU" sz="2400">
                <a:latin typeface="Times New Roman" pitchFamily="18" charset="0"/>
                <a:cs typeface="Times New Roman" pitchFamily="18" charset="0"/>
              </a:rPr>
              <a:t> = -1.</a:t>
            </a:r>
          </a:p>
          <a:p>
            <a:pPr algn="just"/>
            <a:r>
              <a:rPr lang="ru-RU" sz="2400">
                <a:latin typeface="Times New Roman" pitchFamily="18" charset="0"/>
                <a:cs typeface="Times New Roman" pitchFamily="18" charset="0"/>
              </a:rPr>
              <a:t>В матричной форме это выглядит так: </a:t>
            </a:r>
          </a:p>
          <a:p>
            <a:pPr algn="just"/>
            <a:endParaRPr lang="ru-RU" sz="2400">
              <a:latin typeface="Times New Roman" pitchFamily="18" charset="0"/>
              <a:cs typeface="Times New Roman" pitchFamily="18" charset="0"/>
            </a:endParaRPr>
          </a:p>
          <a:p>
            <a:pPr algn="just"/>
            <a:endParaRPr lang="ru-RU" sz="2400">
              <a:latin typeface="Times New Roman" pitchFamily="18" charset="0"/>
              <a:cs typeface="Times New Roman" pitchFamily="18" charset="0"/>
            </a:endParaRPr>
          </a:p>
          <a:p>
            <a:pPr algn="just"/>
            <a:r>
              <a:rPr lang="ru-RU" sz="2400">
                <a:latin typeface="Times New Roman" pitchFamily="18" charset="0"/>
                <a:cs typeface="Times New Roman" pitchFamily="18" charset="0"/>
              </a:rPr>
              <a:t>или </a:t>
            </a:r>
          </a:p>
          <a:p>
            <a:pPr algn="just"/>
            <a:r>
              <a:rPr lang="ru-RU" sz="2400">
                <a:latin typeface="Times New Roman" pitchFamily="18" charset="0"/>
                <a:cs typeface="Times New Roman" pitchFamily="18" charset="0"/>
              </a:rPr>
              <a:t>[X][C] = [D]</a:t>
            </a:r>
          </a:p>
          <a:p>
            <a:pPr algn="just"/>
            <a:r>
              <a:rPr lang="ru-RU" sz="2400">
                <a:latin typeface="Times New Roman" pitchFamily="18" charset="0"/>
                <a:cs typeface="Times New Roman" pitchFamily="18" charset="0"/>
              </a:rPr>
              <a:t>Решение этого уравнения дает значения коэффициентов уравнения плоскости: </a:t>
            </a:r>
          </a:p>
          <a:p>
            <a:pPr algn="just"/>
            <a:r>
              <a:rPr lang="ru-RU" sz="2400">
                <a:latin typeface="Times New Roman" pitchFamily="18" charset="0"/>
                <a:cs typeface="Times New Roman" pitchFamily="18" charset="0"/>
              </a:rPr>
              <a:t>[C] = [X]</a:t>
            </a:r>
            <a:r>
              <a:rPr lang="ru-RU" sz="2400" baseline="30000">
                <a:latin typeface="Times New Roman" pitchFamily="18" charset="0"/>
                <a:cs typeface="Times New Roman" pitchFamily="18" charset="0"/>
              </a:rPr>
              <a:t>-1</a:t>
            </a:r>
            <a:r>
              <a:rPr lang="ru-RU" sz="2400">
                <a:latin typeface="Times New Roman" pitchFamily="18" charset="0"/>
                <a:cs typeface="Times New Roman" pitchFamily="18" charset="0"/>
              </a:rPr>
              <a:t>[D]. </a:t>
            </a:r>
          </a:p>
        </p:txBody>
      </p:sp>
      <p:pic>
        <p:nvPicPr>
          <p:cNvPr id="59395" name="Picture 2"/>
          <p:cNvPicPr>
            <a:picLocks noChangeAspect="1" noChangeArrowheads="1"/>
          </p:cNvPicPr>
          <p:nvPr/>
        </p:nvPicPr>
        <p:blipFill>
          <a:blip r:embed="rId3"/>
          <a:srcRect/>
          <a:stretch>
            <a:fillRect/>
          </a:stretch>
        </p:blipFill>
        <p:spPr bwMode="auto">
          <a:xfrm>
            <a:off x="5668963" y="3937000"/>
            <a:ext cx="3208337" cy="1670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extBox 6"/>
          <p:cNvSpPr txBox="1">
            <a:spLocks noChangeArrowheads="1"/>
          </p:cNvSpPr>
          <p:nvPr/>
        </p:nvSpPr>
        <p:spPr bwMode="auto">
          <a:xfrm>
            <a:off x="0" y="0"/>
            <a:ext cx="12192000" cy="830263"/>
          </a:xfrm>
          <a:prstGeom prst="rect">
            <a:avLst/>
          </a:prstGeom>
          <a:noFill/>
          <a:ln w="9525">
            <a:noFill/>
            <a:miter lim="800000"/>
            <a:headEnd/>
            <a:tailEnd/>
          </a:ln>
        </p:spPr>
        <p:txBody>
          <a:bodyPr>
            <a:spAutoFit/>
          </a:bodyPr>
          <a:lstStyle/>
          <a:p>
            <a:pPr algn="ctr"/>
            <a:r>
              <a:rPr lang="ru-RU" sz="4800" b="1">
                <a:latin typeface="Calibri" pitchFamily="34" charset="0"/>
              </a:rPr>
              <a:t>Алгоритм Робертса</a:t>
            </a:r>
            <a:endParaRPr lang="ru-RU" sz="4800">
              <a:latin typeface="Calibri" pitchFamily="34" charset="0"/>
            </a:endParaRPr>
          </a:p>
        </p:txBody>
      </p:sp>
      <p:sp>
        <p:nvSpPr>
          <p:cNvPr id="61442" name="TextBox 2"/>
          <p:cNvSpPr txBox="1">
            <a:spLocks noChangeArrowheads="1"/>
          </p:cNvSpPr>
          <p:nvPr/>
        </p:nvSpPr>
        <p:spPr bwMode="auto">
          <a:xfrm>
            <a:off x="168275" y="1168400"/>
            <a:ext cx="12023725" cy="3416300"/>
          </a:xfrm>
          <a:prstGeom prst="rect">
            <a:avLst/>
          </a:prstGeom>
          <a:noFill/>
          <a:ln w="9525">
            <a:noFill/>
            <a:miter lim="800000"/>
            <a:headEnd/>
            <a:tailEnd/>
          </a:ln>
        </p:spPr>
        <p:txBody>
          <a:bodyPr>
            <a:spAutoFit/>
          </a:bodyPr>
          <a:lstStyle/>
          <a:p>
            <a:pPr algn="just"/>
            <a:r>
              <a:rPr lang="ru-RU" sz="2400">
                <a:latin typeface="Times New Roman" pitchFamily="18" charset="0"/>
                <a:cs typeface="Times New Roman" pitchFamily="18" charset="0"/>
              </a:rPr>
              <a:t>Другой способ используется, если известен вектор нормали к плоскости, т. е. </a:t>
            </a:r>
          </a:p>
          <a:p>
            <a:pPr algn="just"/>
            <a:r>
              <a:rPr lang="en-US" sz="2400">
                <a:latin typeface="Times New Roman" pitchFamily="18" charset="0"/>
                <a:cs typeface="Times New Roman" pitchFamily="18" charset="0"/>
              </a:rPr>
              <a:t>n</a:t>
            </a:r>
            <a:r>
              <a:rPr lang="ru-RU" sz="2400">
                <a:latin typeface="Times New Roman" pitchFamily="18" charset="0"/>
                <a:cs typeface="Times New Roman" pitchFamily="18" charset="0"/>
              </a:rPr>
              <a:t> = </a:t>
            </a:r>
            <a:r>
              <a:rPr lang="en-US" sz="2400" i="1">
                <a:latin typeface="Times New Roman" pitchFamily="18" charset="0"/>
                <a:cs typeface="Times New Roman" pitchFamily="18" charset="0"/>
              </a:rPr>
              <a:t>a</a:t>
            </a:r>
            <a:r>
              <a:rPr lang="en-US" sz="2400" b="1" i="1">
                <a:latin typeface="Times New Roman" pitchFamily="18" charset="0"/>
                <a:cs typeface="Times New Roman" pitchFamily="18" charset="0"/>
              </a:rPr>
              <a:t>i</a:t>
            </a:r>
            <a:r>
              <a:rPr lang="ru-RU" sz="2400" i="1">
                <a:latin typeface="Times New Roman" pitchFamily="18" charset="0"/>
                <a:cs typeface="Times New Roman" pitchFamily="18" charset="0"/>
              </a:rPr>
              <a:t> + </a:t>
            </a:r>
            <a:r>
              <a:rPr lang="en-US" sz="2400" i="1">
                <a:latin typeface="Times New Roman" pitchFamily="18" charset="0"/>
                <a:cs typeface="Times New Roman" pitchFamily="18" charset="0"/>
              </a:rPr>
              <a:t>b</a:t>
            </a:r>
            <a:r>
              <a:rPr lang="en-US" sz="2400" b="1" i="1">
                <a:latin typeface="Times New Roman" pitchFamily="18" charset="0"/>
                <a:cs typeface="Times New Roman" pitchFamily="18" charset="0"/>
              </a:rPr>
              <a:t>j</a:t>
            </a:r>
            <a:r>
              <a:rPr lang="ru-RU" sz="2400" i="1">
                <a:latin typeface="Times New Roman" pitchFamily="18" charset="0"/>
                <a:cs typeface="Times New Roman" pitchFamily="18" charset="0"/>
              </a:rPr>
              <a:t> + </a:t>
            </a:r>
            <a:r>
              <a:rPr lang="en-US" sz="2400" i="1">
                <a:latin typeface="Times New Roman" pitchFamily="18" charset="0"/>
                <a:cs typeface="Times New Roman" pitchFamily="18" charset="0"/>
              </a:rPr>
              <a:t>c</a:t>
            </a:r>
            <a:r>
              <a:rPr lang="en-US" sz="2400" b="1" i="1">
                <a:latin typeface="Times New Roman" pitchFamily="18" charset="0"/>
                <a:cs typeface="Times New Roman" pitchFamily="18" charset="0"/>
              </a:rPr>
              <a:t>k</a:t>
            </a:r>
            <a:r>
              <a:rPr lang="ru-RU" sz="2400" i="1">
                <a:latin typeface="Times New Roman" pitchFamily="18" charset="0"/>
                <a:cs typeface="Times New Roman" pitchFamily="18" charset="0"/>
              </a:rPr>
              <a:t>,</a:t>
            </a:r>
            <a:endParaRPr lang="ru-RU" sz="2400">
              <a:latin typeface="Times New Roman" pitchFamily="18" charset="0"/>
              <a:cs typeface="Times New Roman" pitchFamily="18" charset="0"/>
            </a:endParaRPr>
          </a:p>
          <a:p>
            <a:pPr algn="just"/>
            <a:r>
              <a:rPr lang="ru-RU" sz="2400">
                <a:latin typeface="Times New Roman" pitchFamily="18" charset="0"/>
                <a:cs typeface="Times New Roman" pitchFamily="18" charset="0"/>
              </a:rPr>
              <a:t>где </a:t>
            </a:r>
            <a:r>
              <a:rPr lang="ru-RU" sz="2400" b="1" i="1">
                <a:latin typeface="Times New Roman" pitchFamily="18" charset="0"/>
                <a:cs typeface="Times New Roman" pitchFamily="18" charset="0"/>
              </a:rPr>
              <a:t>i, j, k</a:t>
            </a:r>
            <a:r>
              <a:rPr lang="ru-RU" sz="2400">
                <a:latin typeface="Times New Roman" pitchFamily="18" charset="0"/>
                <a:cs typeface="Times New Roman" pitchFamily="18" charset="0"/>
              </a:rPr>
              <a:t> – единичные векторы осей </a:t>
            </a:r>
            <a:r>
              <a:rPr lang="ru-RU" sz="2400" i="1">
                <a:latin typeface="Times New Roman" pitchFamily="18" charset="0"/>
                <a:cs typeface="Times New Roman" pitchFamily="18" charset="0"/>
              </a:rPr>
              <a:t>х</a:t>
            </a:r>
            <a:r>
              <a:rPr lang="ru-RU" sz="2400">
                <a:latin typeface="Times New Roman" pitchFamily="18" charset="0"/>
                <a:cs typeface="Times New Roman" pitchFamily="18" charset="0"/>
              </a:rPr>
              <a:t>, </a:t>
            </a:r>
            <a:r>
              <a:rPr lang="ru-RU" sz="2400" i="1">
                <a:latin typeface="Times New Roman" pitchFamily="18" charset="0"/>
                <a:cs typeface="Times New Roman" pitchFamily="18" charset="0"/>
              </a:rPr>
              <a:t>у</a:t>
            </a:r>
            <a:r>
              <a:rPr lang="ru-RU" sz="2400">
                <a:latin typeface="Times New Roman" pitchFamily="18" charset="0"/>
                <a:cs typeface="Times New Roman" pitchFamily="18" charset="0"/>
              </a:rPr>
              <a:t>, </a:t>
            </a:r>
            <a:r>
              <a:rPr lang="ru-RU" sz="2400" i="1">
                <a:latin typeface="Times New Roman" pitchFamily="18" charset="0"/>
                <a:cs typeface="Times New Roman" pitchFamily="18" charset="0"/>
              </a:rPr>
              <a:t>z</a:t>
            </a:r>
            <a:r>
              <a:rPr lang="ru-RU" sz="2400">
                <a:latin typeface="Times New Roman" pitchFamily="18" charset="0"/>
                <a:cs typeface="Times New Roman" pitchFamily="18" charset="0"/>
              </a:rPr>
              <a:t> соответственно. Тогда уравнение плоскости примет вид </a:t>
            </a:r>
          </a:p>
          <a:p>
            <a:pPr algn="just"/>
            <a:r>
              <a:rPr lang="en-US" sz="2400" i="1">
                <a:latin typeface="Times New Roman" pitchFamily="18" charset="0"/>
                <a:cs typeface="Times New Roman" pitchFamily="18" charset="0"/>
              </a:rPr>
              <a:t>ax</a:t>
            </a:r>
            <a:r>
              <a:rPr lang="ru-RU" sz="2400" i="1">
                <a:latin typeface="Times New Roman" pitchFamily="18" charset="0"/>
                <a:cs typeface="Times New Roman" pitchFamily="18" charset="0"/>
              </a:rPr>
              <a:t> + </a:t>
            </a:r>
            <a:r>
              <a:rPr lang="en-US" sz="2400" i="1">
                <a:latin typeface="Times New Roman" pitchFamily="18" charset="0"/>
                <a:cs typeface="Times New Roman" pitchFamily="18" charset="0"/>
              </a:rPr>
              <a:t>by</a:t>
            </a:r>
            <a:r>
              <a:rPr lang="ru-RU" sz="2400" i="1">
                <a:latin typeface="Times New Roman" pitchFamily="18" charset="0"/>
                <a:cs typeface="Times New Roman" pitchFamily="18" charset="0"/>
              </a:rPr>
              <a:t> + </a:t>
            </a:r>
            <a:r>
              <a:rPr lang="en-US" sz="2400" i="1">
                <a:latin typeface="Times New Roman" pitchFamily="18" charset="0"/>
                <a:cs typeface="Times New Roman" pitchFamily="18" charset="0"/>
              </a:rPr>
              <a:t>cz</a:t>
            </a:r>
            <a:r>
              <a:rPr lang="ru-RU" sz="2400" i="1">
                <a:latin typeface="Times New Roman" pitchFamily="18" charset="0"/>
                <a:cs typeface="Times New Roman" pitchFamily="18" charset="0"/>
              </a:rPr>
              <a:t> + </a:t>
            </a:r>
            <a:r>
              <a:rPr lang="en-US" sz="2400" i="1">
                <a:latin typeface="Times New Roman" pitchFamily="18" charset="0"/>
                <a:cs typeface="Times New Roman" pitchFamily="18" charset="0"/>
              </a:rPr>
              <a:t>d</a:t>
            </a:r>
            <a:r>
              <a:rPr lang="ru-RU" sz="2400">
                <a:latin typeface="Times New Roman" pitchFamily="18" charset="0"/>
                <a:cs typeface="Times New Roman" pitchFamily="18" charset="0"/>
              </a:rPr>
              <a:t> = 0        </a:t>
            </a:r>
          </a:p>
          <a:p>
            <a:pPr algn="just"/>
            <a:r>
              <a:rPr lang="ru-RU" sz="2400">
                <a:latin typeface="Times New Roman" pitchFamily="18" charset="0"/>
                <a:cs typeface="Times New Roman" pitchFamily="18" charset="0"/>
              </a:rPr>
              <a:t>(3)</a:t>
            </a:r>
          </a:p>
          <a:p>
            <a:pPr algn="just"/>
            <a:r>
              <a:rPr lang="ru-RU" sz="2400">
                <a:latin typeface="Times New Roman" pitchFamily="18" charset="0"/>
                <a:cs typeface="Times New Roman" pitchFamily="18" charset="0"/>
              </a:rPr>
              <a:t>Величина </a:t>
            </a:r>
            <a:r>
              <a:rPr lang="ru-RU" sz="2400" i="1">
                <a:latin typeface="Times New Roman" pitchFamily="18" charset="0"/>
                <a:cs typeface="Times New Roman" pitchFamily="18" charset="0"/>
              </a:rPr>
              <a:t>d</a:t>
            </a:r>
            <a:r>
              <a:rPr lang="ru-RU" sz="2400">
                <a:latin typeface="Times New Roman" pitchFamily="18" charset="0"/>
                <a:cs typeface="Times New Roman" pitchFamily="18" charset="0"/>
              </a:rPr>
              <a:t> вычисляется с помощью произвольной точки на плоскости. В частности, если компоненты этой точки на плоскости (</a:t>
            </a:r>
            <a:r>
              <a:rPr lang="ru-RU" sz="2400" i="1">
                <a:latin typeface="Times New Roman" pitchFamily="18" charset="0"/>
                <a:cs typeface="Times New Roman" pitchFamily="18" charset="0"/>
              </a:rPr>
              <a:t>х</a:t>
            </a:r>
            <a:r>
              <a:rPr lang="ru-RU" sz="2400" baseline="-25000">
                <a:latin typeface="Times New Roman" pitchFamily="18" charset="0"/>
                <a:cs typeface="Times New Roman" pitchFamily="18" charset="0"/>
              </a:rPr>
              <a:t>1</a:t>
            </a:r>
            <a:r>
              <a:rPr lang="ru-RU" sz="2400" i="1">
                <a:latin typeface="Times New Roman" pitchFamily="18" charset="0"/>
                <a:cs typeface="Times New Roman" pitchFamily="18" charset="0"/>
              </a:rPr>
              <a:t>, у</a:t>
            </a:r>
            <a:r>
              <a:rPr lang="ru-RU" sz="2400" baseline="-25000">
                <a:latin typeface="Times New Roman" pitchFamily="18" charset="0"/>
                <a:cs typeface="Times New Roman" pitchFamily="18" charset="0"/>
              </a:rPr>
              <a:t>1</a:t>
            </a:r>
            <a:r>
              <a:rPr lang="ru-RU" sz="2400" i="1">
                <a:latin typeface="Times New Roman" pitchFamily="18" charset="0"/>
                <a:cs typeface="Times New Roman" pitchFamily="18" charset="0"/>
              </a:rPr>
              <a:t>, z</a:t>
            </a:r>
            <a:r>
              <a:rPr lang="ru-RU" sz="2400" baseline="-25000">
                <a:latin typeface="Times New Roman" pitchFamily="18" charset="0"/>
                <a:cs typeface="Times New Roman" pitchFamily="18" charset="0"/>
              </a:rPr>
              <a:t>1</a:t>
            </a:r>
            <a:r>
              <a:rPr lang="ru-RU" sz="2400">
                <a:latin typeface="Times New Roman" pitchFamily="18" charset="0"/>
                <a:cs typeface="Times New Roman" pitchFamily="18" charset="0"/>
              </a:rPr>
              <a:t>), то </a:t>
            </a:r>
          </a:p>
          <a:p>
            <a:pPr algn="just"/>
            <a:r>
              <a:rPr lang="en-US" sz="2400" i="1">
                <a:latin typeface="Times New Roman" pitchFamily="18" charset="0"/>
                <a:cs typeface="Times New Roman" pitchFamily="18" charset="0"/>
              </a:rPr>
              <a:t>d</a:t>
            </a:r>
            <a:r>
              <a:rPr lang="ru-RU" sz="2400">
                <a:latin typeface="Times New Roman" pitchFamily="18" charset="0"/>
                <a:cs typeface="Times New Roman" pitchFamily="18" charset="0"/>
              </a:rPr>
              <a:t> = -(</a:t>
            </a:r>
            <a:r>
              <a:rPr lang="en-US" sz="2400" i="1">
                <a:latin typeface="Times New Roman" pitchFamily="18" charset="0"/>
                <a:cs typeface="Times New Roman" pitchFamily="18" charset="0"/>
              </a:rPr>
              <a:t>ax</a:t>
            </a:r>
            <a:r>
              <a:rPr lang="ru-RU" sz="2400" baseline="-25000">
                <a:latin typeface="Times New Roman" pitchFamily="18" charset="0"/>
                <a:cs typeface="Times New Roman" pitchFamily="18" charset="0"/>
              </a:rPr>
              <a:t>1</a:t>
            </a:r>
            <a:r>
              <a:rPr lang="ru-RU" sz="2400" i="1">
                <a:latin typeface="Times New Roman" pitchFamily="18" charset="0"/>
                <a:cs typeface="Times New Roman" pitchFamily="18" charset="0"/>
              </a:rPr>
              <a:t> + </a:t>
            </a:r>
            <a:r>
              <a:rPr lang="en-US" sz="2400" i="1">
                <a:latin typeface="Times New Roman" pitchFamily="18" charset="0"/>
                <a:cs typeface="Times New Roman" pitchFamily="18" charset="0"/>
              </a:rPr>
              <a:t>by</a:t>
            </a:r>
            <a:r>
              <a:rPr lang="ru-RU" sz="2400" baseline="-25000">
                <a:latin typeface="Times New Roman" pitchFamily="18" charset="0"/>
                <a:cs typeface="Times New Roman" pitchFamily="18" charset="0"/>
              </a:rPr>
              <a:t>1</a:t>
            </a:r>
            <a:r>
              <a:rPr lang="ru-RU" sz="2400" i="1">
                <a:latin typeface="Times New Roman" pitchFamily="18" charset="0"/>
                <a:cs typeface="Times New Roman" pitchFamily="18" charset="0"/>
              </a:rPr>
              <a:t> + </a:t>
            </a:r>
            <a:r>
              <a:rPr lang="en-US" sz="2400" i="1">
                <a:latin typeface="Times New Roman" pitchFamily="18" charset="0"/>
                <a:cs typeface="Times New Roman" pitchFamily="18" charset="0"/>
              </a:rPr>
              <a:t>cz</a:t>
            </a:r>
            <a:r>
              <a:rPr lang="ru-RU" sz="2400" baseline="-25000">
                <a:latin typeface="Times New Roman" pitchFamily="18" charset="0"/>
                <a:cs typeface="Times New Roman" pitchFamily="18" charset="0"/>
              </a:rPr>
              <a:t>1</a:t>
            </a:r>
            <a:r>
              <a:rPr lang="ru-RU" sz="240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extBox 6"/>
          <p:cNvSpPr txBox="1">
            <a:spLocks noChangeArrowheads="1"/>
          </p:cNvSpPr>
          <p:nvPr/>
        </p:nvSpPr>
        <p:spPr bwMode="auto">
          <a:xfrm>
            <a:off x="0" y="0"/>
            <a:ext cx="12192000" cy="830263"/>
          </a:xfrm>
          <a:prstGeom prst="rect">
            <a:avLst/>
          </a:prstGeom>
          <a:noFill/>
          <a:ln w="9525">
            <a:noFill/>
            <a:miter lim="800000"/>
            <a:headEnd/>
            <a:tailEnd/>
          </a:ln>
        </p:spPr>
        <p:txBody>
          <a:bodyPr>
            <a:spAutoFit/>
          </a:bodyPr>
          <a:lstStyle/>
          <a:p>
            <a:pPr algn="ctr"/>
            <a:r>
              <a:rPr lang="ru-RU" sz="4800" b="1">
                <a:latin typeface="Calibri" pitchFamily="34" charset="0"/>
              </a:rPr>
              <a:t>Алгоритм Робертса</a:t>
            </a:r>
            <a:endParaRPr lang="ru-RU" sz="4800">
              <a:latin typeface="Calibri" pitchFamily="34" charset="0"/>
            </a:endParaRPr>
          </a:p>
        </p:txBody>
      </p:sp>
      <p:sp>
        <p:nvSpPr>
          <p:cNvPr id="3" name="TextBox 2"/>
          <p:cNvSpPr txBox="1"/>
          <p:nvPr/>
        </p:nvSpPr>
        <p:spPr>
          <a:xfrm>
            <a:off x="168275" y="844550"/>
            <a:ext cx="12023725" cy="5816600"/>
          </a:xfrm>
          <a:prstGeom prst="rect">
            <a:avLst/>
          </a:prstGeom>
          <a:noFill/>
        </p:spPr>
        <p:txBody>
          <a:bodyPr>
            <a:spAutoFit/>
          </a:bodyPr>
          <a:lstStyle/>
          <a:p>
            <a:pPr algn="just"/>
            <a:r>
              <a:rPr lang="ru-RU" sz="2400" b="1">
                <a:latin typeface="Calibri" pitchFamily="34" charset="0"/>
              </a:rPr>
              <a:t> </a:t>
            </a:r>
            <a:r>
              <a:rPr lang="ru-RU" sz="2400" u="sng">
                <a:latin typeface="Times New Roman" pitchFamily="18" charset="0"/>
                <a:cs typeface="Times New Roman" pitchFamily="18" charset="0"/>
              </a:rPr>
              <a:t>2. Удаление невидимых ребер</a:t>
            </a:r>
          </a:p>
          <a:p>
            <a:pPr algn="just"/>
            <a:r>
              <a:rPr lang="ru-RU" sz="2400">
                <a:latin typeface="Times New Roman" pitchFamily="18" charset="0"/>
                <a:cs typeface="Times New Roman" pitchFamily="18" charset="0"/>
              </a:rPr>
              <a:t>После первого этапа удаления нелицевых граней необходимо выяснить, существуют ли такие ребра, которые </a:t>
            </a:r>
            <a:r>
              <a:rPr lang="ru-RU" sz="2400" u="sng">
                <a:latin typeface="Times New Roman" pitchFamily="18" charset="0"/>
                <a:cs typeface="Times New Roman" pitchFamily="18" charset="0"/>
              </a:rPr>
              <a:t>экранируются другими телами в или нелицевыми гранями этого тела</a:t>
            </a:r>
            <a:r>
              <a:rPr lang="ru-RU" sz="2400">
                <a:latin typeface="Times New Roman" pitchFamily="18" charset="0"/>
                <a:cs typeface="Times New Roman" pitchFamily="18" charset="0"/>
              </a:rPr>
              <a:t>. Для этого каждые ребро нужно сравнить с другими телами сцены или картинки. </a:t>
            </a:r>
          </a:p>
          <a:p>
            <a:pPr algn="just"/>
            <a:r>
              <a:rPr lang="ru-RU" sz="2400" u="sng">
                <a:latin typeface="Times New Roman" pitchFamily="18" charset="0"/>
                <a:cs typeface="Times New Roman" pitchFamily="18" charset="0"/>
              </a:rPr>
              <a:t>Алгоритм:</a:t>
            </a:r>
            <a:endParaRPr lang="ru-RU" sz="2400">
              <a:latin typeface="Times New Roman" pitchFamily="18" charset="0"/>
              <a:cs typeface="Times New Roman" pitchFamily="18" charset="0"/>
            </a:endParaRPr>
          </a:p>
          <a:p>
            <a:pPr algn="just"/>
            <a:r>
              <a:rPr lang="ru-RU" sz="2400">
                <a:latin typeface="Times New Roman" pitchFamily="18" charset="0"/>
                <a:cs typeface="Times New Roman" pitchFamily="18" charset="0"/>
              </a:rPr>
              <a:t>1 – сначала отбрасываются все ребра, обе грани которых не являются лицевыми, т.е. они заведомо невидны.</a:t>
            </a:r>
          </a:p>
          <a:p>
            <a:pPr algn="just"/>
            <a:r>
              <a:rPr lang="ru-RU" sz="2400">
                <a:latin typeface="Times New Roman" pitchFamily="18" charset="0"/>
                <a:cs typeface="Times New Roman" pitchFamily="18" charset="0"/>
              </a:rPr>
              <a:t>2 – проверяются все оставшиеся ребра со всеми гранями многоугольника на закрывание:</a:t>
            </a:r>
          </a:p>
          <a:p>
            <a:pPr algn="just">
              <a:lnSpc>
                <a:spcPct val="150000"/>
              </a:lnSpc>
              <a:buFont typeface="Symbol" pitchFamily="18" charset="2"/>
              <a:buChar char="-"/>
            </a:pPr>
            <a:r>
              <a:rPr lang="ru-RU" sz="2400">
                <a:latin typeface="Times New Roman" pitchFamily="18" charset="0"/>
                <a:cs typeface="Times New Roman" pitchFamily="18" charset="0"/>
              </a:rPr>
              <a:t>грань не закрывает ребро и оно выводится.</a:t>
            </a:r>
          </a:p>
          <a:p>
            <a:pPr algn="just">
              <a:lnSpc>
                <a:spcPct val="150000"/>
              </a:lnSpc>
              <a:buFont typeface="Symbol" pitchFamily="18" charset="2"/>
              <a:buChar char="-"/>
            </a:pPr>
            <a:r>
              <a:rPr lang="ru-RU" sz="2400">
                <a:latin typeface="Times New Roman" pitchFamily="18" charset="0"/>
                <a:cs typeface="Times New Roman" pitchFamily="18" charset="0"/>
              </a:rPr>
              <a:t>грань полностью закрывает ребро и оно удаляется из списка рассматриваемых.</a:t>
            </a:r>
          </a:p>
          <a:p>
            <a:pPr algn="just">
              <a:lnSpc>
                <a:spcPct val="150000"/>
              </a:lnSpc>
              <a:buFont typeface="Symbol" pitchFamily="18" charset="2"/>
              <a:buChar char="-"/>
            </a:pPr>
            <a:r>
              <a:rPr lang="ru-RU" sz="2400">
                <a:latin typeface="Times New Roman" pitchFamily="18" charset="0"/>
                <a:cs typeface="Times New Roman" pitchFamily="18" charset="0"/>
              </a:rPr>
              <a:t>грань частично закрывает ребро, тогда ребро разбивается на части, из которых видимыми могут быть </a:t>
            </a:r>
            <a:r>
              <a:rPr lang="ru-RU" sz="2400" i="1">
                <a:latin typeface="Times New Roman" pitchFamily="18" charset="0"/>
                <a:cs typeface="Times New Roman" pitchFamily="18" charset="0"/>
              </a:rPr>
              <a:t>не более двух частей</a:t>
            </a:r>
            <a:r>
              <a:rPr lang="ru-RU" sz="2400">
                <a:latin typeface="Times New Roman" pitchFamily="18" charset="0"/>
                <a:cs typeface="Times New Roman" pitchFamily="18" charset="0"/>
              </a:rPr>
              <a:t>. Само ребро удаляется из списка, но в список проверенных ребер добавляются те его части, которые не закрываются гранью.</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extBox 6"/>
          <p:cNvSpPr txBox="1">
            <a:spLocks noChangeArrowheads="1"/>
          </p:cNvSpPr>
          <p:nvPr/>
        </p:nvSpPr>
        <p:spPr bwMode="auto">
          <a:xfrm>
            <a:off x="0" y="0"/>
            <a:ext cx="12192000" cy="830263"/>
          </a:xfrm>
          <a:prstGeom prst="rect">
            <a:avLst/>
          </a:prstGeom>
          <a:noFill/>
          <a:ln w="9525">
            <a:noFill/>
            <a:miter lim="800000"/>
            <a:headEnd/>
            <a:tailEnd/>
          </a:ln>
        </p:spPr>
        <p:txBody>
          <a:bodyPr>
            <a:spAutoFit/>
          </a:bodyPr>
          <a:lstStyle/>
          <a:p>
            <a:pPr algn="ctr"/>
            <a:r>
              <a:rPr lang="ru-RU" sz="4800" b="1">
                <a:latin typeface="Calibri" pitchFamily="34" charset="0"/>
              </a:rPr>
              <a:t>Алгоритм Робертса</a:t>
            </a:r>
            <a:endParaRPr lang="ru-RU" sz="4800">
              <a:latin typeface="Calibri" pitchFamily="34" charset="0"/>
            </a:endParaRPr>
          </a:p>
        </p:txBody>
      </p:sp>
      <p:sp>
        <p:nvSpPr>
          <p:cNvPr id="65538" name="TextBox 2"/>
          <p:cNvSpPr txBox="1">
            <a:spLocks noChangeArrowheads="1"/>
          </p:cNvSpPr>
          <p:nvPr/>
        </p:nvSpPr>
        <p:spPr bwMode="auto">
          <a:xfrm>
            <a:off x="168275" y="760413"/>
            <a:ext cx="12023725" cy="1568450"/>
          </a:xfrm>
          <a:prstGeom prst="rect">
            <a:avLst/>
          </a:prstGeom>
          <a:noFill/>
          <a:ln w="9525">
            <a:noFill/>
            <a:miter lim="800000"/>
            <a:headEnd/>
            <a:tailEnd/>
          </a:ln>
        </p:spPr>
        <p:txBody>
          <a:bodyPr>
            <a:spAutoFit/>
          </a:bodyPr>
          <a:lstStyle/>
          <a:p>
            <a:pPr algn="just"/>
            <a:r>
              <a:rPr lang="ru-RU" sz="2400" b="1">
                <a:latin typeface="Calibri" pitchFamily="34" charset="0"/>
              </a:rPr>
              <a:t> </a:t>
            </a:r>
            <a:r>
              <a:rPr lang="ru-RU" sz="2400" u="sng">
                <a:latin typeface="Times New Roman" pitchFamily="18" charset="0"/>
                <a:cs typeface="Times New Roman" pitchFamily="18" charset="0"/>
              </a:rPr>
              <a:t>2. Удаление невидимых ребер</a:t>
            </a:r>
          </a:p>
          <a:p>
            <a:pPr algn="just"/>
            <a:endParaRPr lang="ru-RU" sz="2400" u="sng">
              <a:latin typeface="Times New Roman" pitchFamily="18" charset="0"/>
              <a:cs typeface="Times New Roman" pitchFamily="18" charset="0"/>
            </a:endParaRPr>
          </a:p>
          <a:p>
            <a:pPr algn="just"/>
            <a:endParaRPr lang="ru-RU" sz="2400">
              <a:latin typeface="Times New Roman" pitchFamily="18" charset="0"/>
              <a:cs typeface="Times New Roman" pitchFamily="18" charset="0"/>
            </a:endParaRPr>
          </a:p>
          <a:p>
            <a:pPr algn="just"/>
            <a:endParaRPr lang="ru-RU" sz="2400">
              <a:latin typeface="Times New Roman" pitchFamily="18" charset="0"/>
              <a:cs typeface="Times New Roman" pitchFamily="18" charset="0"/>
            </a:endParaRPr>
          </a:p>
        </p:txBody>
      </p:sp>
      <p:pic>
        <p:nvPicPr>
          <p:cNvPr id="65539" name="Picture 2"/>
          <p:cNvPicPr>
            <a:picLocks noChangeAspect="1" noChangeArrowheads="1"/>
          </p:cNvPicPr>
          <p:nvPr/>
        </p:nvPicPr>
        <p:blipFill>
          <a:blip r:embed="rId3"/>
          <a:srcRect/>
          <a:stretch>
            <a:fillRect/>
          </a:stretch>
        </p:blipFill>
        <p:spPr bwMode="auto">
          <a:xfrm>
            <a:off x="352425" y="1290638"/>
            <a:ext cx="11128375" cy="1965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extBox 6"/>
          <p:cNvSpPr txBox="1">
            <a:spLocks noChangeArrowheads="1"/>
          </p:cNvSpPr>
          <p:nvPr/>
        </p:nvSpPr>
        <p:spPr bwMode="auto">
          <a:xfrm>
            <a:off x="0" y="0"/>
            <a:ext cx="12192000" cy="1570038"/>
          </a:xfrm>
          <a:prstGeom prst="rect">
            <a:avLst/>
          </a:prstGeom>
          <a:noFill/>
          <a:ln w="9525">
            <a:noFill/>
            <a:miter lim="800000"/>
            <a:headEnd/>
            <a:tailEnd/>
          </a:ln>
        </p:spPr>
        <p:txBody>
          <a:bodyPr>
            <a:spAutoFit/>
          </a:bodyPr>
          <a:lstStyle/>
          <a:p>
            <a:pPr algn="ctr"/>
            <a:r>
              <a:rPr lang="ru-RU" sz="4800" b="1">
                <a:latin typeface="Calibri" pitchFamily="34" charset="0"/>
              </a:rPr>
              <a:t>Алгоритмы, использующие список приоритетов </a:t>
            </a:r>
            <a:endParaRPr lang="ru-RU" sz="4800">
              <a:latin typeface="Calibri" pitchFamily="34" charset="0"/>
            </a:endParaRPr>
          </a:p>
        </p:txBody>
      </p:sp>
      <p:sp>
        <p:nvSpPr>
          <p:cNvPr id="67586" name="TextBox 2"/>
          <p:cNvSpPr txBox="1">
            <a:spLocks noChangeArrowheads="1"/>
          </p:cNvSpPr>
          <p:nvPr/>
        </p:nvSpPr>
        <p:spPr bwMode="auto">
          <a:xfrm>
            <a:off x="0" y="1387475"/>
            <a:ext cx="12023725" cy="2492375"/>
          </a:xfrm>
          <a:prstGeom prst="rect">
            <a:avLst/>
          </a:prstGeom>
          <a:noFill/>
          <a:ln w="9525">
            <a:noFill/>
            <a:miter lim="800000"/>
            <a:headEnd/>
            <a:tailEnd/>
          </a:ln>
        </p:spPr>
        <p:txBody>
          <a:bodyPr>
            <a:spAutoFit/>
          </a:bodyPr>
          <a:lstStyle/>
          <a:p>
            <a:pPr algn="ctr"/>
            <a:r>
              <a:rPr lang="ru-RU" sz="3600" b="1">
                <a:latin typeface="Times New Roman" pitchFamily="18" charset="0"/>
                <a:cs typeface="Times New Roman" pitchFamily="18" charset="0"/>
              </a:rPr>
              <a:t> Сортировка граней по глубине</a:t>
            </a:r>
          </a:p>
          <a:p>
            <a:pPr algn="just"/>
            <a:r>
              <a:rPr lang="ru-RU" sz="2400">
                <a:latin typeface="Calibri" pitchFamily="34" charset="0"/>
              </a:rPr>
              <a:t>Это означает рисование полигонов граней в порядке от самых дальних к ближним. Этот метод не является универсальным, так как иногда нельзя четко различить, какая грань ближе. Известны модификации этого метода, которые позволяют корректно рисовать подобные грани. Метод сортировки по глубине эффективен для показа поверхностей, заданных функциями z=f(x,y).</a:t>
            </a:r>
            <a:endParaRPr lang="ru-RU" sz="2400">
              <a:latin typeface="Times New Roman" pitchFamily="18" charset="0"/>
              <a:cs typeface="Times New Roman" pitchFamily="18" charset="0"/>
            </a:endParaRPr>
          </a:p>
        </p:txBody>
      </p:sp>
      <p:pic>
        <p:nvPicPr>
          <p:cNvPr id="67587" name="Рисунок 18"/>
          <p:cNvPicPr>
            <a:picLocks noChangeAspect="1" noChangeArrowheads="1"/>
          </p:cNvPicPr>
          <p:nvPr/>
        </p:nvPicPr>
        <p:blipFill>
          <a:blip r:embed="rId3"/>
          <a:srcRect b="15228"/>
          <a:stretch>
            <a:fillRect/>
          </a:stretch>
        </p:blipFill>
        <p:spPr bwMode="auto">
          <a:xfrm>
            <a:off x="1801813" y="3811588"/>
            <a:ext cx="8420100" cy="2819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extBox 6"/>
          <p:cNvSpPr txBox="1">
            <a:spLocks noChangeArrowheads="1"/>
          </p:cNvSpPr>
          <p:nvPr/>
        </p:nvSpPr>
        <p:spPr bwMode="auto">
          <a:xfrm>
            <a:off x="0" y="0"/>
            <a:ext cx="12192000" cy="830263"/>
          </a:xfrm>
          <a:prstGeom prst="rect">
            <a:avLst/>
          </a:prstGeom>
          <a:noFill/>
          <a:ln w="9525">
            <a:noFill/>
            <a:miter lim="800000"/>
            <a:headEnd/>
            <a:tailEnd/>
          </a:ln>
        </p:spPr>
        <p:txBody>
          <a:bodyPr>
            <a:spAutoFit/>
          </a:bodyPr>
          <a:lstStyle/>
          <a:p>
            <a:pPr algn="ctr"/>
            <a:r>
              <a:rPr lang="ru-RU" sz="4800" b="1">
                <a:latin typeface="Times New Roman" pitchFamily="18" charset="0"/>
                <a:cs typeface="Times New Roman" pitchFamily="18" charset="0"/>
              </a:rPr>
              <a:t>Сортировка граней по глубине</a:t>
            </a:r>
          </a:p>
        </p:txBody>
      </p:sp>
      <p:sp>
        <p:nvSpPr>
          <p:cNvPr id="69634" name="TextBox 2"/>
          <p:cNvSpPr txBox="1">
            <a:spLocks noChangeArrowheads="1"/>
          </p:cNvSpPr>
          <p:nvPr/>
        </p:nvSpPr>
        <p:spPr bwMode="auto">
          <a:xfrm>
            <a:off x="84138" y="830263"/>
            <a:ext cx="12023725" cy="3416300"/>
          </a:xfrm>
          <a:prstGeom prst="rect">
            <a:avLst/>
          </a:prstGeom>
          <a:noFill/>
          <a:ln w="9525">
            <a:noFill/>
            <a:miter lim="800000"/>
            <a:headEnd/>
            <a:tailEnd/>
          </a:ln>
        </p:spPr>
        <p:txBody>
          <a:bodyPr>
            <a:spAutoFit/>
          </a:bodyPr>
          <a:lstStyle/>
          <a:p>
            <a:pPr indent="449263" algn="just"/>
            <a:r>
              <a:rPr lang="ru-RU" sz="2400">
                <a:latin typeface="Times New Roman" pitchFamily="18" charset="0"/>
                <a:cs typeface="Times New Roman" pitchFamily="18" charset="0"/>
              </a:rPr>
              <a:t>Сформировать предварительный список приоритетов по глубине, используя в качестве ключа сортировки значение </a:t>
            </a:r>
            <a:r>
              <a:rPr lang="ru-RU" sz="2400" i="1">
                <a:latin typeface="Times New Roman" pitchFamily="18" charset="0"/>
                <a:cs typeface="Times New Roman" pitchFamily="18" charset="0"/>
              </a:rPr>
              <a:t>z</a:t>
            </a:r>
            <a:r>
              <a:rPr lang="ru-RU" sz="2400" baseline="-25000">
                <a:latin typeface="Times New Roman" pitchFamily="18" charset="0"/>
                <a:cs typeface="Times New Roman" pitchFamily="18" charset="0"/>
              </a:rPr>
              <a:t>min</a:t>
            </a:r>
            <a:r>
              <a:rPr lang="ru-RU" sz="2400">
                <a:latin typeface="Times New Roman" pitchFamily="18" charset="0"/>
                <a:cs typeface="Times New Roman" pitchFamily="18" charset="0"/>
              </a:rPr>
              <a:t> для каждого многоугольника. Первым в списке будет многоугольник с минимальным значением </a:t>
            </a:r>
            <a:r>
              <a:rPr lang="ru-RU" sz="2400" i="1">
                <a:latin typeface="Times New Roman" pitchFamily="18" charset="0"/>
                <a:cs typeface="Times New Roman" pitchFamily="18" charset="0"/>
              </a:rPr>
              <a:t>z</a:t>
            </a:r>
            <a:r>
              <a:rPr lang="ru-RU" sz="2400" baseline="-25000">
                <a:latin typeface="Times New Roman" pitchFamily="18" charset="0"/>
                <a:cs typeface="Times New Roman" pitchFamily="18" charset="0"/>
              </a:rPr>
              <a:t>min</a:t>
            </a:r>
            <a:r>
              <a:rPr lang="ru-RU" sz="2400">
                <a:latin typeface="Times New Roman" pitchFamily="18" charset="0"/>
                <a:cs typeface="Times New Roman" pitchFamily="18" charset="0"/>
              </a:rPr>
              <a:t>. Этот многоугольник лежит дальше всех от точки наблюдения, расположенной в бесконечности на положительной полуоси </a:t>
            </a:r>
            <a:r>
              <a:rPr lang="ru-RU" sz="2400" i="1">
                <a:latin typeface="Times New Roman" pitchFamily="18" charset="0"/>
                <a:cs typeface="Times New Roman" pitchFamily="18" charset="0"/>
              </a:rPr>
              <a:t>z</a:t>
            </a:r>
            <a:r>
              <a:rPr lang="ru-RU" sz="2400">
                <a:latin typeface="Times New Roman" pitchFamily="18" charset="0"/>
                <a:cs typeface="Times New Roman" pitchFamily="18" charset="0"/>
              </a:rPr>
              <a:t>. Обозначим его через </a:t>
            </a:r>
            <a:r>
              <a:rPr lang="ru-RU" sz="2400" i="1">
                <a:latin typeface="Times New Roman" pitchFamily="18" charset="0"/>
                <a:cs typeface="Times New Roman" pitchFamily="18" charset="0"/>
              </a:rPr>
              <a:t>P</a:t>
            </a:r>
            <a:r>
              <a:rPr lang="ru-RU" sz="2400">
                <a:latin typeface="Times New Roman" pitchFamily="18" charset="0"/>
                <a:cs typeface="Times New Roman" pitchFamily="18" charset="0"/>
              </a:rPr>
              <a:t>, а следующий в списке многоугольник - через </a:t>
            </a:r>
            <a:r>
              <a:rPr lang="ru-RU" sz="2400" i="1">
                <a:latin typeface="Times New Roman" pitchFamily="18" charset="0"/>
                <a:cs typeface="Times New Roman" pitchFamily="18" charset="0"/>
              </a:rPr>
              <a:t>Q</a:t>
            </a:r>
            <a:r>
              <a:rPr lang="ru-RU" sz="2400">
                <a:latin typeface="Times New Roman" pitchFamily="18" charset="0"/>
                <a:cs typeface="Times New Roman" pitchFamily="18" charset="0"/>
              </a:rPr>
              <a:t>. Для каждого многоугольника </a:t>
            </a:r>
            <a:r>
              <a:rPr lang="ru-RU" sz="2400" i="1">
                <a:latin typeface="Times New Roman" pitchFamily="18" charset="0"/>
                <a:cs typeface="Times New Roman" pitchFamily="18" charset="0"/>
              </a:rPr>
              <a:t>P</a:t>
            </a:r>
            <a:r>
              <a:rPr lang="ru-RU" sz="2400">
                <a:latin typeface="Times New Roman" pitchFamily="18" charset="0"/>
                <a:cs typeface="Times New Roman" pitchFamily="18" charset="0"/>
              </a:rPr>
              <a:t> из списка надо проверить его отношение с </a:t>
            </a:r>
            <a:r>
              <a:rPr lang="ru-RU" sz="2400" i="1">
                <a:latin typeface="Times New Roman" pitchFamily="18" charset="0"/>
                <a:cs typeface="Times New Roman" pitchFamily="18" charset="0"/>
              </a:rPr>
              <a:t>Q</a:t>
            </a:r>
            <a:r>
              <a:rPr lang="ru-RU" sz="2400">
                <a:latin typeface="Times New Roman" pitchFamily="18" charset="0"/>
                <a:cs typeface="Times New Roman" pitchFamily="18" charset="0"/>
              </a:rPr>
              <a:t>. </a:t>
            </a:r>
          </a:p>
          <a:p>
            <a:pPr indent="449263" algn="just"/>
            <a:r>
              <a:rPr lang="ru-RU" sz="2400">
                <a:latin typeface="Times New Roman" pitchFamily="18" charset="0"/>
                <a:cs typeface="Times New Roman" pitchFamily="18" charset="0"/>
              </a:rPr>
              <a:t>Если ближайшая вершина </a:t>
            </a:r>
            <a:r>
              <a:rPr lang="ru-RU" sz="2400" i="1">
                <a:latin typeface="Times New Roman" pitchFamily="18" charset="0"/>
                <a:cs typeface="Times New Roman" pitchFamily="18" charset="0"/>
              </a:rPr>
              <a:t>Р</a:t>
            </a:r>
            <a:r>
              <a:rPr lang="ru-RU" sz="2400">
                <a:latin typeface="Times New Roman" pitchFamily="18" charset="0"/>
                <a:cs typeface="Times New Roman" pitchFamily="18" charset="0"/>
              </a:rPr>
              <a:t> (</a:t>
            </a:r>
            <a:r>
              <a:rPr lang="ru-RU" sz="2400" i="1">
                <a:latin typeface="Times New Roman" pitchFamily="18" charset="0"/>
                <a:cs typeface="Times New Roman" pitchFamily="18" charset="0"/>
              </a:rPr>
              <a:t>Р</a:t>
            </a:r>
            <a:r>
              <a:rPr lang="en-US" sz="2400" baseline="-25000">
                <a:latin typeface="Times New Roman" pitchFamily="18" charset="0"/>
                <a:cs typeface="Times New Roman" pitchFamily="18" charset="0"/>
              </a:rPr>
              <a:t>zmax</a:t>
            </a:r>
            <a:r>
              <a:rPr lang="ru-RU" sz="2400">
                <a:latin typeface="Times New Roman" pitchFamily="18" charset="0"/>
                <a:cs typeface="Times New Roman" pitchFamily="18" charset="0"/>
              </a:rPr>
              <a:t>) будет дальше от точки наблюдения, чем самая удаленная вершина </a:t>
            </a:r>
            <a:r>
              <a:rPr lang="ru-RU" sz="2400" i="1">
                <a:latin typeface="Times New Roman" pitchFamily="18" charset="0"/>
                <a:cs typeface="Times New Roman" pitchFamily="18" charset="0"/>
              </a:rPr>
              <a:t>Q</a:t>
            </a:r>
            <a:r>
              <a:rPr lang="ru-RU" sz="2400">
                <a:latin typeface="Times New Roman" pitchFamily="18" charset="0"/>
                <a:cs typeface="Times New Roman" pitchFamily="18" charset="0"/>
              </a:rPr>
              <a:t> ( </a:t>
            </a:r>
            <a:r>
              <a:rPr lang="en-US" sz="2400" i="1">
                <a:latin typeface="Times New Roman" pitchFamily="18" charset="0"/>
                <a:cs typeface="Times New Roman" pitchFamily="18" charset="0"/>
              </a:rPr>
              <a:t>Q</a:t>
            </a:r>
            <a:r>
              <a:rPr lang="en-US" sz="2400" baseline="-25000">
                <a:latin typeface="Times New Roman" pitchFamily="18" charset="0"/>
                <a:cs typeface="Times New Roman" pitchFamily="18" charset="0"/>
              </a:rPr>
              <a:t>zmin</a:t>
            </a:r>
            <a:r>
              <a:rPr lang="ru-RU" sz="2400">
                <a:latin typeface="Times New Roman" pitchFamily="18" charset="0"/>
                <a:cs typeface="Times New Roman" pitchFamily="18" charset="0"/>
              </a:rPr>
              <a:t>), т. е.</a:t>
            </a:r>
            <a:r>
              <a:rPr lang="en-US" sz="2400" i="1">
                <a:latin typeface="Times New Roman" pitchFamily="18" charset="0"/>
                <a:cs typeface="Times New Roman" pitchFamily="18" charset="0"/>
              </a:rPr>
              <a:t> Q</a:t>
            </a:r>
            <a:r>
              <a:rPr lang="en-US" sz="2400" baseline="-25000">
                <a:latin typeface="Times New Roman" pitchFamily="18" charset="0"/>
                <a:cs typeface="Times New Roman" pitchFamily="18" charset="0"/>
              </a:rPr>
              <a:t>zmin</a:t>
            </a:r>
            <a:r>
              <a:rPr lang="ru-RU" sz="2400">
                <a:latin typeface="Times New Roman" pitchFamily="18" charset="0"/>
                <a:cs typeface="Times New Roman" pitchFamily="18" charset="0"/>
              </a:rPr>
              <a:t> ≥ </a:t>
            </a:r>
            <a:r>
              <a:rPr lang="en-US" sz="2400" i="1">
                <a:latin typeface="Times New Roman" pitchFamily="18" charset="0"/>
                <a:cs typeface="Times New Roman" pitchFamily="18" charset="0"/>
              </a:rPr>
              <a:t>Q</a:t>
            </a:r>
            <a:r>
              <a:rPr lang="en-US" sz="2400" baseline="-25000">
                <a:latin typeface="Times New Roman" pitchFamily="18" charset="0"/>
                <a:cs typeface="Times New Roman" pitchFamily="18" charset="0"/>
              </a:rPr>
              <a:t>zmin  </a:t>
            </a:r>
            <a:r>
              <a:rPr lang="ru-RU" sz="2400">
                <a:latin typeface="Times New Roman" pitchFamily="18" charset="0"/>
                <a:cs typeface="Times New Roman" pitchFamily="18" charset="0"/>
              </a:rPr>
              <a:t>никакая часть </a:t>
            </a:r>
            <a:r>
              <a:rPr lang="ru-RU" sz="2400" i="1">
                <a:latin typeface="Times New Roman" pitchFamily="18" charset="0"/>
                <a:cs typeface="Times New Roman" pitchFamily="18" charset="0"/>
              </a:rPr>
              <a:t>P</a:t>
            </a:r>
            <a:r>
              <a:rPr lang="ru-RU" sz="2400">
                <a:latin typeface="Times New Roman" pitchFamily="18" charset="0"/>
                <a:cs typeface="Times New Roman" pitchFamily="18" charset="0"/>
              </a:rPr>
              <a:t> не может экранировать </a:t>
            </a:r>
            <a:r>
              <a:rPr lang="ru-RU" sz="2400" i="1">
                <a:latin typeface="Times New Roman" pitchFamily="18" charset="0"/>
                <a:cs typeface="Times New Roman" pitchFamily="18" charset="0"/>
              </a:rPr>
              <a:t>Q</a:t>
            </a:r>
            <a:r>
              <a:rPr lang="ru-RU" sz="2400">
                <a:latin typeface="Times New Roman" pitchFamily="18" charset="0"/>
                <a:cs typeface="Times New Roman" pitchFamily="18" charset="0"/>
              </a:rPr>
              <a:t>. Занести </a:t>
            </a:r>
            <a:r>
              <a:rPr lang="ru-RU" sz="2400" i="1">
                <a:latin typeface="Times New Roman" pitchFamily="18" charset="0"/>
                <a:cs typeface="Times New Roman" pitchFamily="18" charset="0"/>
              </a:rPr>
              <a:t>Р</a:t>
            </a:r>
            <a:r>
              <a:rPr lang="ru-RU" sz="2400">
                <a:latin typeface="Times New Roman" pitchFamily="18" charset="0"/>
                <a:cs typeface="Times New Roman" pitchFamily="18" charset="0"/>
              </a:rPr>
              <a:t> в буфер кадра.</a:t>
            </a:r>
          </a:p>
        </p:txBody>
      </p:sp>
      <p:pic>
        <p:nvPicPr>
          <p:cNvPr id="69635" name="Picture 2"/>
          <p:cNvPicPr>
            <a:picLocks noChangeAspect="1" noChangeArrowheads="1"/>
          </p:cNvPicPr>
          <p:nvPr/>
        </p:nvPicPr>
        <p:blipFill>
          <a:blip r:embed="rId3"/>
          <a:srcRect/>
          <a:stretch>
            <a:fillRect/>
          </a:stretch>
        </p:blipFill>
        <p:spPr bwMode="auto">
          <a:xfrm>
            <a:off x="4799013" y="4010025"/>
            <a:ext cx="3344862" cy="2679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extBox 6"/>
          <p:cNvSpPr txBox="1">
            <a:spLocks noChangeArrowheads="1"/>
          </p:cNvSpPr>
          <p:nvPr/>
        </p:nvSpPr>
        <p:spPr bwMode="auto">
          <a:xfrm>
            <a:off x="0" y="0"/>
            <a:ext cx="12192000" cy="830263"/>
          </a:xfrm>
          <a:prstGeom prst="rect">
            <a:avLst/>
          </a:prstGeom>
          <a:noFill/>
          <a:ln w="9525">
            <a:noFill/>
            <a:miter lim="800000"/>
            <a:headEnd/>
            <a:tailEnd/>
          </a:ln>
        </p:spPr>
        <p:txBody>
          <a:bodyPr>
            <a:spAutoFit/>
          </a:bodyPr>
          <a:lstStyle/>
          <a:p>
            <a:pPr algn="ctr"/>
            <a:r>
              <a:rPr lang="ru-RU" sz="4800" b="1">
                <a:latin typeface="Times New Roman" pitchFamily="18" charset="0"/>
                <a:cs typeface="Times New Roman" pitchFamily="18" charset="0"/>
              </a:rPr>
              <a:t>Сортировка граней по глубине</a:t>
            </a:r>
          </a:p>
        </p:txBody>
      </p:sp>
      <p:sp>
        <p:nvSpPr>
          <p:cNvPr id="71682" name="TextBox 2"/>
          <p:cNvSpPr txBox="1">
            <a:spLocks noChangeArrowheads="1"/>
          </p:cNvSpPr>
          <p:nvPr/>
        </p:nvSpPr>
        <p:spPr bwMode="auto">
          <a:xfrm>
            <a:off x="84138" y="830263"/>
            <a:ext cx="12023725" cy="6002337"/>
          </a:xfrm>
          <a:prstGeom prst="rect">
            <a:avLst/>
          </a:prstGeom>
          <a:noFill/>
          <a:ln w="9525">
            <a:noFill/>
            <a:miter lim="800000"/>
            <a:headEnd/>
            <a:tailEnd/>
          </a:ln>
        </p:spPr>
        <p:txBody>
          <a:bodyPr>
            <a:spAutoFit/>
          </a:bodyPr>
          <a:lstStyle/>
          <a:p>
            <a:pPr indent="449263" algn="just"/>
            <a:r>
              <a:rPr lang="ru-RU" sz="2400">
                <a:latin typeface="Times New Roman" pitchFamily="18" charset="0"/>
                <a:cs typeface="Times New Roman" pitchFamily="18" charset="0"/>
              </a:rPr>
              <a:t>Если </a:t>
            </a:r>
            <a:r>
              <a:rPr lang="en-US" sz="2400" i="1">
                <a:latin typeface="Times New Roman" pitchFamily="18" charset="0"/>
                <a:cs typeface="Times New Roman" pitchFamily="18" charset="0"/>
              </a:rPr>
              <a:t>Q</a:t>
            </a:r>
            <a:r>
              <a:rPr lang="en-US" sz="2400" baseline="-25000">
                <a:latin typeface="Times New Roman" pitchFamily="18" charset="0"/>
                <a:cs typeface="Times New Roman" pitchFamily="18" charset="0"/>
              </a:rPr>
              <a:t>zmin </a:t>
            </a:r>
            <a:r>
              <a:rPr lang="ru-RU" sz="2400">
                <a:latin typeface="Times New Roman" pitchFamily="18" charset="0"/>
                <a:cs typeface="Times New Roman" pitchFamily="18" charset="0"/>
              </a:rPr>
              <a:t>&lt; </a:t>
            </a:r>
            <a:r>
              <a:rPr lang="ru-RU" sz="2400" i="1">
                <a:latin typeface="Times New Roman" pitchFamily="18" charset="0"/>
                <a:cs typeface="Times New Roman" pitchFamily="18" charset="0"/>
              </a:rPr>
              <a:t>Р</a:t>
            </a:r>
            <a:r>
              <a:rPr lang="en-US" sz="2400" baseline="-25000">
                <a:latin typeface="Times New Roman" pitchFamily="18" charset="0"/>
                <a:cs typeface="Times New Roman" pitchFamily="18" charset="0"/>
              </a:rPr>
              <a:t>zmax</a:t>
            </a:r>
            <a:r>
              <a:rPr lang="ru-RU" sz="2400">
                <a:latin typeface="Times New Roman" pitchFamily="18" charset="0"/>
                <a:cs typeface="Times New Roman" pitchFamily="18" charset="0"/>
              </a:rPr>
              <a:t>, то </a:t>
            </a:r>
            <a:r>
              <a:rPr lang="ru-RU" sz="2400" i="1">
                <a:latin typeface="Times New Roman" pitchFamily="18" charset="0"/>
                <a:cs typeface="Times New Roman" pitchFamily="18" charset="0"/>
              </a:rPr>
              <a:t>Р</a:t>
            </a:r>
            <a:r>
              <a:rPr lang="ru-RU" sz="2400">
                <a:latin typeface="Times New Roman" pitchFamily="18" charset="0"/>
                <a:cs typeface="Times New Roman" pitchFamily="18" charset="0"/>
              </a:rPr>
              <a:t> потенциальное экранирует не только </a:t>
            </a:r>
            <a:r>
              <a:rPr lang="ru-RU" sz="2400" i="1">
                <a:latin typeface="Times New Roman" pitchFamily="18" charset="0"/>
                <a:cs typeface="Times New Roman" pitchFamily="18" charset="0"/>
              </a:rPr>
              <a:t>Q</a:t>
            </a:r>
            <a:r>
              <a:rPr lang="ru-RU" sz="2400">
                <a:latin typeface="Times New Roman" pitchFamily="18" charset="0"/>
                <a:cs typeface="Times New Roman" pitchFamily="18" charset="0"/>
              </a:rPr>
              <a:t>, но также и любой другой многоугольник типа </a:t>
            </a:r>
            <a:r>
              <a:rPr lang="ru-RU" sz="2400" i="1">
                <a:latin typeface="Times New Roman" pitchFamily="18" charset="0"/>
                <a:cs typeface="Times New Roman" pitchFamily="18" charset="0"/>
              </a:rPr>
              <a:t>Q</a:t>
            </a:r>
            <a:r>
              <a:rPr lang="ru-RU" sz="2400">
                <a:latin typeface="Times New Roman" pitchFamily="18" charset="0"/>
                <a:cs typeface="Times New Roman" pitchFamily="18" charset="0"/>
              </a:rPr>
              <a:t> из списка, для которого </a:t>
            </a:r>
            <a:r>
              <a:rPr lang="ru-RU" sz="2400" i="1">
                <a:latin typeface="Times New Roman" pitchFamily="18" charset="0"/>
                <a:cs typeface="Times New Roman" pitchFamily="18" charset="0"/>
              </a:rPr>
              <a:t>Р</a:t>
            </a:r>
            <a:r>
              <a:rPr lang="en-US" sz="2400" baseline="-25000">
                <a:latin typeface="Times New Roman" pitchFamily="18" charset="0"/>
                <a:cs typeface="Times New Roman" pitchFamily="18" charset="0"/>
              </a:rPr>
              <a:t>zmax  </a:t>
            </a:r>
            <a:r>
              <a:rPr lang="ru-RU" sz="2400">
                <a:latin typeface="Times New Roman" pitchFamily="18" charset="0"/>
                <a:cs typeface="Times New Roman" pitchFamily="18" charset="0"/>
              </a:rPr>
              <a:t>&lt; </a:t>
            </a:r>
            <a:r>
              <a:rPr lang="ru-RU" sz="2400" i="1">
                <a:latin typeface="Times New Roman" pitchFamily="18" charset="0"/>
                <a:cs typeface="Times New Roman" pitchFamily="18" charset="0"/>
              </a:rPr>
              <a:t>Р</a:t>
            </a:r>
            <a:r>
              <a:rPr lang="en-US" sz="2400" baseline="-25000">
                <a:latin typeface="Times New Roman" pitchFamily="18" charset="0"/>
                <a:cs typeface="Times New Roman" pitchFamily="18" charset="0"/>
              </a:rPr>
              <a:t>zmax</a:t>
            </a:r>
            <a:r>
              <a:rPr lang="ru-RU" sz="2400">
                <a:latin typeface="Times New Roman" pitchFamily="18" charset="0"/>
                <a:cs typeface="Times New Roman" pitchFamily="18" charset="0"/>
              </a:rPr>
              <a:t>. Тем самым образуется множество {</a:t>
            </a:r>
            <a:r>
              <a:rPr lang="ru-RU" sz="2400" i="1">
                <a:latin typeface="Times New Roman" pitchFamily="18" charset="0"/>
                <a:cs typeface="Times New Roman" pitchFamily="18" charset="0"/>
              </a:rPr>
              <a:t>Q</a:t>
            </a:r>
            <a:r>
              <a:rPr lang="ru-RU" sz="2400">
                <a:latin typeface="Times New Roman" pitchFamily="18" charset="0"/>
                <a:cs typeface="Times New Roman" pitchFamily="18" charset="0"/>
              </a:rPr>
              <a:t>}. Однако </a:t>
            </a:r>
            <a:r>
              <a:rPr lang="ru-RU" sz="2400" i="1">
                <a:latin typeface="Times New Roman" pitchFamily="18" charset="0"/>
                <a:cs typeface="Times New Roman" pitchFamily="18" charset="0"/>
              </a:rPr>
              <a:t>Р</a:t>
            </a:r>
            <a:r>
              <a:rPr lang="ru-RU" sz="2400">
                <a:latin typeface="Times New Roman" pitchFamily="18" charset="0"/>
                <a:cs typeface="Times New Roman" pitchFamily="18" charset="0"/>
              </a:rPr>
              <a:t> может фактически и не экранировать ни один из этих многоугольников. Если последнее верно, то </a:t>
            </a:r>
            <a:r>
              <a:rPr lang="ru-RU" sz="2400" i="1">
                <a:latin typeface="Times New Roman" pitchFamily="18" charset="0"/>
                <a:cs typeface="Times New Roman" pitchFamily="18" charset="0"/>
              </a:rPr>
              <a:t>Р</a:t>
            </a:r>
            <a:r>
              <a:rPr lang="ru-RU" sz="2400">
                <a:latin typeface="Times New Roman" pitchFamily="18" charset="0"/>
                <a:cs typeface="Times New Roman" pitchFamily="18" charset="0"/>
              </a:rPr>
              <a:t> можно заносить в буфер кадра. Для ответа на этот вопрос используется серия тестов, следующих по возрастанию их вычислительной сложности. </a:t>
            </a:r>
            <a:endParaRPr lang="en-US" sz="2400">
              <a:latin typeface="Times New Roman" pitchFamily="18" charset="0"/>
              <a:cs typeface="Times New Roman" pitchFamily="18" charset="0"/>
            </a:endParaRPr>
          </a:p>
          <a:p>
            <a:pPr indent="449263" algn="just"/>
            <a:r>
              <a:rPr lang="ru-RU" sz="2400">
                <a:latin typeface="Times New Roman" pitchFamily="18" charset="0"/>
                <a:cs typeface="Times New Roman" pitchFamily="18" charset="0"/>
              </a:rPr>
              <a:t>Если ответ на любой вопрос будет положительным, то </a:t>
            </a:r>
            <a:r>
              <a:rPr lang="ru-RU" sz="2400" i="1">
                <a:latin typeface="Times New Roman" pitchFamily="18" charset="0"/>
                <a:cs typeface="Times New Roman" pitchFamily="18" charset="0"/>
              </a:rPr>
              <a:t>Р</a:t>
            </a:r>
            <a:r>
              <a:rPr lang="ru-RU" sz="2400">
                <a:latin typeface="Times New Roman" pitchFamily="18" charset="0"/>
                <a:cs typeface="Times New Roman" pitchFamily="18" charset="0"/>
              </a:rPr>
              <a:t> не может экранировать {</a:t>
            </a:r>
            <a:r>
              <a:rPr lang="ru-RU" sz="2400" i="1">
                <a:latin typeface="Times New Roman" pitchFamily="18" charset="0"/>
                <a:cs typeface="Times New Roman" pitchFamily="18" charset="0"/>
              </a:rPr>
              <a:t>Q</a:t>
            </a:r>
            <a:r>
              <a:rPr lang="ru-RU" sz="2400">
                <a:latin typeface="Times New Roman" pitchFamily="18" charset="0"/>
                <a:cs typeface="Times New Roman" pitchFamily="18" charset="0"/>
              </a:rPr>
              <a:t>}. Поэтому </a:t>
            </a:r>
            <a:r>
              <a:rPr lang="ru-RU" sz="2400" i="1">
                <a:latin typeface="Times New Roman" pitchFamily="18" charset="0"/>
                <a:cs typeface="Times New Roman" pitchFamily="18" charset="0"/>
              </a:rPr>
              <a:t>Р</a:t>
            </a:r>
            <a:r>
              <a:rPr lang="ru-RU" sz="2400">
                <a:latin typeface="Times New Roman" pitchFamily="18" charset="0"/>
                <a:cs typeface="Times New Roman" pitchFamily="18" charset="0"/>
              </a:rPr>
              <a:t> сразу же заносится в буфер кадра. Вот эти тесты: </a:t>
            </a:r>
          </a:p>
          <a:p>
            <a:pPr lvl="1" indent="449263" algn="just"/>
            <a:r>
              <a:rPr lang="ru-RU" sz="2400">
                <a:latin typeface="Times New Roman" pitchFamily="18" charset="0"/>
                <a:cs typeface="Times New Roman" pitchFamily="18" charset="0"/>
              </a:rPr>
              <a:t>Верно ли, что прямоугольные объемлющие оболочки Р и Q не перекрываются по х?</a:t>
            </a:r>
          </a:p>
          <a:p>
            <a:pPr lvl="1" indent="449263" algn="just"/>
            <a:r>
              <a:rPr lang="ru-RU" sz="2400">
                <a:latin typeface="Times New Roman" pitchFamily="18" charset="0"/>
                <a:cs typeface="Times New Roman" pitchFamily="18" charset="0"/>
              </a:rPr>
              <a:t>Верно ли, что прямоугольные оболочки Р и Q не перекрываются по у?</a:t>
            </a:r>
          </a:p>
          <a:p>
            <a:pPr lvl="1" indent="449263" algn="just"/>
            <a:r>
              <a:rPr lang="ru-RU" sz="2400">
                <a:latin typeface="Times New Roman" pitchFamily="18" charset="0"/>
                <a:cs typeface="Times New Roman" pitchFamily="18" charset="0"/>
              </a:rPr>
              <a:t>Верно ли, что Р целиком лежит по ту сторону плоскости, несущей Q, которая расположена дальше от точки наблюдения?</a:t>
            </a:r>
          </a:p>
          <a:p>
            <a:pPr lvl="1" indent="449263" algn="just"/>
            <a:r>
              <a:rPr lang="ru-RU" sz="2400">
                <a:latin typeface="Times New Roman" pitchFamily="18" charset="0"/>
                <a:cs typeface="Times New Roman" pitchFamily="18" charset="0"/>
              </a:rPr>
              <a:t>Верно ли, что Q целиком лежит по ту сторону плоскости, несущей P, которая ближе к точке наблюдения?</a:t>
            </a:r>
          </a:p>
          <a:p>
            <a:pPr lvl="1" indent="449263" algn="just"/>
            <a:r>
              <a:rPr lang="ru-RU" sz="2400">
                <a:latin typeface="Times New Roman" pitchFamily="18" charset="0"/>
                <a:cs typeface="Times New Roman" pitchFamily="18" charset="0"/>
              </a:rPr>
              <a:t>Верно ли, что проекции Р и Q не перекрываются?</a:t>
            </a:r>
          </a:p>
          <a:p>
            <a:pPr indent="449263" algn="just"/>
            <a:endParaRPr lang="ru-RU" sz="240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extBox 4"/>
          <p:cNvSpPr txBox="1">
            <a:spLocks noChangeArrowheads="1"/>
          </p:cNvSpPr>
          <p:nvPr/>
        </p:nvSpPr>
        <p:spPr bwMode="auto">
          <a:xfrm>
            <a:off x="287338" y="835025"/>
            <a:ext cx="11614150" cy="579438"/>
          </a:xfrm>
          <a:prstGeom prst="rect">
            <a:avLst/>
          </a:prstGeom>
          <a:noFill/>
          <a:ln w="9525">
            <a:noFill/>
            <a:miter lim="800000"/>
            <a:headEnd/>
            <a:tailEnd/>
          </a:ln>
        </p:spPr>
        <p:txBody>
          <a:bodyPr>
            <a:spAutoFit/>
          </a:bodyPr>
          <a:lstStyle/>
          <a:p>
            <a:pPr indent="457200" algn="just">
              <a:lnSpc>
                <a:spcPct val="150000"/>
              </a:lnSpc>
            </a:pPr>
            <a:r>
              <a:rPr lang="uk-UA" sz="2400">
                <a:latin typeface="Times New Roman" pitchFamily="18" charset="0"/>
                <a:cs typeface="Times New Roman" pitchFamily="18" charset="0"/>
              </a:rPr>
              <a:t>П</a:t>
            </a:r>
            <a:r>
              <a:rPr lang="ru-RU" sz="2400">
                <a:latin typeface="Times New Roman" pitchFamily="18" charset="0"/>
                <a:cs typeface="Times New Roman" pitchFamily="18" charset="0"/>
              </a:rPr>
              <a:t>оверхности рассматриваются в виде многогранников или полигональных сеток. </a:t>
            </a:r>
          </a:p>
        </p:txBody>
      </p:sp>
      <p:sp>
        <p:nvSpPr>
          <p:cNvPr id="18434" name="TextBox 6"/>
          <p:cNvSpPr txBox="1">
            <a:spLocks noChangeArrowheads="1"/>
          </p:cNvSpPr>
          <p:nvPr/>
        </p:nvSpPr>
        <p:spPr bwMode="auto">
          <a:xfrm>
            <a:off x="0" y="0"/>
            <a:ext cx="12192000" cy="830263"/>
          </a:xfrm>
          <a:prstGeom prst="rect">
            <a:avLst/>
          </a:prstGeom>
          <a:noFill/>
          <a:ln w="9525">
            <a:noFill/>
            <a:miter lim="800000"/>
            <a:headEnd/>
            <a:tailEnd/>
          </a:ln>
        </p:spPr>
        <p:txBody>
          <a:bodyPr>
            <a:spAutoFit/>
          </a:bodyPr>
          <a:lstStyle/>
          <a:p>
            <a:pPr algn="ctr"/>
            <a:r>
              <a:rPr lang="ru-RU" sz="4800" b="1">
                <a:latin typeface="Calibri" pitchFamily="34" charset="0"/>
              </a:rPr>
              <a:t>Показ с удалением невидимых точек</a:t>
            </a:r>
            <a:endParaRPr lang="ru-RU" sz="4800">
              <a:latin typeface="Calibri" pitchFamily="34" charset="0"/>
            </a:endParaRPr>
          </a:p>
        </p:txBody>
      </p:sp>
      <p:pic>
        <p:nvPicPr>
          <p:cNvPr id="18435" name="Picture 1" descr="image24"/>
          <p:cNvPicPr>
            <a:picLocks noChangeAspect="1" noChangeArrowheads="1"/>
          </p:cNvPicPr>
          <p:nvPr/>
        </p:nvPicPr>
        <p:blipFill>
          <a:blip r:embed="rId3"/>
          <a:srcRect b="8139"/>
          <a:stretch>
            <a:fillRect/>
          </a:stretch>
        </p:blipFill>
        <p:spPr bwMode="auto">
          <a:xfrm>
            <a:off x="760413" y="2109788"/>
            <a:ext cx="10753725" cy="30813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extBox 6"/>
          <p:cNvSpPr txBox="1">
            <a:spLocks noChangeArrowheads="1"/>
          </p:cNvSpPr>
          <p:nvPr/>
        </p:nvSpPr>
        <p:spPr bwMode="auto">
          <a:xfrm>
            <a:off x="0" y="0"/>
            <a:ext cx="12192000" cy="830263"/>
          </a:xfrm>
          <a:prstGeom prst="rect">
            <a:avLst/>
          </a:prstGeom>
          <a:noFill/>
          <a:ln w="9525">
            <a:noFill/>
            <a:miter lim="800000"/>
            <a:headEnd/>
            <a:tailEnd/>
          </a:ln>
        </p:spPr>
        <p:txBody>
          <a:bodyPr>
            <a:spAutoFit/>
          </a:bodyPr>
          <a:lstStyle/>
          <a:p>
            <a:pPr algn="ctr"/>
            <a:r>
              <a:rPr lang="ru-RU" sz="4800" b="1">
                <a:latin typeface="Times New Roman" pitchFamily="18" charset="0"/>
                <a:cs typeface="Times New Roman" pitchFamily="18" charset="0"/>
              </a:rPr>
              <a:t>Сортировка граней по глубине</a:t>
            </a:r>
          </a:p>
        </p:txBody>
      </p:sp>
      <p:sp>
        <p:nvSpPr>
          <p:cNvPr id="73730" name="TextBox 2"/>
          <p:cNvSpPr txBox="1">
            <a:spLocks noChangeArrowheads="1"/>
          </p:cNvSpPr>
          <p:nvPr/>
        </p:nvSpPr>
        <p:spPr bwMode="auto">
          <a:xfrm>
            <a:off x="84138" y="830263"/>
            <a:ext cx="12023725" cy="3416300"/>
          </a:xfrm>
          <a:prstGeom prst="rect">
            <a:avLst/>
          </a:prstGeom>
          <a:noFill/>
          <a:ln w="9525">
            <a:noFill/>
            <a:miter lim="800000"/>
            <a:headEnd/>
            <a:tailEnd/>
          </a:ln>
        </p:spPr>
        <p:txBody>
          <a:bodyPr>
            <a:spAutoFit/>
          </a:bodyPr>
          <a:lstStyle/>
          <a:p>
            <a:pPr indent="449263" algn="just"/>
            <a:r>
              <a:rPr lang="ru-RU" sz="2400">
                <a:latin typeface="Times New Roman" pitchFamily="18" charset="0"/>
                <a:cs typeface="Times New Roman" pitchFamily="18" charset="0"/>
              </a:rPr>
              <a:t>Каждый из этих тестов применяется к каждому элементу {Q}. Если ни один из них не дает положительного ответа и не заносит Р в буфер кадра, то </a:t>
            </a:r>
            <a:r>
              <a:rPr lang="ru-RU" sz="2400" u="sng">
                <a:latin typeface="Times New Roman" pitchFamily="18" charset="0"/>
                <a:cs typeface="Times New Roman" pitchFamily="18" charset="0"/>
              </a:rPr>
              <a:t>Р может закрывать Q</a:t>
            </a:r>
            <a:r>
              <a:rPr lang="ru-RU" sz="2400">
                <a:latin typeface="Times New Roman" pitchFamily="18" charset="0"/>
                <a:cs typeface="Times New Roman" pitchFamily="18" charset="0"/>
              </a:rPr>
              <a:t>.</a:t>
            </a:r>
          </a:p>
          <a:p>
            <a:pPr indent="449263" algn="just"/>
            <a:r>
              <a:rPr lang="ru-RU" sz="2400">
                <a:latin typeface="Times New Roman" pitchFamily="18" charset="0"/>
                <a:cs typeface="Times New Roman" pitchFamily="18" charset="0"/>
              </a:rPr>
              <a:t>Поменять Р и Q местами, пометив позицию Q в списке. Повторить тесты с новым списком. </a:t>
            </a:r>
            <a:endParaRPr lang="en-US" sz="2400">
              <a:latin typeface="Times New Roman" pitchFamily="18" charset="0"/>
              <a:cs typeface="Times New Roman" pitchFamily="18" charset="0"/>
            </a:endParaRPr>
          </a:p>
          <a:p>
            <a:pPr indent="449263" algn="just"/>
            <a:r>
              <a:rPr lang="ru-RU" sz="2400">
                <a:latin typeface="Times New Roman" pitchFamily="18" charset="0"/>
                <a:cs typeface="Times New Roman" pitchFamily="18" charset="0"/>
              </a:rPr>
              <a:t>Если сделана попытка вновь переставить Q, значит, обнаружена ситуация циклического экранирования</a:t>
            </a:r>
            <a:r>
              <a:rPr lang="en-US" sz="2400">
                <a:latin typeface="Times New Roman" pitchFamily="18" charset="0"/>
                <a:cs typeface="Times New Roman" pitchFamily="18" charset="0"/>
              </a:rPr>
              <a:t>. </a:t>
            </a:r>
            <a:r>
              <a:rPr lang="ru-RU" sz="2400">
                <a:latin typeface="Times New Roman" pitchFamily="18" charset="0"/>
                <a:cs typeface="Times New Roman" pitchFamily="18" charset="0"/>
              </a:rPr>
              <a:t>В этом случае Р разрезается плоскостью, несущей Q, исходный многоугольник Р удаляется из списка, а его части заносятся в список. Затем тесты повторяются для нового списка. Этот шаг предотвращает зацикливание алгоритма.</a:t>
            </a:r>
          </a:p>
          <a:p>
            <a:pPr indent="449263" algn="just"/>
            <a:endParaRPr lang="ru-RU" sz="240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extBox 6"/>
          <p:cNvSpPr txBox="1">
            <a:spLocks noChangeArrowheads="1"/>
          </p:cNvSpPr>
          <p:nvPr/>
        </p:nvSpPr>
        <p:spPr bwMode="auto">
          <a:xfrm>
            <a:off x="0" y="0"/>
            <a:ext cx="12192000" cy="830263"/>
          </a:xfrm>
          <a:prstGeom prst="rect">
            <a:avLst/>
          </a:prstGeom>
          <a:noFill/>
          <a:ln w="9525">
            <a:noFill/>
            <a:miter lim="800000"/>
            <a:headEnd/>
            <a:tailEnd/>
          </a:ln>
        </p:spPr>
        <p:txBody>
          <a:bodyPr>
            <a:spAutoFit/>
          </a:bodyPr>
          <a:lstStyle/>
          <a:p>
            <a:pPr algn="ctr"/>
            <a:r>
              <a:rPr lang="ru-RU" sz="4800" b="1">
                <a:latin typeface="Times New Roman" pitchFamily="18" charset="0"/>
                <a:cs typeface="Times New Roman" pitchFamily="18" charset="0"/>
              </a:rPr>
              <a:t>Алгоритм Вейлера-Азертона</a:t>
            </a:r>
          </a:p>
        </p:txBody>
      </p:sp>
      <p:sp>
        <p:nvSpPr>
          <p:cNvPr id="75778" name="TextBox 2"/>
          <p:cNvSpPr txBox="1">
            <a:spLocks noChangeArrowheads="1"/>
          </p:cNvSpPr>
          <p:nvPr/>
        </p:nvSpPr>
        <p:spPr bwMode="auto">
          <a:xfrm>
            <a:off x="84138" y="830263"/>
            <a:ext cx="12023725" cy="4894262"/>
          </a:xfrm>
          <a:prstGeom prst="rect">
            <a:avLst/>
          </a:prstGeom>
          <a:noFill/>
          <a:ln w="9525">
            <a:noFill/>
            <a:miter lim="800000"/>
            <a:headEnd/>
            <a:tailEnd/>
          </a:ln>
        </p:spPr>
        <p:txBody>
          <a:bodyPr>
            <a:spAutoFit/>
          </a:bodyPr>
          <a:lstStyle/>
          <a:p>
            <a:pPr indent="449263" algn="just"/>
            <a:r>
              <a:rPr lang="ru-RU" sz="2400">
                <a:latin typeface="Times New Roman" pitchFamily="18" charset="0"/>
                <a:cs typeface="Times New Roman" pitchFamily="18" charset="0"/>
              </a:rPr>
              <a:t>Разбиение картинной плоскости можно производить не только прямыми, параллельными координатным осям, но и по границам проекций граней. В результате получается точное решение задачи.</a:t>
            </a:r>
          </a:p>
          <a:p>
            <a:pPr indent="449263" algn="just"/>
            <a:r>
              <a:rPr lang="ru-RU" sz="2400">
                <a:latin typeface="Times New Roman" pitchFamily="18" charset="0"/>
                <a:cs typeface="Times New Roman" pitchFamily="18" charset="0"/>
              </a:rPr>
              <a:t>Предлагаемый метод работает с проекциями граней на картинную плоскость.</a:t>
            </a:r>
          </a:p>
          <a:p>
            <a:pPr indent="449263" algn="just"/>
            <a:r>
              <a:rPr lang="en-US" sz="2400">
                <a:latin typeface="Times New Roman" pitchFamily="18" charset="0"/>
                <a:cs typeface="Times New Roman" pitchFamily="18" charset="0"/>
              </a:rPr>
              <a:t>1. </a:t>
            </a:r>
            <a:r>
              <a:rPr lang="ru-RU" sz="2400">
                <a:latin typeface="Times New Roman" pitchFamily="18" charset="0"/>
                <a:cs typeface="Times New Roman" pitchFamily="18" charset="0"/>
              </a:rPr>
              <a:t>В качестве первого шага производится сортировка всех граней по глубине (front-to-back).</a:t>
            </a:r>
          </a:p>
          <a:p>
            <a:pPr indent="449263" algn="just"/>
            <a:r>
              <a:rPr lang="en-US" sz="2400">
                <a:latin typeface="Times New Roman" pitchFamily="18" charset="0"/>
                <a:cs typeface="Times New Roman" pitchFamily="18" charset="0"/>
              </a:rPr>
              <a:t>2. </a:t>
            </a:r>
            <a:r>
              <a:rPr lang="ru-RU" sz="2400">
                <a:latin typeface="Times New Roman" pitchFamily="18" charset="0"/>
                <a:cs typeface="Times New Roman" pitchFamily="18" charset="0"/>
              </a:rPr>
              <a:t>Затем из списка оставшихся граней берется ближайшая грань A и все остальные грани обрезаются по этой грани. Если проекция грани B пересекает проекцию грани A, то грань B  разбивается на части так, что каждая часть либо содержится в грани A, либо не имеет с ней общих внутренних точек.</a:t>
            </a:r>
            <a:endParaRPr lang="en-US" sz="2400">
              <a:latin typeface="Times New Roman" pitchFamily="18" charset="0"/>
              <a:cs typeface="Times New Roman" pitchFamily="18" charset="0"/>
            </a:endParaRPr>
          </a:p>
          <a:p>
            <a:pPr indent="449263" algn="just"/>
            <a:endParaRPr lang="en-US" sz="2400">
              <a:latin typeface="Times New Roman" pitchFamily="18" charset="0"/>
              <a:cs typeface="Times New Roman" pitchFamily="18" charset="0"/>
            </a:endParaRPr>
          </a:p>
          <a:p>
            <a:pPr indent="449263" algn="just"/>
            <a:endParaRPr lang="ru-RU" sz="2400">
              <a:latin typeface="Times New Roman" pitchFamily="18" charset="0"/>
              <a:cs typeface="Times New Roman" pitchFamily="18" charset="0"/>
            </a:endParaRPr>
          </a:p>
          <a:p>
            <a:pPr indent="449263" algn="just"/>
            <a:endParaRPr lang="ru-RU" sz="240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extBox 6"/>
          <p:cNvSpPr txBox="1">
            <a:spLocks noChangeArrowheads="1"/>
          </p:cNvSpPr>
          <p:nvPr/>
        </p:nvSpPr>
        <p:spPr bwMode="auto">
          <a:xfrm>
            <a:off x="0" y="0"/>
            <a:ext cx="12192000" cy="830263"/>
          </a:xfrm>
          <a:prstGeom prst="rect">
            <a:avLst/>
          </a:prstGeom>
          <a:noFill/>
          <a:ln w="9525">
            <a:noFill/>
            <a:miter lim="800000"/>
            <a:headEnd/>
            <a:tailEnd/>
          </a:ln>
        </p:spPr>
        <p:txBody>
          <a:bodyPr>
            <a:spAutoFit/>
          </a:bodyPr>
          <a:lstStyle/>
          <a:p>
            <a:pPr algn="ctr"/>
            <a:r>
              <a:rPr lang="ru-RU" sz="4800" b="1">
                <a:latin typeface="Times New Roman" pitchFamily="18" charset="0"/>
                <a:cs typeface="Times New Roman" pitchFamily="18" charset="0"/>
              </a:rPr>
              <a:t>Алгоритм Вейлера-Азертона</a:t>
            </a:r>
          </a:p>
        </p:txBody>
      </p:sp>
      <p:sp>
        <p:nvSpPr>
          <p:cNvPr id="3" name="TextBox 2"/>
          <p:cNvSpPr txBox="1"/>
          <p:nvPr/>
        </p:nvSpPr>
        <p:spPr>
          <a:xfrm>
            <a:off x="84138" y="830263"/>
            <a:ext cx="12023725" cy="3786187"/>
          </a:xfrm>
          <a:prstGeom prst="rect">
            <a:avLst/>
          </a:prstGeom>
          <a:noFill/>
        </p:spPr>
        <p:txBody>
          <a:bodyPr>
            <a:spAutoFit/>
          </a:bodyPr>
          <a:lstStyle/>
          <a:p>
            <a:pPr indent="449263" algn="just"/>
            <a:r>
              <a:rPr lang="ru-RU" sz="2400">
                <a:latin typeface="Times New Roman" pitchFamily="18" charset="0"/>
                <a:cs typeface="Times New Roman" pitchFamily="18" charset="0"/>
              </a:rPr>
              <a:t>Таким образом, получаются два множества граней: </a:t>
            </a:r>
            <a:r>
              <a:rPr lang="en-US" sz="2400" i="1">
                <a:latin typeface="Times New Roman" pitchFamily="18" charset="0"/>
                <a:cs typeface="Times New Roman" pitchFamily="18" charset="0"/>
              </a:rPr>
              <a:t>F</a:t>
            </a:r>
            <a:r>
              <a:rPr lang="en-US" sz="2400" baseline="-25000">
                <a:latin typeface="Times New Roman" pitchFamily="18" charset="0"/>
                <a:cs typeface="Times New Roman" pitchFamily="18" charset="0"/>
              </a:rPr>
              <a:t>in </a:t>
            </a:r>
            <a:r>
              <a:rPr lang="ru-RU" sz="2400">
                <a:latin typeface="Times New Roman" pitchFamily="18" charset="0"/>
                <a:cs typeface="Times New Roman" pitchFamily="18" charset="0"/>
              </a:rPr>
              <a:t>– грани, проекции которых содержатся в проекции грани </a:t>
            </a:r>
            <a:r>
              <a:rPr lang="en-US" sz="2400" i="1">
                <a:latin typeface="Times New Roman" pitchFamily="18" charset="0"/>
                <a:cs typeface="Times New Roman" pitchFamily="18" charset="0"/>
              </a:rPr>
              <a:t>A</a:t>
            </a:r>
            <a:r>
              <a:rPr lang="ru-RU" sz="2400">
                <a:latin typeface="Times New Roman" pitchFamily="18" charset="0"/>
                <a:cs typeface="Times New Roman" pitchFamily="18" charset="0"/>
              </a:rPr>
              <a:t> (сюда входит и сама грань </a:t>
            </a:r>
            <a:r>
              <a:rPr lang="en-US" sz="2400" i="1">
                <a:latin typeface="Times New Roman" pitchFamily="18" charset="0"/>
                <a:cs typeface="Times New Roman" pitchFamily="18" charset="0"/>
              </a:rPr>
              <a:t>A</a:t>
            </a:r>
            <a:r>
              <a:rPr lang="ru-RU" sz="2400">
                <a:latin typeface="Times New Roman" pitchFamily="18" charset="0"/>
                <a:cs typeface="Times New Roman" pitchFamily="18" charset="0"/>
              </a:rPr>
              <a:t>), и </a:t>
            </a:r>
            <a:r>
              <a:rPr lang="en-US" sz="2400" i="1">
                <a:latin typeface="Times New Roman" pitchFamily="18" charset="0"/>
                <a:cs typeface="Times New Roman" pitchFamily="18" charset="0"/>
              </a:rPr>
              <a:t>F</a:t>
            </a:r>
            <a:r>
              <a:rPr lang="en-US" sz="2400" baseline="-25000">
                <a:latin typeface="Times New Roman" pitchFamily="18" charset="0"/>
                <a:cs typeface="Times New Roman" pitchFamily="18" charset="0"/>
              </a:rPr>
              <a:t>out</a:t>
            </a:r>
            <a:r>
              <a:rPr lang="ru-RU" sz="2400">
                <a:latin typeface="Times New Roman" pitchFamily="18" charset="0"/>
                <a:cs typeface="Times New Roman" pitchFamily="18" charset="0"/>
              </a:rPr>
              <a:t> – грани, проекции которых не имеют общих внутренних точек с проекцией грани </a:t>
            </a:r>
            <a:r>
              <a:rPr lang="en-US" sz="2400" i="1">
                <a:latin typeface="Times New Roman" pitchFamily="18" charset="0"/>
                <a:cs typeface="Times New Roman" pitchFamily="18" charset="0"/>
              </a:rPr>
              <a:t>A</a:t>
            </a:r>
            <a:r>
              <a:rPr lang="ru-RU" sz="2400">
                <a:latin typeface="Times New Roman" pitchFamily="18" charset="0"/>
                <a:cs typeface="Times New Roman" pitchFamily="18" charset="0"/>
              </a:rPr>
              <a:t>.</a:t>
            </a:r>
            <a:endParaRPr lang="en-US" sz="2400">
              <a:latin typeface="Times New Roman" pitchFamily="18" charset="0"/>
              <a:cs typeface="Times New Roman" pitchFamily="18" charset="0"/>
            </a:endParaRPr>
          </a:p>
          <a:p>
            <a:pPr indent="449263" algn="just"/>
            <a:r>
              <a:rPr lang="ru-RU" sz="2400">
                <a:latin typeface="Times New Roman" pitchFamily="18" charset="0"/>
                <a:cs typeface="Times New Roman" pitchFamily="18" charset="0"/>
              </a:rPr>
              <a:t>Будем считать, что грань </a:t>
            </a:r>
            <a:r>
              <a:rPr lang="en-US" sz="2400" i="1">
                <a:latin typeface="Times New Roman" pitchFamily="18" charset="0"/>
                <a:cs typeface="Times New Roman" pitchFamily="18" charset="0"/>
              </a:rPr>
              <a:t>A</a:t>
            </a:r>
            <a:r>
              <a:rPr lang="ru-RU" sz="2400">
                <a:latin typeface="Times New Roman" pitchFamily="18" charset="0"/>
                <a:cs typeface="Times New Roman" pitchFamily="18" charset="0"/>
              </a:rPr>
              <a:t> расположена ближе, чем грань </a:t>
            </a:r>
            <a:r>
              <a:rPr lang="en-US" sz="2400" i="1">
                <a:latin typeface="Times New Roman" pitchFamily="18" charset="0"/>
                <a:cs typeface="Times New Roman" pitchFamily="18" charset="0"/>
              </a:rPr>
              <a:t>B</a:t>
            </a:r>
            <a:r>
              <a:rPr lang="ru-RU" sz="2400">
                <a:latin typeface="Times New Roman" pitchFamily="18" charset="0"/>
                <a:cs typeface="Times New Roman" pitchFamily="18" charset="0"/>
              </a:rPr>
              <a:t>. Тогда на первом шаге для разбиения используется именно грань </a:t>
            </a:r>
            <a:r>
              <a:rPr lang="en-US" sz="2400" i="1">
                <a:latin typeface="Times New Roman" pitchFamily="18" charset="0"/>
                <a:cs typeface="Times New Roman" pitchFamily="18" charset="0"/>
              </a:rPr>
              <a:t>A</a:t>
            </a:r>
            <a:r>
              <a:rPr lang="ru-RU" sz="2400">
                <a:latin typeface="Times New Roman" pitchFamily="18" charset="0"/>
                <a:cs typeface="Times New Roman" pitchFamily="18" charset="0"/>
              </a:rPr>
              <a:t>. Грань </a:t>
            </a:r>
            <a:r>
              <a:rPr lang="en-US" sz="2400" i="1">
                <a:latin typeface="Times New Roman" pitchFamily="18" charset="0"/>
                <a:cs typeface="Times New Roman" pitchFamily="18" charset="0"/>
              </a:rPr>
              <a:t>B</a:t>
            </a:r>
            <a:r>
              <a:rPr lang="ru-RU" sz="2400">
                <a:latin typeface="Times New Roman" pitchFamily="18" charset="0"/>
                <a:cs typeface="Times New Roman" pitchFamily="18" charset="0"/>
              </a:rPr>
              <a:t> разбивается на две части. Часть </a:t>
            </a:r>
            <a:r>
              <a:rPr lang="en-US" sz="2400" i="1">
                <a:latin typeface="Times New Roman" pitchFamily="18" charset="0"/>
                <a:cs typeface="Times New Roman" pitchFamily="18" charset="0"/>
              </a:rPr>
              <a:t>B</a:t>
            </a:r>
            <a:r>
              <a:rPr lang="ru-RU" sz="2400" baseline="-25000">
                <a:latin typeface="Times New Roman" pitchFamily="18" charset="0"/>
                <a:cs typeface="Times New Roman" pitchFamily="18" charset="0"/>
              </a:rPr>
              <a:t>1</a:t>
            </a:r>
            <a:r>
              <a:rPr lang="ru-RU" sz="2400">
                <a:latin typeface="Times New Roman" pitchFamily="18" charset="0"/>
                <a:cs typeface="Times New Roman" pitchFamily="18" charset="0"/>
              </a:rPr>
              <a:t> попадает в первое множество </a:t>
            </a:r>
            <a:r>
              <a:rPr lang="en-US" sz="2400" i="1">
                <a:latin typeface="Times New Roman" pitchFamily="18" charset="0"/>
                <a:cs typeface="Times New Roman" pitchFamily="18" charset="0"/>
              </a:rPr>
              <a:t>F</a:t>
            </a:r>
            <a:r>
              <a:rPr lang="en-US" sz="2400" baseline="-25000">
                <a:latin typeface="Times New Roman" pitchFamily="18" charset="0"/>
                <a:cs typeface="Times New Roman" pitchFamily="18" charset="0"/>
              </a:rPr>
              <a:t>in</a:t>
            </a:r>
            <a:r>
              <a:rPr lang="ru-RU" sz="2400">
                <a:latin typeface="Times New Roman" pitchFamily="18" charset="0"/>
                <a:cs typeface="Times New Roman" pitchFamily="18" charset="0"/>
              </a:rPr>
              <a:t> и, так как она лежит дальше грани </a:t>
            </a:r>
            <a:r>
              <a:rPr lang="en-US" sz="2400" i="1">
                <a:latin typeface="Times New Roman" pitchFamily="18" charset="0"/>
                <a:cs typeface="Times New Roman" pitchFamily="18" charset="0"/>
              </a:rPr>
              <a:t>A</a:t>
            </a:r>
            <a:r>
              <a:rPr lang="ru-RU" sz="2400">
                <a:latin typeface="Times New Roman" pitchFamily="18" charset="0"/>
                <a:cs typeface="Times New Roman" pitchFamily="18" charset="0"/>
              </a:rPr>
              <a:t>, удаляется.</a:t>
            </a:r>
          </a:p>
          <a:p>
            <a:pPr indent="449263" algn="just"/>
            <a:r>
              <a:rPr lang="ru-RU" sz="2400">
                <a:latin typeface="Times New Roman" pitchFamily="18" charset="0"/>
                <a:cs typeface="Times New Roman" pitchFamily="18" charset="0"/>
              </a:rPr>
              <a:t>После этого выводится грань </a:t>
            </a:r>
            <a:r>
              <a:rPr lang="en-US" sz="2400" i="1">
                <a:latin typeface="Times New Roman" pitchFamily="18" charset="0"/>
                <a:cs typeface="Times New Roman" pitchFamily="18" charset="0"/>
              </a:rPr>
              <a:t>A</a:t>
            </a:r>
            <a:r>
              <a:rPr lang="ru-RU" sz="2400">
                <a:latin typeface="Times New Roman" pitchFamily="18" charset="0"/>
                <a:cs typeface="Times New Roman" pitchFamily="18" charset="0"/>
              </a:rPr>
              <a:t> и в списке оставшихся граней остается только грань </a:t>
            </a:r>
            <a:r>
              <a:rPr lang="en-US" sz="2400" i="1">
                <a:latin typeface="Times New Roman" pitchFamily="18" charset="0"/>
                <a:cs typeface="Times New Roman" pitchFamily="18" charset="0"/>
              </a:rPr>
              <a:t>B</a:t>
            </a:r>
            <a:r>
              <a:rPr lang="ru-RU" sz="2400" baseline="-25000">
                <a:latin typeface="Times New Roman" pitchFamily="18" charset="0"/>
                <a:cs typeface="Times New Roman" pitchFamily="18" charset="0"/>
              </a:rPr>
              <a:t>2</a:t>
            </a:r>
            <a:r>
              <a:rPr lang="ru-RU" sz="2400">
                <a:latin typeface="Times New Roman" pitchFamily="18" charset="0"/>
                <a:cs typeface="Times New Roman" pitchFamily="18" charset="0"/>
              </a:rPr>
              <a:t>. Так как кроме нее других граней не осталось, то эта грань выводится, и на этом работа завершается.</a:t>
            </a:r>
          </a:p>
          <a:p>
            <a:pPr indent="449263" algn="just"/>
            <a:endParaRPr lang="ru-RU" sz="2400">
              <a:latin typeface="Times New Roman" pitchFamily="18" charset="0"/>
              <a:cs typeface="Times New Roman" pitchFamily="18" charset="0"/>
            </a:endParaRPr>
          </a:p>
        </p:txBody>
      </p:sp>
      <p:sp>
        <p:nvSpPr>
          <p:cNvPr id="77827" name="Rectangle 13"/>
          <p:cNvSpPr>
            <a:spLocks noChangeArrowheads="1"/>
          </p:cNvSpPr>
          <p:nvPr/>
        </p:nvSpPr>
        <p:spPr bwMode="auto">
          <a:xfrm>
            <a:off x="152400" y="152400"/>
            <a:ext cx="12192000" cy="0"/>
          </a:xfrm>
          <a:prstGeom prst="rect">
            <a:avLst/>
          </a:prstGeom>
          <a:noFill/>
          <a:ln w="9525">
            <a:noFill/>
            <a:miter lim="800000"/>
            <a:headEnd/>
            <a:tailEnd/>
          </a:ln>
        </p:spPr>
        <p:txBody>
          <a:bodyPr wrap="none" anchor="ctr">
            <a:spAutoFit/>
          </a:bodyPr>
          <a:lstStyle/>
          <a:p>
            <a:endParaRPr lang="ru-RU">
              <a:latin typeface="Calibri" pitchFamily="34" charset="0"/>
            </a:endParaRPr>
          </a:p>
        </p:txBody>
      </p:sp>
      <p:grpSp>
        <p:nvGrpSpPr>
          <p:cNvPr id="77828" name="Group 1"/>
          <p:cNvGrpSpPr>
            <a:grpSpLocks noChangeAspect="1"/>
          </p:cNvGrpSpPr>
          <p:nvPr/>
        </p:nvGrpSpPr>
        <p:grpSpPr bwMode="auto">
          <a:xfrm>
            <a:off x="1558925" y="3986213"/>
            <a:ext cx="8543925" cy="2495550"/>
            <a:chOff x="1565" y="4530"/>
            <a:chExt cx="8651" cy="2528"/>
          </a:xfrm>
        </p:grpSpPr>
        <p:sp>
          <p:nvSpPr>
            <p:cNvPr id="77829" name="AutoShape 12"/>
            <p:cNvSpPr>
              <a:spLocks noChangeAspect="1" noChangeArrowheads="1" noTextEdit="1"/>
            </p:cNvSpPr>
            <p:nvPr/>
          </p:nvSpPr>
          <p:spPr bwMode="auto">
            <a:xfrm>
              <a:off x="1565" y="4530"/>
              <a:ext cx="8651" cy="2528"/>
            </a:xfrm>
            <a:prstGeom prst="rect">
              <a:avLst/>
            </a:prstGeom>
            <a:noFill/>
            <a:ln w="9525">
              <a:noFill/>
              <a:miter lim="800000"/>
              <a:headEnd/>
              <a:tailEnd/>
            </a:ln>
          </p:spPr>
          <p:txBody>
            <a:bodyPr/>
            <a:lstStyle/>
            <a:p>
              <a:endParaRPr lang="ru-RU"/>
            </a:p>
          </p:txBody>
        </p:sp>
        <p:sp>
          <p:nvSpPr>
            <p:cNvPr id="77830" name="Rectangle 11"/>
            <p:cNvSpPr>
              <a:spLocks noChangeArrowheads="1"/>
            </p:cNvSpPr>
            <p:nvPr/>
          </p:nvSpPr>
          <p:spPr bwMode="auto">
            <a:xfrm>
              <a:off x="2802" y="5430"/>
              <a:ext cx="2160" cy="1440"/>
            </a:xfrm>
            <a:prstGeom prst="rect">
              <a:avLst/>
            </a:prstGeom>
            <a:solidFill>
              <a:srgbClr val="FFFFFF"/>
            </a:solidFill>
            <a:ln w="9525">
              <a:solidFill>
                <a:srgbClr val="000000"/>
              </a:solidFill>
              <a:miter lim="800000"/>
              <a:headEnd/>
              <a:tailEnd/>
            </a:ln>
          </p:spPr>
          <p:txBody>
            <a:bodyPr/>
            <a:lstStyle/>
            <a:p>
              <a:endParaRPr lang="ru-RU">
                <a:latin typeface="Calibri" pitchFamily="34" charset="0"/>
              </a:endParaRPr>
            </a:p>
          </p:txBody>
        </p:sp>
        <p:sp>
          <p:nvSpPr>
            <p:cNvPr id="77831" name="AutoShape 10"/>
            <p:cNvSpPr>
              <a:spLocks noChangeArrowheads="1"/>
            </p:cNvSpPr>
            <p:nvPr/>
          </p:nvSpPr>
          <p:spPr bwMode="auto">
            <a:xfrm rot="916264">
              <a:off x="1723" y="4530"/>
              <a:ext cx="1798" cy="1260"/>
            </a:xfrm>
            <a:prstGeom prst="triangle">
              <a:avLst>
                <a:gd name="adj" fmla="val 50000"/>
              </a:avLst>
            </a:prstGeom>
            <a:solidFill>
              <a:srgbClr val="FFFFFF"/>
            </a:solidFill>
            <a:ln w="9525">
              <a:solidFill>
                <a:srgbClr val="000000"/>
              </a:solidFill>
              <a:miter lim="800000"/>
              <a:headEnd/>
              <a:tailEnd/>
            </a:ln>
          </p:spPr>
          <p:txBody>
            <a:bodyPr/>
            <a:lstStyle/>
            <a:p>
              <a:endParaRPr lang="ru-RU">
                <a:latin typeface="Calibri" pitchFamily="34" charset="0"/>
              </a:endParaRPr>
            </a:p>
          </p:txBody>
        </p:sp>
        <p:sp>
          <p:nvSpPr>
            <p:cNvPr id="77832" name="AutoShape 9"/>
            <p:cNvSpPr>
              <a:spLocks noChangeArrowheads="1"/>
            </p:cNvSpPr>
            <p:nvPr/>
          </p:nvSpPr>
          <p:spPr bwMode="auto">
            <a:xfrm rot="916264">
              <a:off x="6222" y="4530"/>
              <a:ext cx="1798" cy="1260"/>
            </a:xfrm>
            <a:prstGeom prst="triangle">
              <a:avLst>
                <a:gd name="adj" fmla="val 50000"/>
              </a:avLst>
            </a:prstGeom>
            <a:solidFill>
              <a:srgbClr val="FFFFFF"/>
            </a:solidFill>
            <a:ln w="9525">
              <a:solidFill>
                <a:srgbClr val="000000"/>
              </a:solidFill>
              <a:miter lim="800000"/>
              <a:headEnd/>
              <a:tailEnd/>
            </a:ln>
          </p:spPr>
          <p:txBody>
            <a:bodyPr/>
            <a:lstStyle/>
            <a:p>
              <a:endParaRPr lang="ru-RU">
                <a:latin typeface="Calibri" pitchFamily="34" charset="0"/>
              </a:endParaRPr>
            </a:p>
          </p:txBody>
        </p:sp>
        <p:sp>
          <p:nvSpPr>
            <p:cNvPr id="77833" name="Freeform 8"/>
            <p:cNvSpPr>
              <a:spLocks/>
            </p:cNvSpPr>
            <p:nvPr/>
          </p:nvSpPr>
          <p:spPr bwMode="auto">
            <a:xfrm>
              <a:off x="8040" y="5477"/>
              <a:ext cx="2168" cy="1440"/>
            </a:xfrm>
            <a:custGeom>
              <a:avLst/>
              <a:gdLst>
                <a:gd name="T0" fmla="*/ 2168 w 2168"/>
                <a:gd name="T1" fmla="*/ 0 h 1440"/>
                <a:gd name="T2" fmla="*/ 2168 w 2168"/>
                <a:gd name="T3" fmla="*/ 1440 h 1440"/>
                <a:gd name="T4" fmla="*/ 10 w 2168"/>
                <a:gd name="T5" fmla="*/ 1440 h 1440"/>
                <a:gd name="T6" fmla="*/ 0 w 2168"/>
                <a:gd name="T7" fmla="*/ 420 h 1440"/>
                <a:gd name="T8" fmla="*/ 537 w 2168"/>
                <a:gd name="T9" fmla="*/ 600 h 1440"/>
                <a:gd name="T10" fmla="*/ 312 w 2168"/>
                <a:gd name="T11" fmla="*/ 0 h 1440"/>
                <a:gd name="T12" fmla="*/ 2168 w 2168"/>
                <a:gd name="T13" fmla="*/ 0 h 1440"/>
                <a:gd name="T14" fmla="*/ 0 60000 65536"/>
                <a:gd name="T15" fmla="*/ 0 60000 65536"/>
                <a:gd name="T16" fmla="*/ 0 60000 65536"/>
                <a:gd name="T17" fmla="*/ 0 60000 65536"/>
                <a:gd name="T18" fmla="*/ 0 60000 65536"/>
                <a:gd name="T19" fmla="*/ 0 60000 65536"/>
                <a:gd name="T20" fmla="*/ 0 60000 65536"/>
                <a:gd name="T21" fmla="*/ 0 w 2168"/>
                <a:gd name="T22" fmla="*/ 0 h 1440"/>
                <a:gd name="T23" fmla="*/ 2168 w 2168"/>
                <a:gd name="T24" fmla="*/ 1440 h 14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8" h="1440">
                  <a:moveTo>
                    <a:pt x="2168" y="0"/>
                  </a:moveTo>
                  <a:lnTo>
                    <a:pt x="2168" y="1440"/>
                  </a:lnTo>
                  <a:lnTo>
                    <a:pt x="10" y="1440"/>
                  </a:lnTo>
                  <a:lnTo>
                    <a:pt x="0" y="420"/>
                  </a:lnTo>
                  <a:lnTo>
                    <a:pt x="537" y="600"/>
                  </a:lnTo>
                  <a:lnTo>
                    <a:pt x="312" y="0"/>
                  </a:lnTo>
                  <a:lnTo>
                    <a:pt x="2168" y="0"/>
                  </a:lnTo>
                  <a:close/>
                </a:path>
              </a:pathLst>
            </a:custGeom>
            <a:solidFill>
              <a:srgbClr val="FFFFFF"/>
            </a:solidFill>
            <a:ln w="9525">
              <a:solidFill>
                <a:srgbClr val="000000"/>
              </a:solidFill>
              <a:round/>
              <a:headEnd/>
              <a:tailEnd/>
            </a:ln>
          </p:spPr>
          <p:txBody>
            <a:bodyPr/>
            <a:lstStyle/>
            <a:p>
              <a:endParaRPr lang="ru-RU"/>
            </a:p>
          </p:txBody>
        </p:sp>
        <p:sp>
          <p:nvSpPr>
            <p:cNvPr id="77834" name="Freeform 7"/>
            <p:cNvSpPr>
              <a:spLocks/>
            </p:cNvSpPr>
            <p:nvPr/>
          </p:nvSpPr>
          <p:spPr bwMode="auto">
            <a:xfrm>
              <a:off x="7916" y="5432"/>
              <a:ext cx="541" cy="540"/>
            </a:xfrm>
            <a:custGeom>
              <a:avLst/>
              <a:gdLst>
                <a:gd name="T0" fmla="*/ 0 w 540"/>
                <a:gd name="T1" fmla="*/ 0 h 540"/>
                <a:gd name="T2" fmla="*/ 361 w 540"/>
                <a:gd name="T3" fmla="*/ 0 h 540"/>
                <a:gd name="T4" fmla="*/ 541 w 540"/>
                <a:gd name="T5" fmla="*/ 540 h 540"/>
                <a:gd name="T6" fmla="*/ 0 w 540"/>
                <a:gd name="T7" fmla="*/ 360 h 540"/>
                <a:gd name="T8" fmla="*/ 0 w 540"/>
                <a:gd name="T9" fmla="*/ 0 h 540"/>
                <a:gd name="T10" fmla="*/ 0 60000 65536"/>
                <a:gd name="T11" fmla="*/ 0 60000 65536"/>
                <a:gd name="T12" fmla="*/ 0 60000 65536"/>
                <a:gd name="T13" fmla="*/ 0 60000 65536"/>
                <a:gd name="T14" fmla="*/ 0 60000 65536"/>
                <a:gd name="T15" fmla="*/ 0 w 540"/>
                <a:gd name="T16" fmla="*/ 0 h 540"/>
                <a:gd name="T17" fmla="*/ 540 w 540"/>
                <a:gd name="T18" fmla="*/ 540 h 540"/>
              </a:gdLst>
              <a:ahLst/>
              <a:cxnLst>
                <a:cxn ang="T10">
                  <a:pos x="T0" y="T1"/>
                </a:cxn>
                <a:cxn ang="T11">
                  <a:pos x="T2" y="T3"/>
                </a:cxn>
                <a:cxn ang="T12">
                  <a:pos x="T4" y="T5"/>
                </a:cxn>
                <a:cxn ang="T13">
                  <a:pos x="T6" y="T7"/>
                </a:cxn>
                <a:cxn ang="T14">
                  <a:pos x="T8" y="T9"/>
                </a:cxn>
              </a:cxnLst>
              <a:rect l="T15" t="T16" r="T17" b="T18"/>
              <a:pathLst>
                <a:path w="540" h="540">
                  <a:moveTo>
                    <a:pt x="0" y="0"/>
                  </a:moveTo>
                  <a:lnTo>
                    <a:pt x="360" y="0"/>
                  </a:lnTo>
                  <a:lnTo>
                    <a:pt x="540" y="540"/>
                  </a:lnTo>
                  <a:lnTo>
                    <a:pt x="0" y="360"/>
                  </a:lnTo>
                  <a:lnTo>
                    <a:pt x="0" y="0"/>
                  </a:lnTo>
                  <a:close/>
                </a:path>
              </a:pathLst>
            </a:custGeom>
            <a:solidFill>
              <a:srgbClr val="FFFFFF"/>
            </a:solidFill>
            <a:ln w="9525">
              <a:solidFill>
                <a:srgbClr val="000000"/>
              </a:solidFill>
              <a:round/>
              <a:headEnd/>
              <a:tailEnd/>
            </a:ln>
          </p:spPr>
          <p:txBody>
            <a:bodyPr/>
            <a:lstStyle/>
            <a:p>
              <a:endParaRPr lang="ru-RU"/>
            </a:p>
          </p:txBody>
        </p:sp>
        <p:sp>
          <p:nvSpPr>
            <p:cNvPr id="77835" name="Text Box 6"/>
            <p:cNvSpPr txBox="1">
              <a:spLocks noChangeArrowheads="1"/>
            </p:cNvSpPr>
            <p:nvPr/>
          </p:nvSpPr>
          <p:spPr bwMode="auto">
            <a:xfrm>
              <a:off x="2262" y="5070"/>
              <a:ext cx="557" cy="486"/>
            </a:xfrm>
            <a:prstGeom prst="rect">
              <a:avLst/>
            </a:prstGeom>
            <a:solidFill>
              <a:srgbClr val="FFFFFF"/>
            </a:solidFill>
            <a:ln w="9525">
              <a:noFill/>
              <a:miter lim="800000"/>
              <a:headEnd/>
              <a:tailEnd/>
            </a:ln>
          </p:spPr>
          <p:txBody>
            <a:bodyPr/>
            <a:lstStyle/>
            <a:p>
              <a:pPr algn="just"/>
              <a:r>
                <a:rPr lang="en-US" altLang="zh-CN" sz="1400" i="1">
                  <a:cs typeface="Times New Roman" pitchFamily="18" charset="0"/>
                </a:rPr>
                <a:t>A</a:t>
              </a:r>
              <a:endParaRPr lang="en-US" altLang="zh-CN">
                <a:cs typeface="Times New Roman" pitchFamily="18" charset="0"/>
              </a:endParaRPr>
            </a:p>
          </p:txBody>
        </p:sp>
        <p:sp>
          <p:nvSpPr>
            <p:cNvPr id="77836" name="Text Box 5"/>
            <p:cNvSpPr txBox="1">
              <a:spLocks noChangeArrowheads="1"/>
            </p:cNvSpPr>
            <p:nvPr/>
          </p:nvSpPr>
          <p:spPr bwMode="auto">
            <a:xfrm>
              <a:off x="3702" y="5970"/>
              <a:ext cx="542" cy="441"/>
            </a:xfrm>
            <a:prstGeom prst="rect">
              <a:avLst/>
            </a:prstGeom>
            <a:solidFill>
              <a:srgbClr val="FFFFFF"/>
            </a:solidFill>
            <a:ln w="9525">
              <a:noFill/>
              <a:miter lim="800000"/>
              <a:headEnd/>
              <a:tailEnd/>
            </a:ln>
          </p:spPr>
          <p:txBody>
            <a:bodyPr/>
            <a:lstStyle/>
            <a:p>
              <a:pPr algn="just"/>
              <a:r>
                <a:rPr lang="en-US" altLang="zh-CN" sz="1400" i="1">
                  <a:cs typeface="Times New Roman" pitchFamily="18" charset="0"/>
                </a:rPr>
                <a:t>B</a:t>
              </a:r>
              <a:endParaRPr lang="en-US" altLang="zh-CN">
                <a:cs typeface="Times New Roman" pitchFamily="18" charset="0"/>
              </a:endParaRPr>
            </a:p>
          </p:txBody>
        </p:sp>
        <p:sp>
          <p:nvSpPr>
            <p:cNvPr id="77837" name="Text Box 4"/>
            <p:cNvSpPr txBox="1">
              <a:spLocks noChangeArrowheads="1"/>
            </p:cNvSpPr>
            <p:nvPr/>
          </p:nvSpPr>
          <p:spPr bwMode="auto">
            <a:xfrm>
              <a:off x="6762" y="5070"/>
              <a:ext cx="560" cy="543"/>
            </a:xfrm>
            <a:prstGeom prst="rect">
              <a:avLst/>
            </a:prstGeom>
            <a:solidFill>
              <a:srgbClr val="FFFFFF"/>
            </a:solidFill>
            <a:ln w="9525">
              <a:noFill/>
              <a:miter lim="800000"/>
              <a:headEnd/>
              <a:tailEnd/>
            </a:ln>
          </p:spPr>
          <p:txBody>
            <a:bodyPr/>
            <a:lstStyle/>
            <a:p>
              <a:pPr algn="just"/>
              <a:r>
                <a:rPr lang="en-US" altLang="zh-CN" sz="1400" i="1">
                  <a:cs typeface="Times New Roman" pitchFamily="18" charset="0"/>
                </a:rPr>
                <a:t>A</a:t>
              </a:r>
              <a:endParaRPr lang="en-US" altLang="zh-CN">
                <a:cs typeface="Times New Roman" pitchFamily="18" charset="0"/>
              </a:endParaRPr>
            </a:p>
          </p:txBody>
        </p:sp>
        <p:sp>
          <p:nvSpPr>
            <p:cNvPr id="77838" name="Text Box 3"/>
            <p:cNvSpPr txBox="1">
              <a:spLocks noChangeArrowheads="1"/>
            </p:cNvSpPr>
            <p:nvPr/>
          </p:nvSpPr>
          <p:spPr bwMode="auto">
            <a:xfrm>
              <a:off x="9102" y="6330"/>
              <a:ext cx="360" cy="360"/>
            </a:xfrm>
            <a:prstGeom prst="rect">
              <a:avLst/>
            </a:prstGeom>
            <a:solidFill>
              <a:srgbClr val="FFFFFF"/>
            </a:solidFill>
            <a:ln w="9525">
              <a:noFill/>
              <a:miter lim="800000"/>
              <a:headEnd/>
              <a:tailEnd/>
            </a:ln>
          </p:spPr>
          <p:txBody>
            <a:bodyPr lIns="0" tIns="0" rIns="0" bIns="0"/>
            <a:lstStyle/>
            <a:p>
              <a:pPr algn="just"/>
              <a:r>
                <a:rPr lang="en-US" altLang="zh-CN" sz="1400" i="1">
                  <a:cs typeface="Times New Roman" pitchFamily="18" charset="0"/>
                </a:rPr>
                <a:t>B</a:t>
              </a:r>
              <a:r>
                <a:rPr lang="en-US" altLang="zh-CN" sz="1400" baseline="-30000">
                  <a:cs typeface="Times New Roman" pitchFamily="18" charset="0"/>
                </a:rPr>
                <a:t>2</a:t>
              </a:r>
              <a:endParaRPr lang="en-US" altLang="zh-CN">
                <a:cs typeface="Times New Roman" pitchFamily="18" charset="0"/>
              </a:endParaRPr>
            </a:p>
          </p:txBody>
        </p:sp>
        <p:sp>
          <p:nvSpPr>
            <p:cNvPr id="77839" name="Text Box 2"/>
            <p:cNvSpPr txBox="1">
              <a:spLocks noChangeArrowheads="1"/>
            </p:cNvSpPr>
            <p:nvPr/>
          </p:nvSpPr>
          <p:spPr bwMode="auto">
            <a:xfrm>
              <a:off x="8022" y="5505"/>
              <a:ext cx="360" cy="360"/>
            </a:xfrm>
            <a:prstGeom prst="rect">
              <a:avLst/>
            </a:prstGeom>
            <a:noFill/>
            <a:ln w="9525">
              <a:noFill/>
              <a:miter lim="800000"/>
              <a:headEnd/>
              <a:tailEnd/>
            </a:ln>
          </p:spPr>
          <p:txBody>
            <a:bodyPr lIns="0" tIns="0" rIns="0" bIns="0"/>
            <a:lstStyle/>
            <a:p>
              <a:pPr algn="just"/>
              <a:r>
                <a:rPr lang="en-US" altLang="zh-CN" sz="1400" i="1">
                  <a:cs typeface="Times New Roman" pitchFamily="18" charset="0"/>
                </a:rPr>
                <a:t>B</a:t>
              </a:r>
              <a:r>
                <a:rPr lang="en-US" altLang="zh-CN" sz="1400" baseline="-30000">
                  <a:cs typeface="Times New Roman" pitchFamily="18" charset="0"/>
                </a:rPr>
                <a:t>1</a:t>
              </a:r>
              <a:endParaRPr lang="en-US" altLang="zh-CN">
                <a:cs typeface="Times New Roman" pitchFamily="18" charset="0"/>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extBox 4"/>
          <p:cNvSpPr txBox="1">
            <a:spLocks noChangeArrowheads="1"/>
          </p:cNvSpPr>
          <p:nvPr/>
        </p:nvSpPr>
        <p:spPr bwMode="auto">
          <a:xfrm>
            <a:off x="287338" y="835025"/>
            <a:ext cx="11614150" cy="5632450"/>
          </a:xfrm>
          <a:prstGeom prst="rect">
            <a:avLst/>
          </a:prstGeom>
          <a:noFill/>
          <a:ln w="9525">
            <a:noFill/>
            <a:miter lim="800000"/>
            <a:headEnd/>
            <a:tailEnd/>
          </a:ln>
        </p:spPr>
        <p:txBody>
          <a:bodyPr>
            <a:spAutoFit/>
          </a:bodyPr>
          <a:lstStyle/>
          <a:p>
            <a:pPr indent="457200" algn="just">
              <a:lnSpc>
                <a:spcPct val="150000"/>
              </a:lnSpc>
            </a:pPr>
            <a:r>
              <a:rPr lang="ru-RU" sz="2400" u="sng">
                <a:latin typeface="Times New Roman" pitchFamily="18" charset="0"/>
                <a:cs typeface="Times New Roman" pitchFamily="18" charset="0"/>
              </a:rPr>
              <a:t>Выделяют три класса алгоритмов удаления невидимых линий или поверхностей:</a:t>
            </a:r>
            <a:endParaRPr lang="ru-RU" sz="2400">
              <a:latin typeface="Times New Roman" pitchFamily="18" charset="0"/>
              <a:cs typeface="Times New Roman" pitchFamily="18" charset="0"/>
            </a:endParaRPr>
          </a:p>
          <a:p>
            <a:pPr marL="742950" lvl="1" indent="-285750" algn="just">
              <a:lnSpc>
                <a:spcPct val="150000"/>
              </a:lnSpc>
              <a:buFont typeface="Times New Roman" pitchFamily="18" charset="0"/>
              <a:buChar char="−"/>
            </a:pPr>
            <a:r>
              <a:rPr lang="ru-RU" sz="2400">
                <a:latin typeface="Times New Roman" pitchFamily="18" charset="0"/>
                <a:cs typeface="Times New Roman" pitchFamily="18" charset="0"/>
              </a:rPr>
              <a:t>Алгоритмы, работающие в объектном пространстве.</a:t>
            </a:r>
          </a:p>
          <a:p>
            <a:pPr marL="742950" lvl="1" indent="-285750" algn="just">
              <a:lnSpc>
                <a:spcPct val="150000"/>
              </a:lnSpc>
              <a:buFont typeface="Times New Roman" pitchFamily="18" charset="0"/>
              <a:buChar char="−"/>
            </a:pPr>
            <a:r>
              <a:rPr lang="ru-RU" sz="2400">
                <a:latin typeface="Times New Roman" pitchFamily="18" charset="0"/>
                <a:cs typeface="Times New Roman" pitchFamily="18" charset="0"/>
              </a:rPr>
              <a:t>Алгоритмы, работающие в пространстве изображения (экрана).</a:t>
            </a:r>
          </a:p>
          <a:p>
            <a:pPr marL="742950" lvl="1" indent="-285750" algn="just">
              <a:lnSpc>
                <a:spcPct val="150000"/>
              </a:lnSpc>
              <a:buFont typeface="Times New Roman" pitchFamily="18" charset="0"/>
              <a:buChar char="−"/>
            </a:pPr>
            <a:r>
              <a:rPr lang="ru-RU" sz="2400">
                <a:latin typeface="Times New Roman" pitchFamily="18" charset="0"/>
                <a:cs typeface="Times New Roman" pitchFamily="18" charset="0"/>
              </a:rPr>
              <a:t>Алгоритмы, формирующие список приоритетов.</a:t>
            </a:r>
          </a:p>
          <a:p>
            <a:pPr indent="457200" algn="just">
              <a:lnSpc>
                <a:spcPct val="150000"/>
              </a:lnSpc>
            </a:pPr>
            <a:r>
              <a:rPr lang="ru-RU" sz="2400">
                <a:latin typeface="Times New Roman" pitchFamily="18" charset="0"/>
                <a:cs typeface="Times New Roman" pitchFamily="18" charset="0"/>
              </a:rPr>
              <a:t>Алгоритмы, работающие в объектном пространстве, имеют дело с физической системой координат, в которой описаны эти объекты. При этом получаются весьма точные результаты, ограниченные лишь точностью вычислений. Полученные изображения можно свободно увеличивать во много раз. Алгоритмы, работающие в объектном пространстве, особенно полезны в тех приложениях, где необходима высокая точность. </a:t>
            </a:r>
          </a:p>
        </p:txBody>
      </p:sp>
      <p:sp>
        <p:nvSpPr>
          <p:cNvPr id="20482" name="TextBox 6"/>
          <p:cNvSpPr txBox="1">
            <a:spLocks noChangeArrowheads="1"/>
          </p:cNvSpPr>
          <p:nvPr/>
        </p:nvSpPr>
        <p:spPr bwMode="auto">
          <a:xfrm>
            <a:off x="0" y="0"/>
            <a:ext cx="12192000" cy="830263"/>
          </a:xfrm>
          <a:prstGeom prst="rect">
            <a:avLst/>
          </a:prstGeom>
          <a:noFill/>
          <a:ln w="9525">
            <a:noFill/>
            <a:miter lim="800000"/>
            <a:headEnd/>
            <a:tailEnd/>
          </a:ln>
        </p:spPr>
        <p:txBody>
          <a:bodyPr>
            <a:spAutoFit/>
          </a:bodyPr>
          <a:lstStyle/>
          <a:p>
            <a:pPr algn="ctr"/>
            <a:r>
              <a:rPr lang="ru-RU" sz="4800" b="1">
                <a:latin typeface="Calibri" pitchFamily="34" charset="0"/>
              </a:rPr>
              <a:t>Показ с удалением невидимых точек</a:t>
            </a:r>
            <a:endParaRPr lang="ru-RU" sz="4800">
              <a:latin typeface="Calibri"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Box 4"/>
          <p:cNvSpPr txBox="1">
            <a:spLocks noChangeArrowheads="1"/>
          </p:cNvSpPr>
          <p:nvPr/>
        </p:nvSpPr>
        <p:spPr bwMode="auto">
          <a:xfrm>
            <a:off x="287338" y="835025"/>
            <a:ext cx="11614150" cy="4457700"/>
          </a:xfrm>
          <a:prstGeom prst="rect">
            <a:avLst/>
          </a:prstGeom>
          <a:noFill/>
          <a:ln w="9525">
            <a:noFill/>
            <a:miter lim="800000"/>
            <a:headEnd/>
            <a:tailEnd/>
          </a:ln>
        </p:spPr>
        <p:txBody>
          <a:bodyPr>
            <a:spAutoFit/>
          </a:bodyPr>
          <a:lstStyle/>
          <a:p>
            <a:pPr indent="457200" algn="just">
              <a:lnSpc>
                <a:spcPct val="150000"/>
              </a:lnSpc>
            </a:pPr>
            <a:r>
              <a:rPr lang="ru-RU" sz="2400">
                <a:latin typeface="Times New Roman" pitchFamily="18" charset="0"/>
                <a:cs typeface="Times New Roman" pitchFamily="18" charset="0"/>
              </a:rPr>
              <a:t>Алгоритмы же, работающие в пространстве изображения, имеют дело с системой координат того экрана, на котором объекты визуализируются. При этом точность вычислений ограничена разрешающей способностью экрана. Результаты, полученные в пространстве изображения, а затем увеличенные во много раз, не будут соответствовать исходной сцене. Например, могут не совпасть концы отрезков. </a:t>
            </a:r>
          </a:p>
          <a:p>
            <a:pPr indent="457200" algn="just">
              <a:lnSpc>
                <a:spcPct val="150000"/>
              </a:lnSpc>
            </a:pPr>
            <a:endParaRPr lang="ru-RU" sz="2400">
              <a:latin typeface="Times New Roman" pitchFamily="18" charset="0"/>
              <a:cs typeface="Times New Roman" pitchFamily="18" charset="0"/>
            </a:endParaRPr>
          </a:p>
          <a:p>
            <a:pPr indent="457200" algn="just">
              <a:lnSpc>
                <a:spcPct val="150000"/>
              </a:lnSpc>
            </a:pPr>
            <a:r>
              <a:rPr lang="ru-RU" sz="2400">
                <a:latin typeface="Times New Roman" pitchFamily="18" charset="0"/>
                <a:cs typeface="Times New Roman" pitchFamily="18" charset="0"/>
              </a:rPr>
              <a:t>Алгоритмы, формирующие список приоритетов, работают попеременно в обеих упомянутых системах координат. </a:t>
            </a:r>
          </a:p>
        </p:txBody>
      </p:sp>
      <p:sp>
        <p:nvSpPr>
          <p:cNvPr id="22530" name="TextBox 6"/>
          <p:cNvSpPr txBox="1">
            <a:spLocks noChangeArrowheads="1"/>
          </p:cNvSpPr>
          <p:nvPr/>
        </p:nvSpPr>
        <p:spPr bwMode="auto">
          <a:xfrm>
            <a:off x="0" y="0"/>
            <a:ext cx="12192000" cy="830263"/>
          </a:xfrm>
          <a:prstGeom prst="rect">
            <a:avLst/>
          </a:prstGeom>
          <a:noFill/>
          <a:ln w="9525">
            <a:noFill/>
            <a:miter lim="800000"/>
            <a:headEnd/>
            <a:tailEnd/>
          </a:ln>
        </p:spPr>
        <p:txBody>
          <a:bodyPr>
            <a:spAutoFit/>
          </a:bodyPr>
          <a:lstStyle/>
          <a:p>
            <a:pPr algn="ctr"/>
            <a:r>
              <a:rPr lang="ru-RU" sz="4800" b="1">
                <a:latin typeface="Calibri" pitchFamily="34" charset="0"/>
              </a:rPr>
              <a:t>Показ с удалением невидимых точек</a:t>
            </a:r>
            <a:endParaRPr lang="ru-RU" sz="4800">
              <a:latin typeface="Calibri"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extBox 6"/>
          <p:cNvSpPr txBox="1">
            <a:spLocks noChangeArrowheads="1"/>
          </p:cNvSpPr>
          <p:nvPr/>
        </p:nvSpPr>
        <p:spPr bwMode="auto">
          <a:xfrm>
            <a:off x="0" y="-123825"/>
            <a:ext cx="12192000" cy="831850"/>
          </a:xfrm>
          <a:prstGeom prst="rect">
            <a:avLst/>
          </a:prstGeom>
          <a:noFill/>
          <a:ln w="9525">
            <a:noFill/>
            <a:miter lim="800000"/>
            <a:headEnd/>
            <a:tailEnd/>
          </a:ln>
        </p:spPr>
        <p:txBody>
          <a:bodyPr>
            <a:spAutoFit/>
          </a:bodyPr>
          <a:lstStyle/>
          <a:p>
            <a:pPr algn="ctr"/>
            <a:r>
              <a:rPr lang="ru-RU" sz="4800" b="1">
                <a:latin typeface="Calibri" pitchFamily="34" charset="0"/>
              </a:rPr>
              <a:t>Алгоритм плавающего горизонта</a:t>
            </a:r>
            <a:endParaRPr lang="ru-RU" sz="4800">
              <a:latin typeface="Calibri" pitchFamily="34" charset="0"/>
            </a:endParaRPr>
          </a:p>
        </p:txBody>
      </p:sp>
      <p:sp>
        <p:nvSpPr>
          <p:cNvPr id="6" name="TextBox 5"/>
          <p:cNvSpPr txBox="1"/>
          <p:nvPr/>
        </p:nvSpPr>
        <p:spPr>
          <a:xfrm>
            <a:off x="280988" y="757238"/>
            <a:ext cx="11649075" cy="6002337"/>
          </a:xfrm>
          <a:prstGeom prst="rect">
            <a:avLst/>
          </a:prstGeom>
          <a:noFill/>
        </p:spPr>
        <p:txBody>
          <a:bodyPr>
            <a:spAutoFit/>
          </a:bodyPr>
          <a:lstStyle/>
          <a:p>
            <a:pPr indent="457200" algn="just">
              <a:lnSpc>
                <a:spcPct val="150000"/>
              </a:lnSpc>
            </a:pPr>
            <a:r>
              <a:rPr lang="ru-RU" sz="2400">
                <a:latin typeface="Times New Roman" pitchFamily="18" charset="0"/>
                <a:cs typeface="Times New Roman" pitchFamily="18" charset="0"/>
              </a:rPr>
              <a:t>Алгоритм плавающего горизонта можно отнести </a:t>
            </a:r>
            <a:r>
              <a:rPr lang="ru-RU" sz="2400" u="sng">
                <a:latin typeface="Times New Roman" pitchFamily="18" charset="0"/>
                <a:cs typeface="Times New Roman" pitchFamily="18" charset="0"/>
              </a:rPr>
              <a:t>к классу алгоритмов, работающих в пространстве изображения</a:t>
            </a:r>
            <a:r>
              <a:rPr lang="ru-RU" sz="2400">
                <a:latin typeface="Times New Roman" pitchFamily="18" charset="0"/>
                <a:cs typeface="Times New Roman" pitchFamily="18" charset="0"/>
              </a:rPr>
              <a:t>. Алгоритм плавающего горизонта чаше всего используется для удаления невидимых линий трехмерного представления функций, описывающих поверхность в виде </a:t>
            </a:r>
          </a:p>
          <a:p>
            <a:pPr indent="457200" algn="ctr"/>
            <a:r>
              <a:rPr lang="ru-RU" sz="2400" i="1">
                <a:latin typeface="Times New Roman" pitchFamily="18" charset="0"/>
                <a:cs typeface="Times New Roman" pitchFamily="18" charset="0"/>
              </a:rPr>
              <a:t>F(x, у, z) =</a:t>
            </a:r>
            <a:r>
              <a:rPr lang="ru-RU" sz="2400">
                <a:latin typeface="Times New Roman" pitchFamily="18" charset="0"/>
                <a:cs typeface="Times New Roman" pitchFamily="18" charset="0"/>
              </a:rPr>
              <a:t> 0.</a:t>
            </a:r>
          </a:p>
          <a:p>
            <a:pPr indent="457200" algn="just">
              <a:lnSpc>
                <a:spcPct val="150000"/>
              </a:lnSpc>
            </a:pPr>
            <a:r>
              <a:rPr lang="ru-RU" sz="2400">
                <a:latin typeface="Times New Roman" pitchFamily="18" charset="0"/>
                <a:cs typeface="Times New Roman" pitchFamily="18" charset="0"/>
              </a:rPr>
              <a:t>Подобные функции возникают во многих приложениях в математике, технике, естественных науках и других дисциплинах. </a:t>
            </a:r>
          </a:p>
          <a:p>
            <a:pPr indent="457200" algn="just">
              <a:lnSpc>
                <a:spcPct val="150000"/>
              </a:lnSpc>
            </a:pPr>
            <a:r>
              <a:rPr lang="ru-RU" sz="2400" u="sng">
                <a:latin typeface="Times New Roman" pitchFamily="18" charset="0"/>
                <a:cs typeface="Times New Roman" pitchFamily="18" charset="0"/>
              </a:rPr>
              <a:t>Главная идея данного метода заключается в сведении трехмерной задачи к двумерной путем пересечения исходной поверхности последовательностью параллельных секущих плоскостей, имеющих постоянные значения координат х, у или z. </a:t>
            </a:r>
            <a:endParaRPr lang="ru-RU">
              <a:latin typeface="Calibri"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extBox 6"/>
          <p:cNvSpPr txBox="1">
            <a:spLocks noChangeArrowheads="1"/>
          </p:cNvSpPr>
          <p:nvPr/>
        </p:nvSpPr>
        <p:spPr bwMode="auto">
          <a:xfrm>
            <a:off x="0" y="-123825"/>
            <a:ext cx="12192000" cy="831850"/>
          </a:xfrm>
          <a:prstGeom prst="rect">
            <a:avLst/>
          </a:prstGeom>
          <a:noFill/>
          <a:ln w="9525">
            <a:noFill/>
            <a:miter lim="800000"/>
            <a:headEnd/>
            <a:tailEnd/>
          </a:ln>
        </p:spPr>
        <p:txBody>
          <a:bodyPr>
            <a:spAutoFit/>
          </a:bodyPr>
          <a:lstStyle/>
          <a:p>
            <a:pPr algn="ctr"/>
            <a:r>
              <a:rPr lang="ru-RU" sz="4800" b="1">
                <a:latin typeface="Calibri" pitchFamily="34" charset="0"/>
              </a:rPr>
              <a:t>Алгоритм плавающего горизонта</a:t>
            </a:r>
            <a:endParaRPr lang="ru-RU" sz="4800">
              <a:latin typeface="Calibri" pitchFamily="34" charset="0"/>
            </a:endParaRPr>
          </a:p>
        </p:txBody>
      </p:sp>
      <p:sp>
        <p:nvSpPr>
          <p:cNvPr id="26626" name="TextBox 5"/>
          <p:cNvSpPr txBox="1">
            <a:spLocks noChangeArrowheads="1"/>
          </p:cNvSpPr>
          <p:nvPr/>
        </p:nvSpPr>
        <p:spPr bwMode="auto">
          <a:xfrm>
            <a:off x="280988" y="757238"/>
            <a:ext cx="11649075" cy="1695450"/>
          </a:xfrm>
          <a:prstGeom prst="rect">
            <a:avLst/>
          </a:prstGeom>
          <a:noFill/>
          <a:ln w="9525">
            <a:noFill/>
            <a:miter lim="800000"/>
            <a:headEnd/>
            <a:tailEnd/>
          </a:ln>
        </p:spPr>
        <p:txBody>
          <a:bodyPr>
            <a:spAutoFit/>
          </a:bodyPr>
          <a:lstStyle/>
          <a:p>
            <a:pPr indent="457200" algn="just">
              <a:lnSpc>
                <a:spcPct val="150000"/>
              </a:lnSpc>
            </a:pPr>
            <a:r>
              <a:rPr lang="ru-RU" sz="2400">
                <a:latin typeface="Times New Roman" pitchFamily="18" charset="0"/>
                <a:cs typeface="Times New Roman" pitchFamily="18" charset="0"/>
              </a:rPr>
              <a:t>Функция F(x,у,z) = 0 сводится к последовательности кривых, лежащих в каждой из этих параллельных плоскостей, например к последовательности у=f(x,z) или х=g(у,z), где z постоянно на каждой из заданных параллельных плоскостей.</a:t>
            </a:r>
            <a:endParaRPr lang="ru-RU">
              <a:latin typeface="Calibri" pitchFamily="34" charset="0"/>
            </a:endParaRPr>
          </a:p>
        </p:txBody>
      </p:sp>
      <p:pic>
        <p:nvPicPr>
          <p:cNvPr id="26627" name="Picture 2" descr="Секущие%20плоскости%20с%20постоянной%20координатой"/>
          <p:cNvPicPr>
            <a:picLocks noChangeAspect="1" noChangeArrowheads="1"/>
          </p:cNvPicPr>
          <p:nvPr/>
        </p:nvPicPr>
        <p:blipFill>
          <a:blip r:embed="rId3"/>
          <a:srcRect/>
          <a:stretch>
            <a:fillRect/>
          </a:stretch>
        </p:blipFill>
        <p:spPr bwMode="auto">
          <a:xfrm>
            <a:off x="3629025" y="2616200"/>
            <a:ext cx="4656138" cy="3321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extBox 6"/>
          <p:cNvSpPr txBox="1">
            <a:spLocks noChangeArrowheads="1"/>
          </p:cNvSpPr>
          <p:nvPr/>
        </p:nvSpPr>
        <p:spPr bwMode="auto">
          <a:xfrm>
            <a:off x="0" y="-123825"/>
            <a:ext cx="12192000" cy="831850"/>
          </a:xfrm>
          <a:prstGeom prst="rect">
            <a:avLst/>
          </a:prstGeom>
          <a:noFill/>
          <a:ln w="9525">
            <a:noFill/>
            <a:miter lim="800000"/>
            <a:headEnd/>
            <a:tailEnd/>
          </a:ln>
        </p:spPr>
        <p:txBody>
          <a:bodyPr>
            <a:spAutoFit/>
          </a:bodyPr>
          <a:lstStyle/>
          <a:p>
            <a:pPr algn="ctr"/>
            <a:r>
              <a:rPr lang="ru-RU" sz="4800" b="1">
                <a:latin typeface="Calibri" pitchFamily="34" charset="0"/>
              </a:rPr>
              <a:t>Алгоритм плавающего горизонта</a:t>
            </a:r>
            <a:endParaRPr lang="ru-RU" sz="4800">
              <a:latin typeface="Calibri" pitchFamily="34" charset="0"/>
            </a:endParaRPr>
          </a:p>
        </p:txBody>
      </p:sp>
      <p:sp>
        <p:nvSpPr>
          <p:cNvPr id="28674" name="TextBox 5"/>
          <p:cNvSpPr txBox="1">
            <a:spLocks noChangeArrowheads="1"/>
          </p:cNvSpPr>
          <p:nvPr/>
        </p:nvSpPr>
        <p:spPr bwMode="auto">
          <a:xfrm>
            <a:off x="254000" y="3935413"/>
            <a:ext cx="11647488" cy="2241550"/>
          </a:xfrm>
          <a:prstGeom prst="rect">
            <a:avLst/>
          </a:prstGeom>
          <a:noFill/>
          <a:ln w="9525">
            <a:noFill/>
            <a:miter lim="800000"/>
            <a:headEnd/>
            <a:tailEnd/>
          </a:ln>
        </p:spPr>
        <p:txBody>
          <a:bodyPr>
            <a:spAutoFit/>
          </a:bodyPr>
          <a:lstStyle/>
          <a:p>
            <a:pPr indent="457200" algn="just">
              <a:lnSpc>
                <a:spcPct val="150000"/>
              </a:lnSpc>
            </a:pPr>
            <a:r>
              <a:rPr lang="ru-RU" sz="2400">
                <a:latin typeface="Times New Roman" pitchFamily="18" charset="0"/>
                <a:cs typeface="Times New Roman" pitchFamily="18" charset="0"/>
              </a:rPr>
              <a:t>Алгоритм сначала упорядочивает плоскости z = const по возрастанию расстояния до них от точки наблюдения. Затем для каждой плоскости, начиная с ближайшей к точке наблюдения, строится кривая, лежащая на ней, т. е. для каждого значения координаты х в пространстве изображения определяется соответствующее значение y. </a:t>
            </a:r>
          </a:p>
        </p:txBody>
      </p:sp>
      <p:pic>
        <p:nvPicPr>
          <p:cNvPr id="28675" name="Picture 2" descr="Секущие%20плоскости%20с%20постоянной%20координатой2"/>
          <p:cNvPicPr>
            <a:picLocks noChangeAspect="1" noChangeArrowheads="1"/>
          </p:cNvPicPr>
          <p:nvPr/>
        </p:nvPicPr>
        <p:blipFill>
          <a:blip r:embed="rId3"/>
          <a:srcRect/>
          <a:stretch>
            <a:fillRect/>
          </a:stretch>
        </p:blipFill>
        <p:spPr bwMode="auto">
          <a:xfrm>
            <a:off x="815975" y="1266825"/>
            <a:ext cx="4568825" cy="2306638"/>
          </a:xfrm>
          <a:prstGeom prst="rect">
            <a:avLst/>
          </a:prstGeom>
          <a:noFill/>
          <a:ln w="9525">
            <a:noFill/>
            <a:miter lim="800000"/>
            <a:headEnd/>
            <a:tailEnd/>
          </a:ln>
        </p:spPr>
      </p:pic>
      <p:pic>
        <p:nvPicPr>
          <p:cNvPr id="28676" name="Picture 3" descr="Секущие%20плоскости%20с%20постоянной%20координатой%20-%20проекция"/>
          <p:cNvPicPr>
            <a:picLocks noChangeAspect="1" noChangeArrowheads="1"/>
          </p:cNvPicPr>
          <p:nvPr/>
        </p:nvPicPr>
        <p:blipFill>
          <a:blip r:embed="rId4"/>
          <a:srcRect/>
          <a:stretch>
            <a:fillRect/>
          </a:stretch>
        </p:blipFill>
        <p:spPr bwMode="auto">
          <a:xfrm>
            <a:off x="6583363" y="1547813"/>
            <a:ext cx="4543425" cy="16906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extBox 6"/>
          <p:cNvSpPr txBox="1">
            <a:spLocks noChangeArrowheads="1"/>
          </p:cNvSpPr>
          <p:nvPr/>
        </p:nvSpPr>
        <p:spPr bwMode="auto">
          <a:xfrm>
            <a:off x="0" y="-123825"/>
            <a:ext cx="12192000" cy="831850"/>
          </a:xfrm>
          <a:prstGeom prst="rect">
            <a:avLst/>
          </a:prstGeom>
          <a:noFill/>
          <a:ln w="9525">
            <a:noFill/>
            <a:miter lim="800000"/>
            <a:headEnd/>
            <a:tailEnd/>
          </a:ln>
        </p:spPr>
        <p:txBody>
          <a:bodyPr>
            <a:spAutoFit/>
          </a:bodyPr>
          <a:lstStyle/>
          <a:p>
            <a:pPr algn="ctr"/>
            <a:r>
              <a:rPr lang="ru-RU" sz="4800" b="1">
                <a:latin typeface="Calibri" pitchFamily="34" charset="0"/>
              </a:rPr>
              <a:t>Алгоритм плавающего горизонта</a:t>
            </a:r>
            <a:endParaRPr lang="ru-RU" sz="4800">
              <a:latin typeface="Calibri" pitchFamily="34" charset="0"/>
            </a:endParaRPr>
          </a:p>
        </p:txBody>
      </p:sp>
      <p:sp>
        <p:nvSpPr>
          <p:cNvPr id="30722" name="TextBox 5"/>
          <p:cNvSpPr txBox="1">
            <a:spLocks noChangeArrowheads="1"/>
          </p:cNvSpPr>
          <p:nvPr/>
        </p:nvSpPr>
        <p:spPr bwMode="auto">
          <a:xfrm>
            <a:off x="254000" y="1050925"/>
            <a:ext cx="11647488" cy="4524375"/>
          </a:xfrm>
          <a:prstGeom prst="rect">
            <a:avLst/>
          </a:prstGeom>
          <a:noFill/>
          <a:ln w="9525">
            <a:noFill/>
            <a:miter lim="800000"/>
            <a:headEnd/>
            <a:tailEnd/>
          </a:ln>
        </p:spPr>
        <p:txBody>
          <a:bodyPr>
            <a:spAutoFit/>
          </a:bodyPr>
          <a:lstStyle/>
          <a:p>
            <a:pPr indent="457200" algn="just">
              <a:lnSpc>
                <a:spcPct val="150000"/>
              </a:lnSpc>
            </a:pPr>
            <a:r>
              <a:rPr lang="ru-RU" sz="2400">
                <a:latin typeface="Times New Roman" pitchFamily="18" charset="0"/>
                <a:cs typeface="Times New Roman" pitchFamily="18" charset="0"/>
              </a:rPr>
              <a:t>Если на текущей плоскости при некотором заданном значении x соответствующее значение у на кривой больше значения y для всех предыдущих кривых или меньше при этом значении x, то текущая кривая видима в этой точке; в противном случае она невидима. </a:t>
            </a:r>
          </a:p>
          <a:p>
            <a:pPr indent="457200" algn="just">
              <a:lnSpc>
                <a:spcPct val="150000"/>
              </a:lnSpc>
            </a:pPr>
            <a:r>
              <a:rPr lang="ru-RU" sz="2400">
                <a:latin typeface="Times New Roman" pitchFamily="18" charset="0"/>
                <a:cs typeface="Times New Roman" pitchFamily="18" charset="0"/>
              </a:rPr>
              <a:t>Для хранения максимальных  и минимальных значений y при каждом значении x используется массивы, длина которых равна числу различимых точек (разрешению) по оси x в пространстве изображения. Значения, хранящиеся в этих массивах, представляют собой текущие значения "горизонта".</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1480</TotalTime>
  <Words>2021</Words>
  <Application>Microsoft Office PowerPoint</Application>
  <PresentationFormat>Произвольный</PresentationFormat>
  <Paragraphs>176</Paragraphs>
  <Slides>32</Slides>
  <Notes>32</Notes>
  <HiddenSlides>0</HiddenSlides>
  <MMClips>0</MMClips>
  <ScaleCrop>false</ScaleCrop>
  <HeadingPairs>
    <vt:vector size="6" baseType="variant">
      <vt:variant>
        <vt:lpstr>Использованные шрифты</vt:lpstr>
      </vt:variant>
      <vt:variant>
        <vt:i4>6</vt:i4>
      </vt:variant>
      <vt:variant>
        <vt:lpstr>Шаблон оформления</vt:lpstr>
      </vt:variant>
      <vt:variant>
        <vt:i4>1</vt:i4>
      </vt:variant>
      <vt:variant>
        <vt:lpstr>Заголовки слайдов</vt:lpstr>
      </vt:variant>
      <vt:variant>
        <vt:i4>32</vt:i4>
      </vt:variant>
    </vt:vector>
  </HeadingPairs>
  <TitlesOfParts>
    <vt:vector size="39" baseType="lpstr">
      <vt:lpstr>Calibri</vt:lpstr>
      <vt:lpstr>Arial</vt:lpstr>
      <vt:lpstr>Calibri Light</vt:lpstr>
      <vt:lpstr>Times New Roman</vt:lpstr>
      <vt:lpstr>Symbol</vt:lpstr>
      <vt:lpstr>宋体</vt:lpstr>
      <vt:lpstr>Тема Office</vt:lpstr>
      <vt:lpstr>Слайд 1</vt:lpstr>
      <vt:lpstr>Слайд 2</vt:lpstr>
      <vt:lpstr>Слайд 3</vt:lpstr>
      <vt:lpstr>Слайд 4</vt:lpstr>
      <vt:lpstr>Слайд 5</vt:lpstr>
      <vt:lpstr>Слайд 6</vt:lpstr>
      <vt:lpstr>Слайд 7</vt:lpstr>
      <vt:lpstr>Слайд 8</vt:lpstr>
      <vt:lpstr>Слайд 9</vt:lpstr>
      <vt:lpstr>Слайд 10</vt:lpstr>
      <vt:lpstr>Слайд 11</vt:lpstr>
      <vt:lpstr>Слайд 12</vt:lpstr>
      <vt:lpstr>Слайд 13</vt:lpstr>
      <vt:lpstr>Слайд 14</vt:lpstr>
      <vt:lpstr>Слайд 15</vt:lpstr>
      <vt:lpstr>Слайд 16</vt:lpstr>
      <vt:lpstr>Слайд 17</vt:lpstr>
      <vt:lpstr>Слайд 18</vt:lpstr>
      <vt:lpstr>Слайд 19</vt:lpstr>
      <vt:lpstr>Слайд 20</vt:lpstr>
      <vt:lpstr>Слайд 21</vt:lpstr>
      <vt:lpstr>Слайд 22</vt:lpstr>
      <vt:lpstr>Слайд 23</vt:lpstr>
      <vt:lpstr>Слайд 24</vt:lpstr>
      <vt:lpstr>Слайд 25</vt:lpstr>
      <vt:lpstr>Слайд 26</vt:lpstr>
      <vt:lpstr>Слайд 27</vt:lpstr>
      <vt:lpstr>Слайд 28</vt:lpstr>
      <vt:lpstr>Слайд 29</vt:lpstr>
      <vt:lpstr>Слайд 30</vt:lpstr>
      <vt:lpstr>Слайд 31</vt:lpstr>
      <vt:lpstr>Слайд 32</vt:lpstr>
    </vt:vector>
  </TitlesOfParts>
  <Company>SPecialiST RePack</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TANYA</dc:creator>
  <cp:lastModifiedBy>Татьяна</cp:lastModifiedBy>
  <cp:revision>324</cp:revision>
  <cp:lastPrinted>2016-03-22T18:32:37Z</cp:lastPrinted>
  <dcterms:created xsi:type="dcterms:W3CDTF">2016-02-09T16:52:08Z</dcterms:created>
  <dcterms:modified xsi:type="dcterms:W3CDTF">2019-12-19T05:13:50Z</dcterms:modified>
</cp:coreProperties>
</file>