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23" r:id="rId3"/>
    <p:sldId id="524" r:id="rId4"/>
    <p:sldId id="525" r:id="rId5"/>
    <p:sldId id="456" r:id="rId6"/>
    <p:sldId id="526" r:id="rId7"/>
    <p:sldId id="527" r:id="rId8"/>
    <p:sldId id="453" r:id="rId9"/>
    <p:sldId id="497" r:id="rId10"/>
    <p:sldId id="498" r:id="rId11"/>
    <p:sldId id="478" r:id="rId12"/>
    <p:sldId id="528" r:id="rId13"/>
    <p:sldId id="499" r:id="rId14"/>
    <p:sldId id="500" r:id="rId15"/>
    <p:sldId id="501" r:id="rId16"/>
    <p:sldId id="529" r:id="rId17"/>
  </p:sldIdLst>
  <p:sldSz cx="12192000" cy="6858000"/>
  <p:notesSz cx="7102475" cy="102314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2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90A472-0BCC-4C04-9EA0-D8D0ABEEEABE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3879"/>
            <a:ext cx="5681980" cy="402862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A1E392A-2070-424D-9B5E-A3832FC0B7A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87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75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628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43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29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689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02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679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1514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681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58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825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0198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88FE-5B34-4953-BFB9-86F23A2DAD1A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0A21-68D3-4364-93C7-659EC3C253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10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102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Закрашивание поверхностей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380265" y="960648"/>
            <a:ext cx="11811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Модели отражения света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8283" y="1623288"/>
            <a:ext cx="6217921" cy="45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695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Однотонная закраска полигональной сетки</a:t>
            </a:r>
            <a:endParaRPr lang="ru-RU" sz="4800" dirty="0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99" y="1005620"/>
            <a:ext cx="11530598" cy="524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1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Метод </a:t>
            </a:r>
            <a:r>
              <a:rPr lang="ru-RU" sz="4800" b="1" dirty="0" err="1" smtClean="0"/>
              <a:t>Гуро</a:t>
            </a:r>
            <a:endParaRPr lang="ru-RU" sz="4800" dirty="0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0901"/>
            <a:ext cx="11984721" cy="241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98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362" y="3083910"/>
            <a:ext cx="3022648" cy="377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99" name="Picture 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466" y="4179716"/>
            <a:ext cx="5351657" cy="77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1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Метод </a:t>
            </a:r>
            <a:r>
              <a:rPr lang="ru-RU" sz="4800" b="1" dirty="0" err="1" smtClean="0"/>
              <a:t>Гуро</a:t>
            </a:r>
            <a:endParaRPr lang="ru-RU" sz="4800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76" y="685140"/>
            <a:ext cx="11859065" cy="294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877" y="3618659"/>
            <a:ext cx="5155810" cy="323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94463" y="3816814"/>
            <a:ext cx="4320540" cy="265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1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Метод </a:t>
            </a:r>
            <a:r>
              <a:rPr lang="ru-RU" sz="4800" b="1" dirty="0" err="1" smtClean="0"/>
              <a:t>Фонга</a:t>
            </a:r>
            <a:endParaRPr lang="ru-RU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81353" y="757881"/>
            <a:ext cx="11648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 smtClean="0">
                <a:latin typeface="Times New Roman"/>
                <a:ea typeface="Times New Roman"/>
              </a:rPr>
              <a:t>Вычисляются нормали ко всем полигонам.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 smtClean="0">
                <a:latin typeface="Times New Roman"/>
                <a:ea typeface="Times New Roman"/>
              </a:rPr>
              <a:t>Определяются нормали в вершинах путем усреднения нормалей по всем полигональным граням, которым принадлежит вершина</a:t>
            </a:r>
            <a:r>
              <a:rPr lang="uk-UA" sz="2400" dirty="0" smtClean="0">
                <a:latin typeface="Times New Roman"/>
                <a:ea typeface="Times New Roman"/>
              </a:rPr>
              <a:t>.</a:t>
            </a:r>
            <a:endParaRPr lang="ru-RU" sz="2400" dirty="0" smtClean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 smtClean="0">
                <a:latin typeface="Times New Roman"/>
                <a:ea typeface="Times New Roman"/>
              </a:rPr>
              <a:t>Для каждой точки, каждой грани определяются интерполированные </a:t>
            </a:r>
            <a:r>
              <a:rPr lang="ru-RU" sz="2400" dirty="0" smtClean="0">
                <a:latin typeface="Times New Roman"/>
                <a:ea typeface="Times New Roman"/>
              </a:rPr>
              <a:t>вектора </a:t>
            </a:r>
            <a:r>
              <a:rPr lang="ru-RU" sz="2400" dirty="0" smtClean="0">
                <a:latin typeface="Times New Roman"/>
                <a:ea typeface="Times New Roman"/>
              </a:rPr>
              <a:t>нормали.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 smtClean="0">
                <a:latin typeface="Times New Roman"/>
                <a:ea typeface="Times New Roman"/>
              </a:rPr>
              <a:t>Интенсивность каждой точки вычисляется в соответствии с выбранной моделью отражения света.</a:t>
            </a:r>
            <a:endParaRPr lang="ru-RU" sz="2400" dirty="0" smtClean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Тени</a:t>
            </a:r>
            <a:endParaRPr lang="ru-RU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39151" y="798339"/>
            <a:ext cx="116480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/>
                <a:ea typeface="Times New Roman"/>
              </a:rPr>
              <a:t>В алгоритме удаления скрытых поверхностей определяются поверхности, которые можно увидеть из точки зрения, а в алгоритме затенения выделяются поверхности, которые можно «увидеть» из источника света. Поверхности, видимые как из точки зрения, так и из источника света, не лежат в тени. Те же поверхности, которые видимы из точки зрения, но невидимы из источника света, находятся в тени. </a:t>
            </a:r>
            <a:endParaRPr lang="ru-RU" sz="2400" dirty="0" smtClean="0">
              <a:latin typeface="Times New Roman"/>
              <a:ea typeface="Times New Roman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400" dirty="0" smtClean="0">
                <a:latin typeface="Times New Roman"/>
                <a:ea typeface="Times New Roman"/>
              </a:rPr>
              <a:t>Поскольку алгоритмы затенения и удаления скрытых поверхностей одинаковы, представляется возможным обрабатывать описание объекта, используя лишь один из этих алгоритмов, последовательно применяя его к точке зрения и к каждому из точечных источников света. </a:t>
            </a:r>
            <a:endParaRPr lang="ru-RU" sz="24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Вычисление </a:t>
            </a:r>
            <a:r>
              <a:rPr lang="ru-RU" sz="4800" b="1" dirty="0" smtClean="0"/>
              <a:t>нормалей</a:t>
            </a:r>
            <a:endParaRPr lang="ru-RU" sz="4800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0082" y="682429"/>
            <a:ext cx="2834127" cy="203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253" y="3015551"/>
            <a:ext cx="11109593" cy="357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1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Вычисление </a:t>
            </a:r>
            <a:r>
              <a:rPr lang="ru-RU" sz="4800" b="1" dirty="0" smtClean="0"/>
              <a:t>нормалей</a:t>
            </a:r>
            <a:endParaRPr lang="ru-RU" sz="4800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395" y="814974"/>
            <a:ext cx="11030316" cy="287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6728" y="3924886"/>
            <a:ext cx="7215602" cy="240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1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102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Модели отражения света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380265" y="960648"/>
            <a:ext cx="1181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Диффузно отраженный свет </a:t>
            </a:r>
            <a:endParaRPr lang="ru-RU" sz="3600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3108960" y="1827143"/>
          <a:ext cx="6057315" cy="4175220"/>
        </p:xfrm>
        <a:graphic>
          <a:graphicData uri="http://schemas.openxmlformats.org/presentationml/2006/ole">
            <p:oleObj spid="_x0000_s3073" name="Точечный рисунок" r:id="rId4" imgW="3285714" imgH="2266667" progId="Paint.Pictur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695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102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Модели отражения света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380265" y="960648"/>
            <a:ext cx="1181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Зеркальное отражение </a:t>
            </a:r>
            <a:endParaRPr lang="ru-RU" sz="3600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3432517" y="2391508"/>
          <a:ext cx="5261316" cy="3557246"/>
        </p:xfrm>
        <a:graphic>
          <a:graphicData uri="http://schemas.openxmlformats.org/presentationml/2006/ole">
            <p:oleObj spid="_x0000_s81923" name="Точечный рисунок" r:id="rId4" imgW="2352381" imgH="1590897" progId="Paint.Pictur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695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102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Модели отражения света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380265" y="960648"/>
            <a:ext cx="1181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Поверхность, имеющая диффузную и зеркальную характеристики</a:t>
            </a:r>
            <a:endParaRPr lang="ru-RU" sz="3600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3756073" y="2455644"/>
          <a:ext cx="4783015" cy="3808277"/>
        </p:xfrm>
        <a:graphic>
          <a:graphicData uri="http://schemas.openxmlformats.org/presentationml/2006/ole">
            <p:oleObj spid="_x0000_s83971" name="Точечный рисунок" r:id="rId4" imgW="2495238" imgH="1980952" progId="Paint.Pictur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695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304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Диффузное отражение и рассеянный свет</a:t>
            </a:r>
            <a:endParaRPr lang="ru-RU" sz="4800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910" y="4554276"/>
            <a:ext cx="3798277" cy="210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145" y="936449"/>
            <a:ext cx="10973092" cy="34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9996" y="3899023"/>
            <a:ext cx="2725542" cy="64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454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304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Диффузное отражение и рассеянный свет</a:t>
            </a:r>
            <a:endParaRPr lang="ru-RU" sz="4800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56" y="3119371"/>
            <a:ext cx="4783016" cy="265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2930" y="3979326"/>
            <a:ext cx="3835687" cy="70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4358" y="882014"/>
            <a:ext cx="10614879" cy="105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454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304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Зеркальное отражение</a:t>
            </a:r>
            <a:endParaRPr lang="ru-RU" sz="4800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489" y="1493594"/>
            <a:ext cx="6152640" cy="364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0404" y="1394973"/>
            <a:ext cx="3069687" cy="64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0261" y="2398322"/>
            <a:ext cx="4000390" cy="75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454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Модели отражения света</a:t>
            </a:r>
            <a:endParaRPr lang="ru-RU" sz="4800" dirty="0"/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2718" y="1427211"/>
            <a:ext cx="6389077" cy="126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754" y="2841895"/>
            <a:ext cx="11634981" cy="17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1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Закраска объектов, заданных полигональными сетками</a:t>
            </a:r>
            <a:endParaRPr lang="ru-RU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39151" y="1899139"/>
            <a:ext cx="11746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/>
                <a:ea typeface="Times New Roman"/>
              </a:rPr>
              <a:t>Существует три основных способа закраски объектов, заданных полигональными сетками. В порядке возрастания сложности ими являются: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Times New Roman"/>
              <a:buChar char="−"/>
              <a:tabLst>
                <a:tab pos="914400" algn="l"/>
              </a:tabLst>
            </a:pPr>
            <a:r>
              <a:rPr lang="ru-RU" sz="2400" dirty="0" smtClean="0">
                <a:latin typeface="Times New Roman"/>
                <a:ea typeface="Times New Roman"/>
              </a:rPr>
              <a:t>однотонная закраска (метод постоянного закрашивания грани);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Times New Roman"/>
              <a:buChar char="−"/>
              <a:tabLst>
                <a:tab pos="914400" algn="l"/>
              </a:tabLst>
            </a:pPr>
            <a:r>
              <a:rPr lang="ru-RU" sz="2400" dirty="0" smtClean="0">
                <a:latin typeface="Times New Roman"/>
                <a:ea typeface="Times New Roman"/>
              </a:rPr>
              <a:t>метод </a:t>
            </a:r>
            <a:r>
              <a:rPr lang="ru-RU" sz="2400" dirty="0" err="1" smtClean="0">
                <a:latin typeface="Times New Roman"/>
                <a:ea typeface="Times New Roman"/>
              </a:rPr>
              <a:t>Гуро</a:t>
            </a:r>
            <a:r>
              <a:rPr lang="ru-RU" sz="2400" dirty="0" smtClean="0">
                <a:latin typeface="Times New Roman"/>
                <a:ea typeface="Times New Roman"/>
              </a:rPr>
              <a:t> (основан на интерполяции значений интенсивности);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Times New Roman"/>
              <a:buChar char="−"/>
              <a:tabLst>
                <a:tab pos="914400" algn="l"/>
              </a:tabLst>
            </a:pPr>
            <a:r>
              <a:rPr lang="ru-RU" sz="2400" dirty="0" smtClean="0">
                <a:latin typeface="Times New Roman"/>
                <a:ea typeface="Times New Roman"/>
              </a:rPr>
              <a:t>метод </a:t>
            </a:r>
            <a:r>
              <a:rPr lang="ru-RU" sz="2400" dirty="0" err="1" smtClean="0">
                <a:latin typeface="Times New Roman"/>
                <a:ea typeface="Times New Roman"/>
              </a:rPr>
              <a:t>Фонга</a:t>
            </a:r>
            <a:r>
              <a:rPr lang="ru-RU" sz="2400" dirty="0" smtClean="0">
                <a:latin typeface="Times New Roman"/>
                <a:ea typeface="Times New Roman"/>
              </a:rPr>
              <a:t> (основан на интерполяции векторов нормали).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81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273</Words>
  <Application>Microsoft Office PowerPoint</Application>
  <PresentationFormat>Произвольный</PresentationFormat>
  <Paragraphs>46</Paragraphs>
  <Slides>16</Slides>
  <Notes>16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Изображение Paintbrush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TANYA</cp:lastModifiedBy>
  <cp:revision>337</cp:revision>
  <cp:lastPrinted>2016-03-22T18:32:37Z</cp:lastPrinted>
  <dcterms:created xsi:type="dcterms:W3CDTF">2016-02-09T16:52:08Z</dcterms:created>
  <dcterms:modified xsi:type="dcterms:W3CDTF">2016-05-25T18:32:52Z</dcterms:modified>
</cp:coreProperties>
</file>