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7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8" r:id="rId30"/>
    <p:sldId id="288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8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E4B7B4-FDCC-4D93-84CF-A676BC32E0DA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DE6B3B6-8614-47DD-8860-F93A6B305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71D1E6-C4BF-4405-BEBC-3E5F0C2C1097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96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E02241-DADC-4A5D-878C-8EFAC4C94B1A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6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2F1024-1E2E-420A-95AD-154F07ED55D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37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6A5FDA-7F74-4B54-A0B7-337157F7647B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32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10E3F4-E4C6-4139-892A-CA45873C66CD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52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A8A36E-D1A4-4CD0-B0DD-2D06CF40AE10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73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70025D-6932-4749-9824-568E5EC16BEB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939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8024F2-C797-4B12-ACA5-2C980209CF0E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14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F79DCC-14AE-48FE-B20F-5CA470B3C7F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34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F327E0-B85B-4EB8-A537-35FE6040196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553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89D555-820F-4660-8D11-F3F73FA25703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758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030E4E-ED4F-40CB-BCFB-935C8F9ECDC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40AC-DB1F-45C5-93DF-37410136026D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1641-BB56-4232-AF54-47411EA2D4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CEAE6-44F6-46EF-A143-CF049635CEDC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22B8-38CE-4388-A0E8-9FAE04DF7D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7E3DC-4E73-40EF-B7B6-6B1B161765C3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0725-68F8-4D56-A486-2B0D2E9BC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BDDA7-E2D1-4762-998F-6A36A9CA47D0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37CF9-F157-43FB-BBFF-51D0EEB75F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1158D-B4FC-424F-B4B2-C4A4AE562110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C292-16CA-4D62-B518-98DD40EDA1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4E26F-9039-42D7-84EE-AF4739BA18B9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DEF4-469A-46BB-8887-5129AF3FDD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1364-CABD-42FC-AE29-71E59BD913D0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1B3F-8B84-4CC0-B8FB-0C00D3ED4A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34D35-0892-4D26-853B-5394E3F7B464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3C199-4485-4031-877E-AEE785719A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B8519-DC97-4621-A955-EE0610760BBD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9C90E-6030-42E2-B6AE-7DE885F239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5E22C-0B25-414B-B385-E181795A0739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4644-1CA5-46FB-BD07-4EAB4984F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BDEC-8F18-4179-A942-969D2FD839D0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3231-F201-4D3A-A0CC-818E1CDE20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8B8B0-5B6F-4AC2-B149-AB55F13ADD0E}" type="datetimeFigureOut">
              <a:rPr lang="ru-RU"/>
              <a:pPr>
                <a:defRPr/>
              </a:pPr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357A7A-1E60-4990-810C-8381BF259A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1781175" y="0"/>
            <a:ext cx="8948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КОМПЬЮТЕРНАЯ ГРАФИКА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413" y="830263"/>
            <a:ext cx="11496675" cy="591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Компьютерная графика / Блинова Т.А., Порев В.Н.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К.: Издательство Юниор, СПб.: КОРОНА принт, К.: Век+, 2006.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520.,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Алгоритмические основы машинной графики./ Роджерс Д.: Пер. с англ.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М.: Мир, 1989.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512 с.,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Математические основы машинной графики. / Роджерс Д., Адамс Дж.: Пер. с англ.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М.: Мир, 2001. —604с.,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Компьютерная графика и геометрическое моделирование. / Сидоренко Л.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Учебное пособие. Издательство Питер 2009.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224с.,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Компьютерная геометрия и алгоритмы машинной графики. / Никулин Е.А. СПб.: БХВ-Петербург.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2003.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560с.,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Компьютерная графика. / Порев В.Н.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СПб.: БХВ-Петербург.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2002.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428с.,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penGL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Программирование компьютерной графики. / Хилл Ф. 2-е издание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СПб.: Питер, 2002.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1088с.: ил.</a:t>
            </a:r>
          </a:p>
          <a:p>
            <a:pPr marL="342900" indent="-342900" algn="just">
              <a:buFont typeface="Calibri Light" pitchFamily="34" charset="0"/>
              <a:buAutoNum type="arabicPeriod"/>
              <a:tabLst>
                <a:tab pos="4572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penGL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Суперкнига / Ричард С. Райт-мл., Бенджамин Липчак.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3-е издание.: Пер. с англ.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М.: Издательский дом «Вильямс», 2006.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1040с.: ил.</a:t>
            </a:r>
          </a:p>
          <a:p>
            <a:pPr marL="342900" indent="-342900">
              <a:tabLst>
                <a:tab pos="457200" algn="l"/>
              </a:tabLst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 txBox="1">
            <a:spLocks noChangeArrowheads="1"/>
          </p:cNvSpPr>
          <p:nvPr/>
        </p:nvSpPr>
        <p:spPr bwMode="auto">
          <a:xfrm>
            <a:off x="2716213" y="0"/>
            <a:ext cx="7008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320675" y="1116013"/>
            <a:ext cx="115427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занимают большой объем памяти;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редактирование больших растровых изображений, занимающих большие массивы памяти, требуют большие ресурсы компьютера и, следовательно, требуют большего времени;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трудоемкий процесс редактирования растровых изображений;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при увеличении размеров изображения сильно ухудшается качество.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2608263" y="0"/>
            <a:ext cx="722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ВЕКТОРНАЯ ГРАФИКА</a:t>
            </a:r>
          </a:p>
        </p:txBody>
      </p:sp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307975" y="1258888"/>
            <a:ext cx="115443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Векторная графика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описывает изображение с помощью математических формул. Выполняется разбиение изображения на ряд графических примитивов – точки, прямые, ломаные, дуги, полигоны. Изображение хранит не все точки объекта, а координаты узлов примитивов и их свойства.</a:t>
            </a:r>
          </a:p>
          <a:p>
            <a:pPr algn="just">
              <a:lnSpc>
                <a:spcPct val="150000"/>
              </a:lnSpc>
            </a:pPr>
            <a:endParaRPr lang="ru-RU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1590675"/>
            <a:ext cx="467995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Прямоугольник 6"/>
          <p:cNvSpPr>
            <a:spLocks noChangeArrowheads="1"/>
          </p:cNvSpPr>
          <p:nvPr/>
        </p:nvSpPr>
        <p:spPr bwMode="auto">
          <a:xfrm>
            <a:off x="760413" y="5140325"/>
            <a:ext cx="38084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Исходное изображение</a:t>
            </a:r>
          </a:p>
        </p:txBody>
      </p:sp>
      <p:pic>
        <p:nvPicPr>
          <p:cNvPr id="25603" name="Picture 2" descr="thi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3913" y="563563"/>
            <a:ext cx="531495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Прямоугольник 1"/>
          <p:cNvSpPr>
            <a:spLocks noChangeArrowheads="1"/>
          </p:cNvSpPr>
          <p:nvPr/>
        </p:nvSpPr>
        <p:spPr bwMode="auto">
          <a:xfrm>
            <a:off x="6618288" y="4083050"/>
            <a:ext cx="49799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Векторное изображение и узлы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 его примитивов</a:t>
            </a:r>
          </a:p>
        </p:txBody>
      </p:sp>
      <p:sp>
        <p:nvSpPr>
          <p:cNvPr id="25605" name="Прямоугольник 2"/>
          <p:cNvSpPr>
            <a:spLocks noChangeArrowheads="1"/>
          </p:cNvSpPr>
          <p:nvPr/>
        </p:nvSpPr>
        <p:spPr bwMode="auto">
          <a:xfrm>
            <a:off x="5283200" y="4800600"/>
            <a:ext cx="6096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отрезок (…);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окружность(…);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кривая_Безье (…). </a:t>
            </a:r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2608263" y="0"/>
            <a:ext cx="722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ВЕКТОРНАЯ ГРАФИКА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3"/>
          <p:cNvSpPr txBox="1">
            <a:spLocks noChangeArrowheads="1"/>
          </p:cNvSpPr>
          <p:nvPr/>
        </p:nvSpPr>
        <p:spPr bwMode="auto">
          <a:xfrm>
            <a:off x="2608263" y="0"/>
            <a:ext cx="722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ВЕКТОРНАЯ ГРАФИКА</a:t>
            </a:r>
          </a:p>
        </p:txBody>
      </p:sp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377825" y="712788"/>
            <a:ext cx="11685588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Преимущества векторной графики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использует все преимущества разрешающей способности любого устройства вывода, что позволяет изменять размеры векторного рисунка без потери качества</a:t>
            </a:r>
            <a:r>
              <a:rPr lang="uk-UA" sz="2800">
                <a:latin typeface="Times New Roman" pitchFamily="18" charset="0"/>
                <a:cs typeface="Times New Roman" pitchFamily="18" charset="0"/>
              </a:rPr>
              <a:t> (т. е.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при изменении масштаба изображения оно не теряет своего качества</a:t>
            </a:r>
            <a:r>
              <a:rPr lang="uk-UA" sz="28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не меняет размер файл</a:t>
            </a:r>
            <a:r>
              <a:rPr lang="uk-UA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позволяет редактировать отдельные части рисунка, не оказывая влияния на остальные;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векторные изображения, как правило, занимают относительно небольшое место в памяти компьютера.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2608263" y="0"/>
            <a:ext cx="722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ВЕКТОРНАЯ ГРАФИКА</a:t>
            </a:r>
          </a:p>
        </p:txBody>
      </p:sp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377825" y="1436688"/>
            <a:ext cx="11685588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Недостатки</a:t>
            </a:r>
            <a:r>
              <a:rPr lang="uk-UA" sz="280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векторные изображения выглядят искусственно;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меньше оттенков и полутонов чем в растровой графике.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Применение: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компьютерная полиграфия, системы компьютерного проектирования, компьютерный дизайн и реклама.</a:t>
            </a:r>
          </a:p>
          <a:p>
            <a:pPr algn="just">
              <a:lnSpc>
                <a:spcPct val="150000"/>
              </a:lnSpc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 txBox="1">
            <a:spLocks noChangeArrowheads="1"/>
          </p:cNvSpPr>
          <p:nvPr/>
        </p:nvSpPr>
        <p:spPr bwMode="auto">
          <a:xfrm>
            <a:off x="2168525" y="0"/>
            <a:ext cx="8104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ФРАКТАЛЬНАЯ ГРАФИКА</a:t>
            </a:r>
          </a:p>
        </p:txBody>
      </p:sp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128588" y="1246188"/>
            <a:ext cx="11685587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Базовым элементом фрактальной графики является сама математическая формула, т.е. никаких объектов в памяти компьютера не хранится и изображение строится исключительно по уравнениям. </a:t>
            </a:r>
          </a:p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Изображение строится по уравнению (или по системе уравнений), поэтому ничего, кроме формулы, хранить не надо. Изменив коэффициенты в уравнении, можно получить совершенно другую картину. </a:t>
            </a:r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Аппаратно-независимое </a:t>
            </a:r>
            <a:endParaRPr lang="ru-RU" sz="4800" b="1"/>
          </a:p>
          <a:p>
            <a:pPr algn="ctr"/>
            <a:r>
              <a:rPr lang="ru-RU" sz="4800" b="1">
                <a:latin typeface="Calibri" pitchFamily="34" charset="0"/>
              </a:rPr>
              <a:t>программирование и 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239713" y="1676400"/>
            <a:ext cx="11685587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OpenGL очень мобильная и очень эффективная библиотека трехмерной графики и моделирования. </a:t>
            </a:r>
          </a:p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OpenGL — это не язык программирования, как С или C++. Строго говоря, «программ OpenGL» не существует, правильно говорить о программах, которые пишутся с учетом того, что в качестве одного из их программных интерфейсов приложения (Application Programming Interfaces — API) будет использован OpenGL. 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1109663" y="225425"/>
            <a:ext cx="99441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Программирование управляемости </a:t>
            </a:r>
          </a:p>
          <a:p>
            <a:pPr algn="ctr"/>
            <a:r>
              <a:rPr lang="ru-RU" sz="4800" b="1">
                <a:latin typeface="Calibri" pitchFamily="34" charset="0"/>
              </a:rPr>
              <a:t>событиями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239713" y="1890713"/>
            <a:ext cx="11685587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Система автоматически устанавливает очередь событий, которая получает сообщения о том, что произошло некоторое событие, и обслуживает их по принципу «первым пришел — первым обслужен».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Программист организует свою программу как набор функций обратного вызова (callback functions), которые выполняются, когда происходят события. Функция обратного вызова создается для каждого типа событий, которые могут произойти. 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3"/>
          <p:cNvSpPr txBox="1">
            <a:spLocks noChangeArrowheads="1"/>
          </p:cNvSpPr>
          <p:nvPr/>
        </p:nvSpPr>
        <p:spPr bwMode="auto">
          <a:xfrm>
            <a:off x="1317625" y="-104775"/>
            <a:ext cx="95297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управления событиями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31746" name="TextBox 4"/>
          <p:cNvSpPr txBox="1">
            <a:spLocks noChangeArrowheads="1"/>
          </p:cNvSpPr>
          <p:nvPr/>
        </p:nvSpPr>
        <p:spPr bwMode="auto">
          <a:xfrm>
            <a:off x="155575" y="454025"/>
            <a:ext cx="11685588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glutDisplayFunc (void (*func)(void)). </a:t>
            </a:r>
            <a:endParaRPr lang="ru-RU" sz="28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Пример вызова функции: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glutDisplayFunc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myDisplay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Это означает, что в данном случае функция myDisplay() зарегистрирована в качестве функции обратного вызова для события обновления.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void glutReshapeFunc (void (*func)(int width, int height)). </a:t>
            </a:r>
            <a:endParaRPr lang="ru-RU" sz="280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Пример вызова функции: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glutReshapeFunc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myReshape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myReshape() будет зарегистрирована с событием изменения формы окна, в которую автоматически передаются аргументы –  новая ширина и высота изменившего свою форму окна.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 txBox="1">
            <a:spLocks noChangeArrowheads="1"/>
          </p:cNvSpPr>
          <p:nvPr/>
        </p:nvSpPr>
        <p:spPr bwMode="auto">
          <a:xfrm>
            <a:off x="1317625" y="225425"/>
            <a:ext cx="95297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управления событиями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239713" y="949325"/>
            <a:ext cx="11685587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glutMouseFunc (void (*func)(int button, int state, int width, int height)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Пример вызова функции: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glutMouseFunc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myMouse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 функци. myMouse() автоматически передаются аргументы, описывающие местоположение мыши, а также вид действия, вызываемого нажатием кнопки мыши.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void glutMotionFunc (void (*func)(int x, int y)).</a:t>
            </a:r>
            <a:endParaRPr lang="ru-RU" sz="280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Указывает функцию, которая будет вызываться при движении мыши внутри окна в то время, как на ней нажата одна или несколько клавиш.</a:t>
            </a:r>
            <a:endParaRPr lang="ru-RU" sz="24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1781175" y="-130175"/>
            <a:ext cx="8948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КОМПЬЮТЕРНАЯ ГРАФИКА</a:t>
            </a:r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355600" y="415925"/>
            <a:ext cx="11496675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Компьютерная графика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это область информатики, занимающаяся проблемами получения различных изображений (рисунков, чертежей, мультипликации) на компьютере.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Компьютерная графика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это отрасль знаний, которая, с одной стороны, представляет комплекс аппаратных и программных средств, используемых для формирования, преобразования и выдачи информации в визуальной форме на средства отображения ЭВМ. С другой стороны, под компьютерной графикой понимают совокупность методов и приемов для преобразования при помощи ЭВМ данных в графическое представление.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/>
          <p:cNvSpPr txBox="1">
            <a:spLocks noChangeArrowheads="1"/>
          </p:cNvSpPr>
          <p:nvPr/>
        </p:nvSpPr>
        <p:spPr bwMode="auto">
          <a:xfrm>
            <a:off x="1423988" y="-95250"/>
            <a:ext cx="95297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управления событиями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33794" name="TextBox 4"/>
          <p:cNvSpPr txBox="1">
            <a:spLocks noChangeArrowheads="1"/>
          </p:cNvSpPr>
          <p:nvPr/>
        </p:nvSpPr>
        <p:spPr bwMode="auto">
          <a:xfrm>
            <a:off x="131763" y="463550"/>
            <a:ext cx="11685587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glutKeyboardFunc (void (*func)(unsigned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key, int x, int y)).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Пример вызова функции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glutKeyboardFunc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myKeyboard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 функцию myKeyboard() автоматически передаются аргументы, сообщающие, какая клавиша была нажата. Для удобства этой функции также передается информация о положении мыши в момент нажатия клавиши. 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glutSpecialFunc(void (*func)(int key, int x, int y)). </a:t>
            </a:r>
            <a:endParaRPr lang="ru-RU" sz="280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аналогична но для опроса специальных клавиш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3"/>
          <p:cNvSpPr txBox="1">
            <a:spLocks noChangeArrowheads="1"/>
          </p:cNvSpPr>
          <p:nvPr/>
        </p:nvSpPr>
        <p:spPr bwMode="auto">
          <a:xfrm>
            <a:off x="1435100" y="0"/>
            <a:ext cx="9531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управления событиями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155575" y="415925"/>
            <a:ext cx="11685588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glutPostRedisplay (void).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Помечает, что текущее окно требует перерисовки. После этого при любой возможности будет вызвана функция перерисовки окна, зарегистрированная вызовом glutDisplayFunc().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void glutIdleFunc (void (*func)(void)).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Задает функцию, выполняемую в случае, если отсутствуют сообщения. Выполнение этой функции обратного вызова можно отменить передачей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glutIdleFunc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() аргумента 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Функцию </a:t>
            </a:r>
            <a:r>
              <a:rPr lang="ru-RU" sz="2800">
                <a:latin typeface="Courier New" pitchFamily="49" charset="0"/>
                <a:cs typeface="Times New Roman" pitchFamily="18" charset="0"/>
              </a:rPr>
              <a:t>glutMainLoop()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необходимо использовать после регистрации функций обратного вызова, программа входит в бесконечный цикл, находясь в котором она просто ждет наступления событий. 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/>
          <p:cNvSpPr txBox="1">
            <a:spLocks noChangeArrowheads="1"/>
          </p:cNvSpPr>
          <p:nvPr/>
        </p:nvSpPr>
        <p:spPr bwMode="auto">
          <a:xfrm>
            <a:off x="838200" y="106363"/>
            <a:ext cx="104886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создания и открытия окна 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713" y="938213"/>
            <a:ext cx="11685587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glutInit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argc,argv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)-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функция инициализирует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OpenGL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Utility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Toolkit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  <a:defRPr/>
            </a:pPr>
            <a:r>
              <a:rPr lang="en-GB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glutInitDisplayMode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(GLUT_SINGLE|GLUT_RGB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функция определяет, как должен быть инициализирован дисплей.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Используются встроенные в нее константы, например: GLUT_SINGLE и GLUT_RGB с оператором OR (или) между ними показывают, что следует выделить один дисплейный буфер и что цвета задаются с помощью сочетаний красного, зеленого и синего цветов.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838200" y="106363"/>
            <a:ext cx="104886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Функции создания и открытия окна </a:t>
            </a:r>
            <a:endParaRPr lang="ru-RU" sz="4800" b="1">
              <a:latin typeface="Calibri" pitchFamily="34" charset="0"/>
            </a:endParaRPr>
          </a:p>
        </p:txBody>
      </p:sp>
      <p:sp>
        <p:nvSpPr>
          <p:cNvPr id="36866" name="TextBox 4"/>
          <p:cNvSpPr txBox="1">
            <a:spLocks noChangeArrowheads="1"/>
          </p:cNvSpPr>
          <p:nvPr/>
        </p:nvSpPr>
        <p:spPr bwMode="auto">
          <a:xfrm>
            <a:off x="239713" y="938213"/>
            <a:ext cx="11685587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glutInitWindowSize(640,480)-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функция устанавливает размеры экранного окна при инициализации. </a:t>
            </a:r>
          </a:p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glutInitWindowPosition(100,150)-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функция устанавливает верхний левый угол экранного окна от верхнего края при инициализации. </a:t>
            </a:r>
          </a:p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glutCreateWindow("my first attempt") -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функция открывает и отображает экранное окно, помещая текст заголовка «my first attempt» в строку заголовка (title bar) окна.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/>
          <p:cNvSpPr txBox="1">
            <a:spLocks noChangeArrowheads="1"/>
          </p:cNvSpPr>
          <p:nvPr/>
        </p:nvSpPr>
        <p:spPr bwMode="auto">
          <a:xfrm>
            <a:off x="1200150" y="106363"/>
            <a:ext cx="10034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863" y="2030413"/>
            <a:ext cx="5154612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glBegin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(GL_POINTS);</a:t>
            </a:r>
            <a:endParaRPr lang="ru-RU" sz="2800" dirty="0">
              <a:latin typeface="Courier New" panose="02070309020205020404" pitchFamily="49" charset="0"/>
              <a:ea typeface="Times New Roman" panose="02020603050405020304" pitchFamily="18" charset="0"/>
              <a:cs typeface="+mn-cs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glVertex2i(l00,50);</a:t>
            </a:r>
            <a:endParaRPr lang="ru-RU" sz="2800" dirty="0">
              <a:latin typeface="Courier New" panose="02070309020205020404" pitchFamily="49" charset="0"/>
              <a:ea typeface="Times New Roman" panose="02020603050405020304" pitchFamily="18" charset="0"/>
              <a:cs typeface="+mn-cs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glVertex2i(100,130);</a:t>
            </a:r>
            <a:endParaRPr lang="ru-RU" sz="2800" dirty="0">
              <a:latin typeface="Courier New" panose="02070309020205020404" pitchFamily="49" charset="0"/>
              <a:ea typeface="Times New Roman" panose="02020603050405020304" pitchFamily="18" charset="0"/>
              <a:cs typeface="+mn-cs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glVertex2i(150,130);</a:t>
            </a:r>
            <a:endParaRPr lang="ru-RU" sz="2800" dirty="0">
              <a:latin typeface="Courier New" panose="02070309020205020404" pitchFamily="49" charset="0"/>
              <a:ea typeface="Times New Roman" panose="02020603050405020304" pitchFamily="18" charset="0"/>
              <a:cs typeface="+mn-cs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glEnd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+mn-cs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7838" y="1044575"/>
            <a:ext cx="6388100" cy="554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Встроенные константы OpenGL для рисования примитивов: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GL_POINTS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для рисования точек.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GL_LINES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для рисования отрезков, при этом необходимо задавать четное количество вершин между командами glBegin(GL_LINES) и glEnd().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/>
          <p:cNvSpPr txBox="1">
            <a:spLocks noChangeArrowheads="1"/>
          </p:cNvSpPr>
          <p:nvPr/>
        </p:nvSpPr>
        <p:spPr bwMode="auto">
          <a:xfrm>
            <a:off x="1200150" y="106363"/>
            <a:ext cx="10034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166688" y="1411288"/>
            <a:ext cx="117792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GL_LINE_STRIP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для рисования ломаной линии. Ломаная рисуется посредством задания вершин в нужном порядке, между командами glBegin(GL_LINE_STRIP) и glEnd().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GL_LINE_LOOP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для рисования замкнутой ломаной линии, т.е. последняя точка соединяется с первой).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b="1">
                <a:latin typeface="Times New Roman" pitchFamily="18" charset="0"/>
                <a:cs typeface="Times New Roman" pitchFamily="18" charset="0"/>
              </a:rPr>
              <a:t>GL_POLIGON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для рисования полигона как объекта (используется для рисования закрашенных полигонов).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3"/>
          <p:cNvSpPr txBox="1">
            <a:spLocks noChangeArrowheads="1"/>
          </p:cNvSpPr>
          <p:nvPr/>
        </p:nvSpPr>
        <p:spPr bwMode="auto">
          <a:xfrm>
            <a:off x="1277938" y="0"/>
            <a:ext cx="100361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14313" y="698500"/>
            <a:ext cx="1177925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TRIANGLES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– для рисования треугольников (из списка вершин берутся по три за один прием и рисуются для каждой тройки отдельные треугольники).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QUADS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– для рисования четырёхугольников(из списка вершин берутся по четыре за один прием и рисуются для каждой четверки отдельные четырехугольники).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9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938" y="4537075"/>
            <a:ext cx="28543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050" y="4057650"/>
            <a:ext cx="4691063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3"/>
          <p:cNvSpPr txBox="1">
            <a:spLocks noChangeArrowheads="1"/>
          </p:cNvSpPr>
          <p:nvPr/>
        </p:nvSpPr>
        <p:spPr bwMode="auto">
          <a:xfrm>
            <a:off x="1200150" y="106363"/>
            <a:ext cx="10034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0962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6313" y="3598863"/>
            <a:ext cx="53244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9063" y="938213"/>
            <a:ext cx="11874500" cy="360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ru-RU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ru-RU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STRIP</a:t>
            </a:r>
            <a:r>
              <a:rPr lang="ru-RU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для рисования 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полос из треугольников (рисуется последовательность треугольников, опирающихся на тройки вершин: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затем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затем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т. д. (порядок следования такой, что все треугольники «кладутся поперек» в одном направлении, например, против часовой стрелки).</a:t>
            </a:r>
            <a:endParaRPr lang="ru-RU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/>
          <p:cNvSpPr txBox="1">
            <a:spLocks noChangeArrowheads="1"/>
          </p:cNvSpPr>
          <p:nvPr/>
        </p:nvSpPr>
        <p:spPr bwMode="auto">
          <a:xfrm>
            <a:off x="1200150" y="106363"/>
            <a:ext cx="10034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66688" y="949325"/>
            <a:ext cx="1177925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179388" algn="just">
              <a:lnSpc>
                <a:spcPct val="150000"/>
              </a:lnSpc>
            </a:pP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</a:t>
            </a:r>
            <a:r>
              <a:rPr lang="ru-RU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TRIANGLE</a:t>
            </a:r>
            <a:r>
              <a:rPr lang="ru-RU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FAN</a:t>
            </a:r>
            <a:r>
              <a:rPr lang="ru-RU" sz="28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рисования веера из треугольников (рисуется последовательность соединенных между собой треугольников, опирающихся на тройки вершин: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затем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затем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т.д.)</a:t>
            </a:r>
            <a:endParaRPr lang="ru-RU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1987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0313" y="3332163"/>
            <a:ext cx="5148262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3"/>
          <p:cNvSpPr txBox="1">
            <a:spLocks noChangeArrowheads="1"/>
          </p:cNvSpPr>
          <p:nvPr/>
        </p:nvSpPr>
        <p:spPr bwMode="auto">
          <a:xfrm>
            <a:off x="1200150" y="106363"/>
            <a:ext cx="100345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Рисование графических примитивов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8" y="949325"/>
            <a:ext cx="11779250" cy="325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179388" algn="just">
              <a:lnSpc>
                <a:spcPct val="150000"/>
              </a:lnSpc>
            </a:pP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</a:t>
            </a:r>
            <a:r>
              <a:rPr lang="ru-RU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QUAD</a:t>
            </a:r>
            <a:r>
              <a:rPr lang="ru-RU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800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STRIP</a:t>
            </a:r>
            <a:r>
              <a:rPr lang="ru-RU" sz="28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рисования полос из четырехугольников (рисуется последовательность четырехуголь­ников, опирающихся на четверки вершин: вначале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затем	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затем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</a:t>
            </a:r>
            <a:r>
              <a:rPr lang="ru-RU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800" i="1" baseline="-25000">
                <a:latin typeface="Times New Roman" pitchFamily="18" charset="0"/>
                <a:ea typeface="Calibri" pitchFamily="34" charset="0"/>
                <a:cs typeface="Candara" pitchFamily="34" charset="0"/>
              </a:rPr>
              <a:t> </a:t>
            </a:r>
            <a:r>
              <a:rPr lang="ru-RU" sz="28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т. д.) Порядок следования такой, что все четырехугольники «кладутся поперек» в одном направлении, например против часовой стрелки.</a:t>
            </a:r>
            <a:endParaRPr lang="ru-RU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3011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5025" y="4203700"/>
            <a:ext cx="475138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795463" y="511175"/>
            <a:ext cx="89201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ОСНОВНЫЕ НАПРАВЛЕНИЯ</a:t>
            </a:r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508000" y="1543050"/>
            <a:ext cx="11495088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Визуализация научных (расчетных или экспериментальных) данных. </a:t>
            </a:r>
          </a:p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Геометрическое проектирование и моделирование. </a:t>
            </a:r>
          </a:p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Распознавание образов. </a:t>
            </a:r>
          </a:p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Изобразительное искусство. </a:t>
            </a:r>
          </a:p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Виртуальная реальность. </a:t>
            </a:r>
          </a:p>
          <a:p>
            <a:pPr marL="914400" lvl="1" indent="-45720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Цифровое видео.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 txBox="1">
            <a:spLocks noChangeArrowheads="1"/>
          </p:cNvSpPr>
          <p:nvPr/>
        </p:nvSpPr>
        <p:spPr bwMode="auto">
          <a:xfrm>
            <a:off x="0" y="-14287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Правильные многоугольники и </a:t>
            </a:r>
          </a:p>
          <a:p>
            <a:pPr algn="ctr"/>
            <a:r>
              <a:rPr lang="ru-RU" sz="4800" b="1">
                <a:latin typeface="Calibri" pitchFamily="34" charset="0"/>
              </a:rPr>
              <a:t>рисование окружности </a:t>
            </a:r>
          </a:p>
        </p:txBody>
      </p:sp>
      <p:pic>
        <p:nvPicPr>
          <p:cNvPr id="4403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522446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14788"/>
            <a:ext cx="4583113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Прямоугольник 2"/>
          <p:cNvSpPr>
            <a:spLocks noChangeArrowheads="1"/>
          </p:cNvSpPr>
          <p:nvPr/>
        </p:nvSpPr>
        <p:spPr bwMode="auto">
          <a:xfrm>
            <a:off x="5224463" y="1214438"/>
            <a:ext cx="6967537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ourier New" pitchFamily="49" charset="0"/>
                <a:cs typeface="Courier New" pitchFamily="49" charset="0"/>
              </a:rPr>
              <a:t>void n_ygol(int n, float r)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if (n&lt;3) {exit(0);}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GLfloat x,y;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glBegin(GL_LINE_LOOP);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for (int i=0; i&lt;n; i++)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{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x=r*cos(2*3.14*i/n);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y=r*sin(2*3.14*i/n);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glVertex2f(x,y);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	glEnd();</a:t>
            </a:r>
          </a:p>
          <a:p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  <a:endParaRPr lang="ru-RU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569913" y="106363"/>
            <a:ext cx="107823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Правила именования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5058" name="Рисунок 4" descr="http://www.delphimaster.ru/books/978531800219/02_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603375"/>
            <a:ext cx="7923213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3"/>
          <p:cNvSpPr txBox="1">
            <a:spLocks noChangeArrowheads="1"/>
          </p:cNvSpPr>
          <p:nvPr/>
        </p:nvSpPr>
        <p:spPr bwMode="auto">
          <a:xfrm>
            <a:off x="569913" y="106363"/>
            <a:ext cx="107823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Типы данных OpenGL</a:t>
            </a:r>
            <a:endParaRPr lang="ru-RU" sz="4800">
              <a:latin typeface="Calibri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33388" y="842963"/>
          <a:ext cx="10918825" cy="5641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854"/>
                <a:gridCol w="3871356"/>
                <a:gridCol w="1867742"/>
                <a:gridCol w="37374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Суффикс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270510"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Тип данных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Обычный тип C или C++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Название типа в </a:t>
                      </a:r>
                      <a:r>
                        <a:rPr lang="ru-RU" sz="2800" dirty="0" err="1">
                          <a:effectLst/>
                        </a:rPr>
                        <a:t>OpenGL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78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b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8-битное целое (символ со знаком)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signed char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GLbyte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78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s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16-битное целое (короткое целое)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short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GLshort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097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i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32-битное целое (длинное целое)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int</a:t>
                      </a:r>
                      <a:r>
                        <a:rPr lang="ru-RU" sz="2800" dirty="0">
                          <a:effectLst/>
                        </a:rPr>
                        <a:t> или </a:t>
                      </a:r>
                      <a:r>
                        <a:rPr lang="ru-RU" sz="2800" dirty="0" err="1">
                          <a:effectLst/>
                        </a:rPr>
                        <a:t>long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GLint, GLsizei (обозначает параметр размера, предполагает целые числа)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78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32-битное вещественное (с плавающей точкой)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float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GLfloat</a:t>
                      </a:r>
                      <a:r>
                        <a:rPr lang="ru-RU" sz="2800" dirty="0">
                          <a:effectLst/>
                        </a:rPr>
                        <a:t>, </a:t>
                      </a:r>
                      <a:r>
                        <a:rPr lang="ru-RU" sz="2800" dirty="0" err="1">
                          <a:effectLst/>
                        </a:rPr>
                        <a:t>GLclampf</a:t>
                      </a:r>
                      <a:r>
                        <a:rPr lang="ru-RU" sz="2800" dirty="0">
                          <a:effectLst/>
                        </a:rPr>
                        <a:t> (доп. диапазон 0÷1 )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3"/>
          <p:cNvSpPr txBox="1">
            <a:spLocks noChangeArrowheads="1"/>
          </p:cNvSpPr>
          <p:nvPr/>
        </p:nvSpPr>
        <p:spPr bwMode="auto">
          <a:xfrm>
            <a:off x="593725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Типы данных OpenGL</a:t>
            </a:r>
            <a:endParaRPr lang="ru-RU" sz="4800">
              <a:latin typeface="Calibri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33388" y="766763"/>
          <a:ext cx="10918825" cy="6091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483"/>
                <a:gridCol w="3811979"/>
                <a:gridCol w="1796490"/>
                <a:gridCol w="3737410"/>
              </a:tblGrid>
              <a:tr h="678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64-битное вещественное (двойной точности)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double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GLdouble, GLclampd (доп. диапазон 0÷1 )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340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u</a:t>
                      </a:r>
                      <a:r>
                        <a:rPr lang="ru-RU" sz="2800" dirty="0">
                          <a:effectLst/>
                        </a:rPr>
                        <a:t>b (</a:t>
                      </a:r>
                      <a:r>
                        <a:rPr lang="en-US" sz="2800" dirty="0">
                          <a:effectLst/>
                        </a:rPr>
                        <a:t>True or False</a:t>
                      </a:r>
                      <a:r>
                        <a:rPr lang="ru-RU" sz="2800" dirty="0">
                          <a:effectLst/>
                        </a:rPr>
                        <a:t>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8-битное число без знака (символ без знака)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unsigned char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GLubyte, GLboolean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78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us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16-битное число без знака (короткое целое без знака)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unsigned short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GLushort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340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ui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32-битное число без знака (целое без знака или длинное целое без знака)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unsigned int </a:t>
                      </a:r>
                      <a:r>
                        <a:rPr lang="ru-RU" sz="2800">
                          <a:effectLst/>
                        </a:rPr>
                        <a:t>или</a:t>
                      </a:r>
                      <a:r>
                        <a:rPr lang="en-US" sz="2800">
                          <a:effectLst/>
                        </a:rPr>
                        <a:t> unsigned long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GLuint</a:t>
                      </a:r>
                      <a:r>
                        <a:rPr lang="ru-RU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GLenum</a:t>
                      </a:r>
                      <a:r>
                        <a:rPr lang="ru-RU" sz="2800" dirty="0">
                          <a:effectLst/>
                        </a:rPr>
                        <a:t>, </a:t>
                      </a:r>
                      <a:r>
                        <a:rPr lang="en-US" sz="2800" dirty="0">
                          <a:effectLst/>
                        </a:rPr>
                        <a:t>G</a:t>
                      </a:r>
                      <a:r>
                        <a:rPr lang="ru-RU" sz="2800" dirty="0">
                          <a:effectLst/>
                        </a:rPr>
                        <a:t>L</a:t>
                      </a:r>
                      <a:r>
                        <a:rPr lang="en-US" sz="2800" dirty="0" err="1">
                          <a:effectLst/>
                        </a:rPr>
                        <a:t>bitfield</a:t>
                      </a:r>
                      <a:r>
                        <a:rPr lang="ru-RU" sz="2800" dirty="0">
                          <a:effectLst/>
                        </a:rPr>
                        <a:t> (для переменных использующие двоичные разряды)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3"/>
          <p:cNvSpPr txBox="1">
            <a:spLocks noChangeArrowheads="1"/>
          </p:cNvSpPr>
          <p:nvPr/>
        </p:nvSpPr>
        <p:spPr bwMode="auto">
          <a:xfrm>
            <a:off x="688975" y="142875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219075" y="830263"/>
            <a:ext cx="11531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void glPointSize (GLfloat size)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задает размер точки. Если этот аргумент равен 3.0, то точка обычно рисуется как квадратик со стороной в три пиксела. </a:t>
            </a:r>
            <a:endParaRPr lang="ru-RU">
              <a:latin typeface="Calibri" pitchFamily="34" charset="0"/>
            </a:endParaRP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219075" y="2862263"/>
            <a:ext cx="11722100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Антиалиасинг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это техника сглаживания рисуемых точек и линий (выключен по умолчанию). Если антиалиасинг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выключен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дробные размеры точек округляются до ближайшего целого. Когда антиалиасинг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включен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рисуется группа пикселей, и пиксели по границе обычно имеют цвет с пониженной интенсивностью для придания границе гладкого вида. В этом режиме дробные размеры точек до целого не округляются.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3"/>
          <p:cNvSpPr txBox="1">
            <a:spLocks noChangeArrowheads="1"/>
          </p:cNvSpPr>
          <p:nvPr/>
        </p:nvSpPr>
        <p:spPr bwMode="auto">
          <a:xfrm>
            <a:off x="712788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71450" y="415925"/>
            <a:ext cx="1190625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glColor3f(red, green, blue) </a:t>
            </a:r>
            <a:r>
              <a:rPr lang="ru-RU" sz="2800" i="1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–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задает цвет для рисования может быть задан с помощью функции где значения переменных red, green и blue изменяются от 0,0 до 1,0.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glClearColor(red, green, blue, alpha) </a:t>
            </a:r>
            <a:r>
              <a:rPr lang="ru-RU" sz="2800" i="1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–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задает цвет фона (переменная alpha определяет степень прозрачности, которая используется при смещении и создании таких специальных эффектов, как просвечивание).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glClear(GL_COLOR_BUFFER_BIT)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 – используется для очистки всего окна до цвета фона. Аргумент GL_COLOR_BUFFER_BIT представляет собой также встроенную в OpenGL константу.</a:t>
            </a:r>
            <a:endParaRPr lang="ru-RU" sz="280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3"/>
          <p:cNvSpPr txBox="1">
            <a:spLocks noChangeArrowheads="1"/>
          </p:cNvSpPr>
          <p:nvPr/>
        </p:nvSpPr>
        <p:spPr bwMode="auto">
          <a:xfrm>
            <a:off x="688975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88975" y="866775"/>
          <a:ext cx="10153650" cy="588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2962"/>
                <a:gridCol w="2190596"/>
                <a:gridCol w="2191626"/>
                <a:gridCol w="2008218"/>
              </a:tblGrid>
              <a:tr h="914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Составной цвет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8260"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Красный комп</a:t>
                      </a:r>
                      <a:r>
                        <a:rPr lang="en-US" sz="2800">
                          <a:effectLst/>
                        </a:rPr>
                        <a:t>онент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Зеленый компонент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Синий компонент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Черный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Красный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Зеленый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Желтый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Синий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Пурпурный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Голубой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Темно-синий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0.25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0.25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0.25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Светло-серый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0.75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0.75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Белый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1.0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1.0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/>
          <p:cNvSpPr txBox="1">
            <a:spLocks noChangeArrowheads="1"/>
          </p:cNvSpPr>
          <p:nvPr/>
        </p:nvSpPr>
        <p:spPr bwMode="auto">
          <a:xfrm>
            <a:off x="847725" y="-119063"/>
            <a:ext cx="10783888" cy="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287338" y="439738"/>
            <a:ext cx="11904662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glEnable(GL_LINE_STIPPLE) / glDisable(GL_LINE_STIPPLE)</a:t>
            </a:r>
          </a:p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Если штриховой шаблон задан, то он будет / не будет применяться для вычерчивания линии после активизации с помощью команды и до тех пор, пока его активизация не будет отменена командой.</a:t>
            </a:r>
          </a:p>
          <a:p>
            <a:pPr algn="just">
              <a:lnSpc>
                <a:spcPct val="150000"/>
              </a:lnSpc>
            </a:pPr>
            <a:r>
              <a:rPr lang="en-GB" sz="2800">
                <a:latin typeface="Courier New" pitchFamily="49" charset="0"/>
                <a:cs typeface="Courier New" pitchFamily="49" charset="0"/>
              </a:rPr>
              <a:t>void glLineStipple(GLint factor, GLushort pattern)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задает шаблон штриховки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pattern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(которая имеет тип GLushort, 16-битное число без знака) представляет собой последовательность нулей и единиц, которая определяет, какие точки будут рисоваться вдоль линии, 1 означает, что точка рисуется, 0 — что нет. 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/>
          <p:cNvSpPr txBox="1">
            <a:spLocks noChangeArrowheads="1"/>
          </p:cNvSpPr>
          <p:nvPr/>
        </p:nvSpPr>
        <p:spPr bwMode="auto">
          <a:xfrm>
            <a:off x="847725" y="-119063"/>
            <a:ext cx="10783888" cy="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93813"/>
          <a:ext cx="12065000" cy="438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423"/>
                <a:gridCol w="2220686"/>
                <a:gridCol w="8075221"/>
              </a:tblGrid>
              <a:tr h="6296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Шаблон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Множитель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Результирующая штриховка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0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0xFF00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……..        ……..        ……..        ……..        ………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22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0xFF00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……………               ……………               …..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2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0x5555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. . . . . . . . . . . . . . . . . . . . . . . . . . . . . . . . . . . . . . . . . . . . 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18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0x3333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..  ..  ..  ..  ..  ..  ..  ..  ..  ..  ..  ..  ..  ..  ..  ..  ..  ..  ..  ..  ..  ..  ..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2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0x7733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… … … … … … … … … … … … … … … … … …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3"/>
          <p:cNvSpPr txBox="1">
            <a:spLocks noChangeArrowheads="1"/>
          </p:cNvSpPr>
          <p:nvPr/>
        </p:nvSpPr>
        <p:spPr bwMode="auto">
          <a:xfrm>
            <a:off x="847725" y="-119063"/>
            <a:ext cx="10783888" cy="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106363" y="1187450"/>
            <a:ext cx="120856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glEnable(GL_POLYGON_STIPPLE)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glDisable(GL_POLYGON_STIPPLE)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Если шаблон задан, он применяется / не применяется к заполнению полигонов.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i="1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void glPolygonStipple (const GLubyte *mask) –  </a:t>
            </a:r>
            <a:r>
              <a:rPr lang="ru-RU" sz="280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задает шаблон функцией предварительно подготовив битовую карту размером 32×32 бит.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3230563" y="82550"/>
            <a:ext cx="6169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113" y="914400"/>
            <a:ext cx="11495087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Компьютерная графика подразделяется на: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 i="1">
                <a:latin typeface="Times New Roman" pitchFamily="18" charset="0"/>
                <a:cs typeface="Times New Roman" pitchFamily="18" charset="0"/>
              </a:rPr>
              <a:t>статичную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(неподвижная)</a:t>
            </a:r>
            <a:r>
              <a:rPr lang="uk-UA" sz="280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 i="1">
                <a:latin typeface="Times New Roman" pitchFamily="18" charset="0"/>
                <a:cs typeface="Times New Roman" pitchFamily="18" charset="0"/>
              </a:rPr>
              <a:t>динамичную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(анимация, компьютерная мультипликация).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Каждая из которых в свою очередь делится на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2-х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3-х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мерную.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 зависимости от способа формирования изображений, компьютерную графику принято делить на: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 i="1">
                <a:latin typeface="Times New Roman" pitchFamily="18" charset="0"/>
                <a:cs typeface="Times New Roman" pitchFamily="18" charset="0"/>
              </a:rPr>
              <a:t>растровую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 i="1">
                <a:latin typeface="Times New Roman" pitchFamily="18" charset="0"/>
                <a:cs typeface="Times New Roman" pitchFamily="18" charset="0"/>
              </a:rPr>
              <a:t>векторную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 i="1">
                <a:latin typeface="Times New Roman" pitchFamily="18" charset="0"/>
                <a:cs typeface="Times New Roman" pitchFamily="18" charset="0"/>
              </a:rPr>
              <a:t>фрактальную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/>
          <p:cNvSpPr txBox="1">
            <a:spLocks noChangeArrowheads="1"/>
          </p:cNvSpPr>
          <p:nvPr/>
        </p:nvSpPr>
        <p:spPr bwMode="auto">
          <a:xfrm>
            <a:off x="847725" y="-119063"/>
            <a:ext cx="10783888" cy="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«Состояние»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300" y="808038"/>
            <a:ext cx="11376025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Значения переменных состояния OpenGL, можно получить функциями: </a:t>
            </a:r>
          </a:p>
          <a:p>
            <a:pPr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GLboolean glIsEnabled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GLenum cap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 </a:t>
            </a:r>
          </a:p>
          <a:p>
            <a:pPr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glGetIntegerv(GLenump name, GLint *params), </a:t>
            </a:r>
          </a:p>
          <a:p>
            <a:pPr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glGetFloatv(GLenump name, GLfloat *params), </a:t>
            </a:r>
          </a:p>
          <a:p>
            <a:pPr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glGetDoublev(GLenump name, GLdouble *params ), </a:t>
            </a:r>
          </a:p>
          <a:p>
            <a:pPr indent="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glGetBooleanv(GLenump name, GLboolean * params).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/>
          <p:cNvSpPr txBox="1">
            <a:spLocks noChangeArrowheads="1"/>
          </p:cNvSpPr>
          <p:nvPr/>
        </p:nvSpPr>
        <p:spPr bwMode="auto">
          <a:xfrm>
            <a:off x="800100" y="177800"/>
            <a:ext cx="107838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системы координат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788" y="1128713"/>
            <a:ext cx="11377612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Для установка простой системы координат нужно использовать следующие функции: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glMatrixMode(GL_PROJECTION);</a:t>
            </a:r>
            <a:endParaRPr lang="ru-RU" sz="2800">
              <a:latin typeface="Courier New" pitchFamily="49" charset="0"/>
              <a:cs typeface="Times New Roman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glLoadIdentity();</a:t>
            </a:r>
            <a:endParaRPr lang="ru-RU" sz="2800">
              <a:latin typeface="Courier New" pitchFamily="49" charset="0"/>
              <a:cs typeface="Times New Roman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gluOrtho2D(0, 640.0, 0, 480.0);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lnSpc>
                <a:spcPct val="150000"/>
              </a:lnSpc>
            </a:pPr>
            <a:endParaRPr lang="ru-RU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331788" y="4595813"/>
            <a:ext cx="11377612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glFlush()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должна быть вызвана после того, как точки нарисованы, чтобы убедиться, что все данные должным образом обработаны и отправлены на дисплей.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461963" y="671513"/>
            <a:ext cx="11460162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// Пример рисования 3-х точек</a:t>
            </a:r>
          </a:p>
          <a:p>
            <a:pPr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#include &lt;GL/glut.h&gt; // подключение библиотек </a:t>
            </a:r>
          </a:p>
          <a:p>
            <a:pPr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#include &lt;GL/gl.h&gt; //в папке include (вашей программной среды) создать папку GL и поместить файлы gl.h, glu.h, glut.h</a:t>
            </a:r>
          </a:p>
          <a:p>
            <a:pPr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// в папку lib (вашей программной среды) поместить файлы opengl32.lib, glu32.lib, glut32.lib</a:t>
            </a:r>
          </a:p>
          <a:p>
            <a:pPr>
              <a:lnSpc>
                <a:spcPct val="150000"/>
              </a:lnSpc>
            </a:pPr>
            <a:r>
              <a:rPr lang="ru-RU" sz="2800">
                <a:latin typeface="Courier New" pitchFamily="49" charset="0"/>
                <a:cs typeface="Courier New" pitchFamily="49" charset="0"/>
              </a:rPr>
              <a:t>// в папку system (вашей ОС) поместить файлы opengl32.dll, glu32.dll, glut32.dll,glut.dll</a:t>
            </a:r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963" y="671513"/>
            <a:ext cx="11460162" cy="6462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Courier New" pitchFamily="49" charset="0"/>
                <a:cs typeface="Times New Roman" pitchFamily="18" charset="0"/>
              </a:rPr>
              <a:t>void display()  // функция обратного вызова для события обновления окна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Courier New" pitchFamily="49" charset="0"/>
                <a:cs typeface="Times New Roman" pitchFamily="18" charset="0"/>
              </a:rPr>
              <a:t>{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Courier New" pitchFamily="49" charset="0"/>
                <a:cs typeface="Times New Roman" pitchFamily="18" charset="0"/>
              </a:rPr>
              <a:t>glClear(GL_COLOR_BUFFER_BIT);  // очистка окна цветом фона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400">
                <a:latin typeface="Courier New" pitchFamily="49" charset="0"/>
                <a:cs typeface="Times New Roman" pitchFamily="18" charset="0"/>
              </a:rPr>
              <a:t>glBegin(GL_POINTS); // </a:t>
            </a:r>
            <a:r>
              <a:rPr lang="ru-RU" sz="2400">
                <a:latin typeface="Courier New" pitchFamily="49" charset="0"/>
                <a:cs typeface="Times New Roman" pitchFamily="18" charset="0"/>
              </a:rPr>
              <a:t>рисуем точки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 glVertex2i(100,50); 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 glVertex2i(100,100); // </a:t>
            </a:r>
            <a:r>
              <a:rPr lang="ru-RU" sz="2400">
                <a:latin typeface="Courier New" pitchFamily="49" charset="0"/>
                <a:cs typeface="Times New Roman" pitchFamily="18" charset="0"/>
              </a:rPr>
              <a:t>координаты вершин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 glVertex2i(50,50); 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 glEnd();             // </a:t>
            </a:r>
            <a:r>
              <a:rPr lang="ru-RU" sz="2400">
                <a:latin typeface="Courier New" pitchFamily="49" charset="0"/>
                <a:cs typeface="Times New Roman" pitchFamily="18" charset="0"/>
              </a:rPr>
              <a:t>прекращаем рисовать точки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>
                <a:latin typeface="Courier New" pitchFamily="49" charset="0"/>
                <a:cs typeface="Times New Roman" pitchFamily="18" charset="0"/>
              </a:rPr>
              <a:t>glFlush(); // отправляем весь вывод на дисплей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400">
                <a:latin typeface="Courier New" pitchFamily="49" charset="0"/>
                <a:cs typeface="Times New Roman" pitchFamily="18" charset="0"/>
              </a:rPr>
              <a:t>}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66562" name="TextBox 2"/>
          <p:cNvSpPr txBox="1">
            <a:spLocks noChangeArrowheads="1"/>
          </p:cNvSpPr>
          <p:nvPr/>
        </p:nvSpPr>
        <p:spPr bwMode="auto">
          <a:xfrm>
            <a:off x="450850" y="981075"/>
            <a:ext cx="114585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main(int argc, char** argv)</a:t>
            </a:r>
            <a:endParaRPr lang="ru-RU" sz="28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8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glutInit(&amp;argc, argv);  //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инициализирует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OpenGL Utility Toolkit</a:t>
            </a:r>
            <a:endParaRPr lang="ru-RU" sz="28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glutInitDisplayMode(GLUT_SINGLE|GLUT_RGB); //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инициализирует дисплей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(GLUT_SINGLE -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один дисплейный буфер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GLUT_RGB -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задание цвета как сочетание красного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зеленого и синего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8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663" y="1217613"/>
            <a:ext cx="11458575" cy="4894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glutInitWindowSize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(640,480); // задаем ширину и высоту окна при его инициализации</a:t>
            </a: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glutInitWindowPosition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(100,150); // задаем координаты верхнего левого угла окна относительно верхнего левого угла экрана </a:t>
            </a: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glutCreateWindow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Primer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"); // открываем и отображаем окно с указанным названием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70658" name="TextBox 2"/>
          <p:cNvSpPr txBox="1">
            <a:spLocks noChangeArrowheads="1"/>
          </p:cNvSpPr>
          <p:nvPr/>
        </p:nvSpPr>
        <p:spPr bwMode="auto">
          <a:xfrm>
            <a:off x="242888" y="1566863"/>
            <a:ext cx="11458575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glClearColor(1.0, 1.0, 1.0, 0.0); // цвет фона (красный, зеленый, синий, прозрачность)</a:t>
            </a:r>
            <a:endParaRPr lang="ru-RU" sz="24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glColor3f(0.0,0.0,0.0);   // цвет рисования (красный, зеленый, синий)</a:t>
            </a:r>
            <a:endParaRPr lang="ru-RU" sz="24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glPointSize(4.0);  // устанавливаем размер точки (одна точка квадратик в 4 пиксела)</a:t>
            </a:r>
            <a:endParaRPr lang="ru-RU" sz="24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3"/>
          <p:cNvSpPr txBox="1">
            <a:spLocks noChangeArrowheads="1"/>
          </p:cNvSpPr>
          <p:nvPr/>
        </p:nvSpPr>
        <p:spPr bwMode="auto">
          <a:xfrm>
            <a:off x="919163" y="0"/>
            <a:ext cx="10782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Законченная программа на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413" y="671513"/>
            <a:ext cx="11458575" cy="6186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glMatrixMode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(GL_PROJECTION);    // установка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glLoadIdentity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//   простой системы координат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gluOrtho2D(0, 640.0, 0, 480.0); 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glutDisplayFunc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display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// </a:t>
            </a: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регистируем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функцию обновления окна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glutMainLoop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// входим в бесконечный главный цикл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2763838" y="307975"/>
            <a:ext cx="70088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852613"/>
            <a:ext cx="467995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seco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450" y="1139825"/>
            <a:ext cx="5400675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Прямоугольник 1"/>
          <p:cNvSpPr>
            <a:spLocks noChangeArrowheads="1"/>
          </p:cNvSpPr>
          <p:nvPr/>
        </p:nvSpPr>
        <p:spPr bwMode="auto">
          <a:xfrm>
            <a:off x="1081088" y="5400675"/>
            <a:ext cx="3808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Исходное изображение</a:t>
            </a:r>
          </a:p>
        </p:txBody>
      </p:sp>
      <p:sp>
        <p:nvSpPr>
          <p:cNvPr id="18437" name="Прямоугольник 2"/>
          <p:cNvSpPr>
            <a:spLocks noChangeArrowheads="1"/>
          </p:cNvSpPr>
          <p:nvPr/>
        </p:nvSpPr>
        <p:spPr bwMode="auto">
          <a:xfrm>
            <a:off x="6064250" y="4859338"/>
            <a:ext cx="63007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Фрагмент оцифрованного изображения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и номера цветов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2727325" y="0"/>
            <a:ext cx="7008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201613" y="795338"/>
            <a:ext cx="11542712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Растровая графика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машинная графика, в которой изображение представляется двумерным массивом точек (элементов растра), цвет и яркость каждой из которых задается независимо. </a:t>
            </a:r>
          </a:p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Растр (растровый массив)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– представление изображения в виде двумерного массива точек, упорядоченных в строки и столбцы. Для каждой точки растра указывается цвет и яркость. </a:t>
            </a:r>
          </a:p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Пиксель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элемент (точка) растра, минимальная единица изображения, цвет и яркость которой можно задать независимо от остального изображения.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2716213" y="0"/>
            <a:ext cx="7008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201613" y="723900"/>
            <a:ext cx="11542712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Размер растра обычно измеряется количеством пикселей по горизонтали и вертикали. </a:t>
            </a:r>
          </a:p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Разрешающая способность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характеризует расстояние между соседними пикселями - шаг дискретной сетки растра. Разрешающую способность измеряют количеством пикселей на единицу длины. Наиболее популярная единица измерения - dpi (dots per inch) - количество пикселей в одном дюйме длины (2.54 см). </a:t>
            </a:r>
          </a:p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Удобен растр с одинаковым шагом для обеих осей, то есть dpi X= dpi Y. Это удобно для многих алгоритмов вывода графических объектов.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 txBox="1">
            <a:spLocks noChangeArrowheads="1"/>
          </p:cNvSpPr>
          <p:nvPr/>
        </p:nvSpPr>
        <p:spPr bwMode="auto">
          <a:xfrm>
            <a:off x="2716213" y="0"/>
            <a:ext cx="7008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214313" y="1282700"/>
            <a:ext cx="1154271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Форма пикселей растра определяется особенностями устройства графического вывода. 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 b="21091"/>
          <a:stretch>
            <a:fillRect/>
          </a:stretch>
        </p:blipFill>
        <p:spPr bwMode="auto">
          <a:xfrm>
            <a:off x="1370013" y="3140075"/>
            <a:ext cx="9167812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2716213" y="0"/>
            <a:ext cx="7008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ГРАФИКА</a:t>
            </a: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285750" y="973138"/>
            <a:ext cx="1154271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Применение: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обработка фотоизображений, художественная графика, реставрационные работы, работа со сканером.</a:t>
            </a:r>
          </a:p>
          <a:p>
            <a:pPr algn="just">
              <a:lnSpc>
                <a:spcPct val="150000"/>
              </a:lnSpc>
            </a:pP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Достоинства растровой графики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растровая графика эффективно представляет реальные образы;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растровое изображение наиболее адаптировано для распространенных растровых устройств вывода - лазерных принтеров и др.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2187</Words>
  <Application>Microsoft Office PowerPoint</Application>
  <PresentationFormat>Произвольный</PresentationFormat>
  <Paragraphs>335</Paragraphs>
  <Slides>47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6" baseType="lpstr">
      <vt:lpstr>Calibri</vt:lpstr>
      <vt:lpstr>Arial</vt:lpstr>
      <vt:lpstr>Calibri Light</vt:lpstr>
      <vt:lpstr>Times New Roman</vt:lpstr>
      <vt:lpstr>Symbol</vt:lpstr>
      <vt:lpstr>Wingdings</vt:lpstr>
      <vt:lpstr>Courier New</vt:lpstr>
      <vt:lpstr>Candara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52</cp:revision>
  <dcterms:created xsi:type="dcterms:W3CDTF">2016-02-09T16:52:08Z</dcterms:created>
  <dcterms:modified xsi:type="dcterms:W3CDTF">2019-09-04T07:45:48Z</dcterms:modified>
</cp:coreProperties>
</file>