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25" r:id="rId4"/>
    <p:sldId id="326" r:id="rId5"/>
    <p:sldId id="327" r:id="rId6"/>
    <p:sldId id="307" r:id="rId7"/>
    <p:sldId id="328" r:id="rId8"/>
    <p:sldId id="329" r:id="rId9"/>
    <p:sldId id="330" r:id="rId10"/>
    <p:sldId id="308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8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F8DA42-E5D8-4364-8C18-11A9B073E16D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FA49CF7-2D2F-454A-A059-42530C1460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44ACB-1C49-491B-8E2A-98F0A4D602A4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783F2-22B8-4B40-89E8-2D0765901D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21EEA-A5CC-4BB6-8650-7ABE8480B50D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9E584-BB52-4D4B-9738-C3325AE77D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CA969-9710-4D08-BB46-3B05704E460E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1BDA8-5EAA-45EE-B0EE-475242E266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B220-F9C4-4416-9CC9-AC108F662E35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22F89-4019-4DCC-931D-C81556255B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558B3-B119-4D34-B8E6-853C8D244DF4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43223-0362-412E-892E-52AB16894B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F843-10AC-44A4-8644-C5836312F6EA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3DA3-CCCC-4E43-A2B1-11E96C240A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FED4-E9CB-4ABD-9CA9-C1E57A2C3024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31CEE-7F1E-4B66-8E0D-8CC16A1929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1744C-4EF0-4D3A-8144-C5D993D593FF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EA2BC-5772-4C29-9176-265851383A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293AD-83B2-4CAF-8652-D8C26B9A8855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7371-ED8D-4F1D-A4ED-58AE29466D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3720F-A8EF-4978-88B0-C93CA0C68508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28DB-56FF-4565-A1A8-3BA64EC73C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0D0B-81BF-4459-906F-8BBD89158483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82637-CF52-4859-BA6E-C885D9F27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640590-ACCA-4048-9679-78442DF5595B}" type="datetimeFigureOut">
              <a:rPr lang="ru-RU"/>
              <a:pPr>
                <a:defRPr/>
              </a:pPr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0F956-8E61-48F3-9A9F-39B347A643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Лев-Прав сист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9575" y="280988"/>
            <a:ext cx="6289675" cy="367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23"/>
          <p:cNvSpPr txBox="1">
            <a:spLocks noChangeArrowheads="1"/>
          </p:cNvSpPr>
          <p:nvPr/>
        </p:nvSpPr>
        <p:spPr bwMode="auto">
          <a:xfrm>
            <a:off x="82550" y="4179888"/>
            <a:ext cx="116967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Если посмотреть из положительной полуоси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Oz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в направлении начала координат, то для совмещения положительной полуоси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с положительной полуосью 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Oy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необходимо повернуть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Ox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относительно начала координат против часовой стрелки – в этом случае имеем </a:t>
            </a: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правую систему координат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; если же поворот производится по часовой стрелке – то </a:t>
            </a:r>
            <a:r>
              <a:rPr lang="ru-RU" sz="2800" b="1" u="sng">
                <a:latin typeface="Times New Roman" pitchFamily="18" charset="0"/>
                <a:cs typeface="Times New Roman" pitchFamily="18" charset="0"/>
              </a:rPr>
              <a:t>система координат левая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96888" y="0"/>
            <a:ext cx="115189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ТРЕХМЕРНАЯ СИСТЕМ КООРДИНАТ</a:t>
            </a:r>
          </a:p>
        </p:txBody>
      </p:sp>
      <p:pic>
        <p:nvPicPr>
          <p:cNvPr id="14340" name="Picture 21" descr="Рука левая сист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875" y="636588"/>
            <a:ext cx="3992563" cy="296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24"/>
          <p:cNvSpPr txBox="1">
            <a:spLocks noChangeArrowheads="1"/>
          </p:cNvSpPr>
          <p:nvPr/>
        </p:nvSpPr>
        <p:spPr bwMode="auto">
          <a:xfrm>
            <a:off x="1338263" y="3600450"/>
            <a:ext cx="104409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>
                <a:latin typeface="Calibri" pitchFamily="34" charset="0"/>
              </a:rPr>
              <a:t>Левосторонняя и правостороння системы координат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9"/>
          <p:cNvSpPr txBox="1">
            <a:spLocks noChangeArrowheads="1"/>
          </p:cNvSpPr>
          <p:nvPr/>
        </p:nvSpPr>
        <p:spPr bwMode="auto">
          <a:xfrm>
            <a:off x="1566863" y="0"/>
            <a:ext cx="907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ТРЕХМЕРНЫЕ ПРЕОБРАЗОВАНИЯ </a:t>
            </a:r>
          </a:p>
        </p:txBody>
      </p:sp>
      <p:sp>
        <p:nvSpPr>
          <p:cNvPr id="23554" name="TextBox 10"/>
          <p:cNvSpPr txBox="1">
            <a:spLocks noChangeArrowheads="1"/>
          </p:cNvSpPr>
          <p:nvPr/>
        </p:nvSpPr>
        <p:spPr bwMode="auto">
          <a:xfrm>
            <a:off x="1289050" y="830263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Пример</a:t>
            </a:r>
          </a:p>
        </p:txBody>
      </p:sp>
      <p:pic>
        <p:nvPicPr>
          <p:cNvPr id="23555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662113"/>
            <a:ext cx="61563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775" y="2566988"/>
            <a:ext cx="50895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11"/>
          <p:cNvSpPr txBox="1">
            <a:spLocks noChangeArrowheads="1"/>
          </p:cNvSpPr>
          <p:nvPr/>
        </p:nvSpPr>
        <p:spPr bwMode="auto">
          <a:xfrm>
            <a:off x="6072188" y="5451475"/>
            <a:ext cx="61198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Times New Roman" pitchFamily="18" charset="0"/>
                <a:cs typeface="Times New Roman" pitchFamily="18" charset="0"/>
              </a:rPr>
              <a:t>Все преобразования выполняются относительно начала координат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9"/>
          <p:cNvSpPr txBox="1">
            <a:spLocks noChangeArrowheads="1"/>
          </p:cNvSpPr>
          <p:nvPr/>
        </p:nvSpPr>
        <p:spPr bwMode="auto">
          <a:xfrm>
            <a:off x="1566863" y="0"/>
            <a:ext cx="907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ТРЕХМЕРНЫЕ ПРЕОБРАЗОВАНИЯ </a:t>
            </a:r>
          </a:p>
        </p:txBody>
      </p:sp>
      <p:sp>
        <p:nvSpPr>
          <p:cNvPr id="24578" name="TextBox 10"/>
          <p:cNvSpPr txBox="1">
            <a:spLocks noChangeArrowheads="1"/>
          </p:cNvSpPr>
          <p:nvPr/>
        </p:nvSpPr>
        <p:spPr bwMode="auto">
          <a:xfrm>
            <a:off x="1289050" y="830263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Пример</a:t>
            </a:r>
          </a:p>
        </p:txBody>
      </p:sp>
      <p:pic>
        <p:nvPicPr>
          <p:cNvPr id="2457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675" y="1471613"/>
            <a:ext cx="9534525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3588" y="2185988"/>
            <a:ext cx="3222625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Box 9"/>
          <p:cNvSpPr txBox="1">
            <a:spLocks noChangeArrowheads="1"/>
          </p:cNvSpPr>
          <p:nvPr/>
        </p:nvSpPr>
        <p:spPr bwMode="auto">
          <a:xfrm>
            <a:off x="1566863" y="0"/>
            <a:ext cx="907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ТРЕХМЕРНЫЕ ПРЕОБРАЗОВАНИЯ </a:t>
            </a:r>
          </a:p>
        </p:txBody>
      </p:sp>
      <p:sp>
        <p:nvSpPr>
          <p:cNvPr id="25603" name="TextBox 10"/>
          <p:cNvSpPr txBox="1">
            <a:spLocks noChangeArrowheads="1"/>
          </p:cNvSpPr>
          <p:nvPr/>
        </p:nvSpPr>
        <p:spPr bwMode="auto">
          <a:xfrm>
            <a:off x="1289050" y="830263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Пример</a:t>
            </a:r>
          </a:p>
        </p:txBody>
      </p:sp>
      <p:pic>
        <p:nvPicPr>
          <p:cNvPr id="25604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2025650"/>
            <a:ext cx="8075612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9"/>
          <p:cNvSpPr txBox="1">
            <a:spLocks noChangeArrowheads="1"/>
          </p:cNvSpPr>
          <p:nvPr/>
        </p:nvSpPr>
        <p:spPr bwMode="auto">
          <a:xfrm>
            <a:off x="1566863" y="0"/>
            <a:ext cx="907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ТРЕХМЕРНЫЕ ПРЕОБРАЗОВАНИЯ </a:t>
            </a:r>
          </a:p>
        </p:txBody>
      </p:sp>
      <p:sp>
        <p:nvSpPr>
          <p:cNvPr id="26626" name="TextBox 10"/>
          <p:cNvSpPr txBox="1">
            <a:spLocks noChangeArrowheads="1"/>
          </p:cNvSpPr>
          <p:nvPr/>
        </p:nvSpPr>
        <p:spPr bwMode="auto">
          <a:xfrm>
            <a:off x="1289050" y="830263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Пример</a:t>
            </a:r>
          </a:p>
        </p:txBody>
      </p:sp>
      <p:pic>
        <p:nvPicPr>
          <p:cNvPr id="26627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2066925"/>
            <a:ext cx="3224213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Рисунок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9713" y="2501900"/>
            <a:ext cx="3813175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4525" y="2066925"/>
            <a:ext cx="3141663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3"/>
          <p:cNvSpPr txBox="1">
            <a:spLocks noChangeArrowheads="1"/>
          </p:cNvSpPr>
          <p:nvPr/>
        </p:nvSpPr>
        <p:spPr bwMode="auto">
          <a:xfrm>
            <a:off x="1325563" y="0"/>
            <a:ext cx="9556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800" b="1">
                <a:latin typeface="Calibri" pitchFamily="34" charset="0"/>
              </a:rPr>
              <a:t>ОДНОРОДНЫХ КООРДИНАТАХ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1536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563" y="2136775"/>
            <a:ext cx="5373687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6838" y="3121025"/>
            <a:ext cx="5935662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Рисунок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4488" y="2532063"/>
            <a:ext cx="3957637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Рисунок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17063" y="5492750"/>
            <a:ext cx="1347787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8413750" y="1577975"/>
            <a:ext cx="355441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>
                <a:latin typeface="Calibri" pitchFamily="34" charset="0"/>
              </a:rPr>
              <a:t>Обобщенная матрица преобразований</a:t>
            </a:r>
          </a:p>
        </p:txBody>
      </p:sp>
      <p:sp>
        <p:nvSpPr>
          <p:cNvPr id="15367" name="TextBox 12"/>
          <p:cNvSpPr txBox="1">
            <a:spLocks noChangeArrowheads="1"/>
          </p:cNvSpPr>
          <p:nvPr/>
        </p:nvSpPr>
        <p:spPr bwMode="auto">
          <a:xfrm>
            <a:off x="1325563" y="1624013"/>
            <a:ext cx="6448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Декартовые и однородные координаты </a:t>
            </a:r>
          </a:p>
        </p:txBody>
      </p:sp>
      <p:sp>
        <p:nvSpPr>
          <p:cNvPr id="15368" name="TextBox 14"/>
          <p:cNvSpPr txBox="1">
            <a:spLocks noChangeArrowheads="1"/>
          </p:cNvSpPr>
          <p:nvPr/>
        </p:nvSpPr>
        <p:spPr bwMode="auto">
          <a:xfrm>
            <a:off x="201613" y="4456113"/>
            <a:ext cx="82661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u="sng">
                <a:latin typeface="Times New Roman" pitchFamily="18" charset="0"/>
                <a:cs typeface="Times New Roman" pitchFamily="18" charset="0"/>
              </a:rPr>
              <a:t>Матрица 3×3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осуществляет линейное преобразование в виде изменения масштаба, сдвига и вращения. </a:t>
            </a:r>
          </a:p>
          <a:p>
            <a:pPr algn="just"/>
            <a:r>
              <a:rPr lang="ru-RU" sz="2400" u="sng">
                <a:latin typeface="Times New Roman" pitchFamily="18" charset="0"/>
                <a:cs typeface="Times New Roman" pitchFamily="18" charset="0"/>
              </a:rPr>
              <a:t>Матрица-строка 1×3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производит перенос, а </a:t>
            </a:r>
            <a:r>
              <a:rPr lang="ru-RU" sz="2400" u="sng">
                <a:latin typeface="Times New Roman" pitchFamily="18" charset="0"/>
                <a:cs typeface="Times New Roman" pitchFamily="18" charset="0"/>
              </a:rPr>
              <a:t>матрица-столбец 3×1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– преобразование в перспективе. </a:t>
            </a:r>
          </a:p>
          <a:p>
            <a:pPr algn="just"/>
            <a:r>
              <a:rPr lang="ru-RU" sz="2400" u="sng">
                <a:latin typeface="Times New Roman" pitchFamily="18" charset="0"/>
                <a:cs typeface="Times New Roman" pitchFamily="18" charset="0"/>
              </a:rPr>
              <a:t>Последний скалярный элемент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выполняет общее изменение масштаба.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153988" y="1662113"/>
            <a:ext cx="1191101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>
                <a:latin typeface="Times New Roman" pitchFamily="18" charset="0"/>
                <a:cs typeface="Times New Roman" pitchFamily="18" charset="0"/>
              </a:rPr>
              <a:t>Если смотреть из положительной части оси вращения (например, оси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) в направлении начала координат, то поворот на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90°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против часовой стрелки будет переводить одну положительную полуось в другую (ось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в соответствии с правилом циклической перестановки)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  <a:endParaRPr lang="ru-RU">
              <a:latin typeface="Calibri" pitchFamily="34" charset="0"/>
            </a:endParaRPr>
          </a:p>
        </p:txBody>
      </p:sp>
      <p:pic>
        <p:nvPicPr>
          <p:cNvPr id="16387" name="Рисунок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4750" y="3678238"/>
            <a:ext cx="6688138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1590675" y="3883025"/>
            <a:ext cx="0" cy="1757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579563" y="5640388"/>
            <a:ext cx="21018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44500" y="5640388"/>
            <a:ext cx="1146175" cy="911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Выгнутая вниз стрелка 28"/>
          <p:cNvSpPr/>
          <p:nvPr/>
        </p:nvSpPr>
        <p:spPr>
          <a:xfrm rot="6300915">
            <a:off x="725488" y="5092700"/>
            <a:ext cx="1081088" cy="39528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Выгнутая вниз стрелка 29"/>
          <p:cNvSpPr/>
          <p:nvPr/>
        </p:nvSpPr>
        <p:spPr>
          <a:xfrm rot="14139163">
            <a:off x="1514475" y="5010150"/>
            <a:ext cx="946150" cy="266700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Выгнутая вниз стрелка 30"/>
          <p:cNvSpPr/>
          <p:nvPr/>
        </p:nvSpPr>
        <p:spPr>
          <a:xfrm rot="20916093">
            <a:off x="1274763" y="5770563"/>
            <a:ext cx="1008062" cy="28733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6394" name="TextBox 31"/>
          <p:cNvSpPr txBox="1">
            <a:spLocks noChangeArrowheads="1"/>
          </p:cNvSpPr>
          <p:nvPr/>
        </p:nvSpPr>
        <p:spPr bwMode="auto">
          <a:xfrm>
            <a:off x="3341688" y="5114925"/>
            <a:ext cx="665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x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16395" name="TextBox 32"/>
          <p:cNvSpPr txBox="1">
            <a:spLocks noChangeArrowheads="1"/>
          </p:cNvSpPr>
          <p:nvPr/>
        </p:nvSpPr>
        <p:spPr bwMode="auto">
          <a:xfrm>
            <a:off x="1778000" y="3883025"/>
            <a:ext cx="523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Y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16396" name="TextBox 33"/>
          <p:cNvSpPr txBox="1">
            <a:spLocks noChangeArrowheads="1"/>
          </p:cNvSpPr>
          <p:nvPr/>
        </p:nvSpPr>
        <p:spPr bwMode="auto">
          <a:xfrm>
            <a:off x="781050" y="6261100"/>
            <a:ext cx="809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Z</a:t>
            </a:r>
            <a:endParaRPr lang="ru-RU" sz="2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1660525" y="1757363"/>
            <a:ext cx="2773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uk-UA" sz="2800" b="1" u="sng">
                <a:latin typeface="Calibri" pitchFamily="34" charset="0"/>
              </a:rPr>
              <a:t>Перемещение</a:t>
            </a:r>
            <a:endParaRPr lang="ru-RU" sz="2800" b="1" u="sng">
              <a:latin typeface="Calibri" pitchFamily="34" charset="0"/>
            </a:endParaRPr>
          </a:p>
        </p:txBody>
      </p:sp>
      <p:pic>
        <p:nvPicPr>
          <p:cNvPr id="17411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2468563"/>
            <a:ext cx="4062413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14"/>
          <p:cNvSpPr txBox="1">
            <a:spLocks noChangeArrowheads="1"/>
          </p:cNvSpPr>
          <p:nvPr/>
        </p:nvSpPr>
        <p:spPr bwMode="auto">
          <a:xfrm>
            <a:off x="7548563" y="1751013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u="sng">
                <a:latin typeface="Calibri" pitchFamily="34" charset="0"/>
              </a:rPr>
              <a:t>Масштабирование</a:t>
            </a:r>
          </a:p>
        </p:txBody>
      </p:sp>
      <p:pic>
        <p:nvPicPr>
          <p:cNvPr id="17413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388" y="4678363"/>
            <a:ext cx="517683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3063" y="2679700"/>
            <a:ext cx="4186237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Рисунок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1775" y="4719638"/>
            <a:ext cx="53689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3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pic>
        <p:nvPicPr>
          <p:cNvPr id="18434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2020888"/>
            <a:ext cx="411956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Box 9"/>
          <p:cNvSpPr txBox="1">
            <a:spLocks noChangeArrowheads="1"/>
          </p:cNvSpPr>
          <p:nvPr/>
        </p:nvSpPr>
        <p:spPr bwMode="auto">
          <a:xfrm>
            <a:off x="1557338" y="1570038"/>
            <a:ext cx="3641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u="sng">
                <a:latin typeface="Calibri" pitchFamily="34" charset="0"/>
              </a:rPr>
              <a:t>Масштабирование</a:t>
            </a:r>
          </a:p>
        </p:txBody>
      </p:sp>
      <p:pic>
        <p:nvPicPr>
          <p:cNvPr id="18436" name="Рисунок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4359275"/>
            <a:ext cx="58435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363" y="2020888"/>
            <a:ext cx="39814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9888" y="2898775"/>
            <a:ext cx="850423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8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19459" name="TextBox 9"/>
          <p:cNvSpPr txBox="1">
            <a:spLocks noChangeArrowheads="1"/>
          </p:cNvSpPr>
          <p:nvPr/>
        </p:nvSpPr>
        <p:spPr bwMode="auto">
          <a:xfrm>
            <a:off x="3932238" y="1919288"/>
            <a:ext cx="4276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u="sng">
                <a:latin typeface="Calibri" pitchFamily="34" charset="0"/>
              </a:rPr>
              <a:t>Трехмерный сдвиг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8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20482" name="TextBox 9"/>
          <p:cNvSpPr txBox="1">
            <a:spLocks noChangeArrowheads="1"/>
          </p:cNvSpPr>
          <p:nvPr/>
        </p:nvSpPr>
        <p:spPr bwMode="auto">
          <a:xfrm>
            <a:off x="4144963" y="1595438"/>
            <a:ext cx="467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u="sng">
                <a:latin typeface="Calibri" pitchFamily="34" charset="0"/>
              </a:rPr>
              <a:t>Поворот вокруг оси</a:t>
            </a:r>
          </a:p>
        </p:txBody>
      </p:sp>
      <p:pic>
        <p:nvPicPr>
          <p:cNvPr id="20483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075" y="2251075"/>
            <a:ext cx="4179888" cy="22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250" y="2582863"/>
            <a:ext cx="4138613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5875" y="4619625"/>
            <a:ext cx="4075113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1289050" y="1798638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Обратные преобразования обратными матрицами</a:t>
            </a:r>
          </a:p>
        </p:txBody>
      </p:sp>
      <p:pic>
        <p:nvPicPr>
          <p:cNvPr id="21507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38" y="2746375"/>
            <a:ext cx="54737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13" y="3943350"/>
            <a:ext cx="53403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4050" y="5210175"/>
            <a:ext cx="2479675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8"/>
          <p:cNvSpPr txBox="1">
            <a:spLocks noChangeArrowheads="1"/>
          </p:cNvSpPr>
          <p:nvPr/>
        </p:nvSpPr>
        <p:spPr bwMode="auto">
          <a:xfrm>
            <a:off x="-53975" y="0"/>
            <a:ext cx="1231582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ТРЕХМЕРНЫЕ ПРЕОБРАЗОВАНИЯ В </a:t>
            </a:r>
          </a:p>
          <a:p>
            <a:pPr algn="ctr"/>
            <a:r>
              <a:rPr lang="ru-RU" sz="4400" b="1">
                <a:latin typeface="Calibri" pitchFamily="34" charset="0"/>
              </a:rPr>
              <a:t>ПРАВОСТОРОННЕЙ СИСТЕМЕ КООРДИНАТ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22530" name="TextBox 6"/>
          <p:cNvSpPr txBox="1">
            <a:spLocks noChangeArrowheads="1"/>
          </p:cNvSpPr>
          <p:nvPr/>
        </p:nvSpPr>
        <p:spPr bwMode="auto">
          <a:xfrm>
            <a:off x="1289050" y="1798638"/>
            <a:ext cx="9629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u="sng">
                <a:latin typeface="Calibri" pitchFamily="34" charset="0"/>
              </a:rPr>
              <a:t>Отображения в пространстве относительно плоскостей</a:t>
            </a:r>
          </a:p>
        </p:txBody>
      </p:sp>
      <p:pic>
        <p:nvPicPr>
          <p:cNvPr id="22531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2682875"/>
            <a:ext cx="5291138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9188" y="2641600"/>
            <a:ext cx="3700462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Рисунок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0863" y="4752975"/>
            <a:ext cx="46736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214</Words>
  <Application>Microsoft Office PowerPoint</Application>
  <PresentationFormat>Произвольный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</vt:lpstr>
      <vt:lpstr>Calibri Light</vt:lpstr>
      <vt:lpstr>Times New Roman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72</cp:revision>
  <dcterms:created xsi:type="dcterms:W3CDTF">2016-02-09T16:52:08Z</dcterms:created>
  <dcterms:modified xsi:type="dcterms:W3CDTF">2019-09-03T05:11:56Z</dcterms:modified>
</cp:coreProperties>
</file>