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4" r:id="rId3"/>
    <p:sldId id="335" r:id="rId4"/>
    <p:sldId id="336" r:id="rId5"/>
    <p:sldId id="257" r:id="rId6"/>
    <p:sldId id="337" r:id="rId7"/>
    <p:sldId id="325" r:id="rId8"/>
    <p:sldId id="326" r:id="rId9"/>
    <p:sldId id="338" r:id="rId10"/>
    <p:sldId id="327" r:id="rId11"/>
    <p:sldId id="339" r:id="rId12"/>
    <p:sldId id="340" r:id="rId13"/>
    <p:sldId id="307" r:id="rId14"/>
    <p:sldId id="328" r:id="rId15"/>
    <p:sldId id="329" r:id="rId16"/>
    <p:sldId id="330" r:id="rId17"/>
    <p:sldId id="308" r:id="rId18"/>
    <p:sldId id="331" r:id="rId19"/>
    <p:sldId id="332" r:id="rId20"/>
    <p:sldId id="342" r:id="rId21"/>
    <p:sldId id="341" r:id="rId22"/>
    <p:sldId id="343" r:id="rId23"/>
    <p:sldId id="333" r:id="rId24"/>
    <p:sldId id="344" r:id="rId25"/>
    <p:sldId id="345" r:id="rId26"/>
  </p:sldIdLst>
  <p:sldSz cx="12192000" cy="6858000"/>
  <p:notesSz cx="7102475" cy="102314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84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E0C7309-8FB5-4D36-880F-EA659F4E760B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748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112C95D-918F-4818-AB37-776DAD537E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FC6B9-0A3E-43DB-85A9-39A7638D0A69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6D5DA-9360-4BF4-BEA0-AA17324B87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8D42F-32C3-4857-85DA-31F459EAA8D9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48DB7-B93F-4C13-93D8-D8A1D26492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B725E-35D7-4174-91C5-50F292B3D922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0E03-27D6-4004-95EE-63F87C625B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E2A6-D9EA-4246-BD23-9BA7624FC5ED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78CA7-F07A-4F44-8D05-F510F2B74C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A3E0A-F4D7-4629-85CE-0BD4B7825730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23251-224F-4A80-A85F-AFA98212DD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09874-BE8E-4ECB-A56C-3A980927EC66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5B736-9629-4340-8202-BAD15D0173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BF873-D93E-4FA1-973E-E9A32302DD45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1216-9F51-4A0F-A0CC-B0CDABA00F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AF8AD-CBD2-4F7E-BCA8-B30D4A6E8333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0252A-3306-41E7-B72A-FBEF840796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B4F8D-3A15-479B-8A2F-9E1AD081770C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A553A-2816-41D8-8A87-36AF1B324D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E8D5F-C97D-4F45-B92E-DCADD04FBFF8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68127-5D3C-479B-A3C5-58D45E3DDE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0CD5C-1888-4F30-B903-146F476D8C28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2CA95-2E16-46E2-AD67-C89208C047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FFF986-AFEB-46E6-BEBD-5A2526C3E0BE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8A8A22-B52C-44E0-B4BE-5D86DEFB09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1768475" y="0"/>
            <a:ext cx="89757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ПРЕОБРАЗОВАНИЕ СИСТЕМ</a:t>
            </a: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 КООРДИНАТ</a:t>
            </a:r>
          </a:p>
        </p:txBody>
      </p:sp>
      <p:sp>
        <p:nvSpPr>
          <p:cNvPr id="14338" name="TextBox 25"/>
          <p:cNvSpPr txBox="1">
            <a:spLocks noChangeArrowheads="1"/>
          </p:cNvSpPr>
          <p:nvPr/>
        </p:nvSpPr>
        <p:spPr bwMode="auto">
          <a:xfrm>
            <a:off x="142875" y="1570038"/>
            <a:ext cx="116967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Можно рассматривать, что система координат остается неизменной, а сам объект преобразуется относительно начала координат до получения желаемого размера. </a:t>
            </a:r>
          </a:p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Другим эквивалентным способом описания преобразования является смена систем координат. </a:t>
            </a:r>
          </a:p>
          <a:p>
            <a:pPr indent="449263" algn="just"/>
            <a:endParaRPr lang="ru-RU" sz="2800" u="sng">
              <a:latin typeface="Times New Roman" pitchFamily="18" charset="0"/>
              <a:cs typeface="Times New Roman" pitchFamily="18" charset="0"/>
            </a:endParaRPr>
          </a:p>
          <a:p>
            <a:pPr indent="449263" algn="just"/>
            <a:r>
              <a:rPr lang="ru-RU" sz="2800" u="sng">
                <a:latin typeface="Times New Roman" pitchFamily="18" charset="0"/>
                <a:cs typeface="Times New Roman" pitchFamily="18" charset="0"/>
              </a:rPr>
              <a:t>С математической точки зрения оба подхода идентичны. </a:t>
            </a:r>
          </a:p>
          <a:p>
            <a:pPr indent="449263" algn="just"/>
            <a:endParaRPr lang="ru-RU" sz="2800" u="sng">
              <a:latin typeface="Times New Roman" pitchFamily="18" charset="0"/>
              <a:cs typeface="Times New Roman" pitchFamily="18" charset="0"/>
            </a:endParaRPr>
          </a:p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Движение объектов можно рассматривать как движение в обратном направлении соответствующей системы координат.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2"/>
          <p:cNvSpPr txBox="1">
            <a:spLocks noChangeArrowheads="1"/>
          </p:cNvSpPr>
          <p:nvPr/>
        </p:nvSpPr>
        <p:spPr bwMode="auto">
          <a:xfrm>
            <a:off x="2071688" y="0"/>
            <a:ext cx="8064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МИРОВЫЕ ОКНА И ПОРТ</a:t>
            </a:r>
            <a:endParaRPr lang="en-US" sz="48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 ПРОСМОТРА В 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OPENGL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TextBox 11"/>
          <p:cNvSpPr txBox="1">
            <a:spLocks noChangeArrowheads="1"/>
          </p:cNvSpPr>
          <p:nvPr/>
        </p:nvSpPr>
        <p:spPr bwMode="auto">
          <a:xfrm>
            <a:off x="231775" y="1674813"/>
            <a:ext cx="11744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Мировое окно устанавливается с помощью функции </a:t>
            </a:r>
            <a:r>
              <a:rPr lang="ru-RU" sz="2400">
                <a:latin typeface="Courier New" pitchFamily="49" charset="0"/>
                <a:cs typeface="Courier New" pitchFamily="49" charset="0"/>
              </a:rPr>
              <a:t>gluOrtho2D()</a:t>
            </a:r>
          </a:p>
          <a:p>
            <a:pPr indent="449263" algn="just"/>
            <a:r>
              <a:rPr lang="ru-RU" sz="2400">
                <a:latin typeface="Courier New" pitchFamily="49" charset="0"/>
                <a:cs typeface="Courier New" pitchFamily="49" charset="0"/>
              </a:rPr>
              <a:t>void gluOrtho2D(GLdouble left, GLdouble right, GLdouble buttom,  GLdouble top);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устанавливает для окна левый нижний угол (left, bottom) и правый верхний угол (right, top), </a:t>
            </a:r>
          </a:p>
          <a:p>
            <a:pPr indent="449263"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Порт просмотра — функцией </a:t>
            </a:r>
            <a:r>
              <a:rPr lang="ru-RU" sz="2400">
                <a:latin typeface="Courier New" pitchFamily="49" charset="0"/>
                <a:cs typeface="Courier New" pitchFamily="49" charset="0"/>
              </a:rPr>
              <a:t>glViewport().</a:t>
            </a:r>
          </a:p>
          <a:p>
            <a:pPr indent="449263" algn="just"/>
            <a:r>
              <a:rPr lang="ru-RU" sz="2400">
                <a:latin typeface="Courier New" pitchFamily="49" charset="0"/>
                <a:cs typeface="Courier New" pitchFamily="49" charset="0"/>
              </a:rPr>
              <a:t>void glViewport(GLint x, GLint y, GLint width, GLint height);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станавливает для порта просмотра нижний левый угол (х. у) и верхний правый угол (х + width, у + height). </a:t>
            </a:r>
          </a:p>
          <a:p>
            <a:pPr indent="449263" algn="just"/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49263"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По умолчанию порт просмотра является полным экранным окном: если ширина и высота экранного окна равны соответственно W и H, то порт просмотра по умолчанию имеет левый нижний угол (0, 0) и верхний правый угол (W, H).</a:t>
            </a:r>
            <a:r>
              <a:rPr lang="ru-RU">
                <a:latin typeface="Calibri" pitchFamily="34" charset="0"/>
              </a:rPr>
              <a:t>	</a:t>
            </a:r>
          </a:p>
          <a:p>
            <a:pPr indent="449263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/>
          <p:cNvSpPr txBox="1">
            <a:spLocks noChangeArrowheads="1"/>
          </p:cNvSpPr>
          <p:nvPr/>
        </p:nvSpPr>
        <p:spPr bwMode="auto">
          <a:xfrm>
            <a:off x="2071688" y="0"/>
            <a:ext cx="8064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МИРОВЫЕ ОКНА И ПОРТ</a:t>
            </a:r>
            <a:endParaRPr lang="en-US" sz="48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 ПРОСМОТРА В 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OPENGL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TextBox 15"/>
          <p:cNvSpPr txBox="1">
            <a:spLocks noChangeArrowheads="1"/>
          </p:cNvSpPr>
          <p:nvPr/>
        </p:nvSpPr>
        <p:spPr bwMode="auto">
          <a:xfrm>
            <a:off x="296863" y="1381125"/>
            <a:ext cx="2327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Пример</a:t>
            </a:r>
          </a:p>
        </p:txBody>
      </p:sp>
      <p:pic>
        <p:nvPicPr>
          <p:cNvPr id="24579" name="Рисунок 1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2200" y="2536825"/>
            <a:ext cx="377983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Рисунок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863" y="2428875"/>
            <a:ext cx="6346825" cy="37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Рисунок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0363" y="4840288"/>
            <a:ext cx="784383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Рисунок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62563" y="1746250"/>
            <a:ext cx="2763837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0"/>
          <p:cNvSpPr txBox="1">
            <a:spLocks noChangeArrowheads="1"/>
          </p:cNvSpPr>
          <p:nvPr/>
        </p:nvSpPr>
        <p:spPr bwMode="auto">
          <a:xfrm>
            <a:off x="2071688" y="0"/>
            <a:ext cx="8064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МИРОВЫЕ ОКНА И ПОРТ</a:t>
            </a:r>
            <a:endParaRPr lang="en-US" sz="48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 ПРОСМОТРА В 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OPENGL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Рисунок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3" y="1722438"/>
            <a:ext cx="10661650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0"/>
          <p:cNvSpPr txBox="1">
            <a:spLocks noChangeArrowheads="1"/>
          </p:cNvSpPr>
          <p:nvPr/>
        </p:nvSpPr>
        <p:spPr bwMode="auto">
          <a:xfrm>
            <a:off x="2071688" y="0"/>
            <a:ext cx="8064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МИРОВЫЕ ОКНА И ПОРТ</a:t>
            </a:r>
            <a:endParaRPr lang="en-US" sz="48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 ПРОСМОТРА В 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OPENGL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Рисунок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2065338"/>
            <a:ext cx="11295063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7"/>
          <p:cNvSpPr txBox="1">
            <a:spLocks noChangeArrowheads="1"/>
          </p:cNvSpPr>
          <p:nvPr/>
        </p:nvSpPr>
        <p:spPr bwMode="auto">
          <a:xfrm>
            <a:off x="754063" y="0"/>
            <a:ext cx="10699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АВТОМАТИЧЕСКАЯ УСТАНОВКА </a:t>
            </a: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ПОРТА И МИРОВОГО ОКНА</a:t>
            </a:r>
          </a:p>
        </p:txBody>
      </p:sp>
      <p:pic>
        <p:nvPicPr>
          <p:cNvPr id="27650" name="Рисунок 9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831975"/>
            <a:ext cx="4359275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295900" y="1573213"/>
            <a:ext cx="67341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Экстент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или ограничивающий прямоугольник объекта — это выровненный прямоугольник, в точности покрывающий данный объект. </a:t>
            </a:r>
          </a:p>
        </p:txBody>
      </p: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4394200" y="3651250"/>
            <a:ext cx="7635875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u="sng">
                <a:latin typeface="Times New Roman" pitchFamily="18" charset="0"/>
                <a:cs typeface="Times New Roman" pitchFamily="18" charset="0"/>
              </a:rPr>
              <a:t>1 прогон.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Выполнить подпрограмму рисования, но фактически не рисовать, а только вычислять экстент. Затем установить окно.</a:t>
            </a:r>
          </a:p>
          <a:p>
            <a:pPr algn="just"/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u="sng">
                <a:latin typeface="Times New Roman" pitchFamily="18" charset="0"/>
                <a:cs typeface="Times New Roman" pitchFamily="18" charset="0"/>
              </a:rPr>
              <a:t>2 прогон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Снова выполнить подпрограмму, уже с рисованием.</a:t>
            </a: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0"/>
          <p:cNvSpPr txBox="1">
            <a:spLocks noChangeArrowheads="1"/>
          </p:cNvSpPr>
          <p:nvPr/>
        </p:nvSpPr>
        <p:spPr bwMode="auto">
          <a:xfrm>
            <a:off x="754063" y="0"/>
            <a:ext cx="10699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АВТОМАТИЧЕСКАЯ УСТАНОВКА </a:t>
            </a: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ПОРТА И МИРОВОГО ОКНА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0963" y="1570038"/>
            <a:ext cx="9505950" cy="321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Рисунок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4894263"/>
            <a:ext cx="43862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Рисунок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9750" y="5011738"/>
            <a:ext cx="42862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9"/>
          <p:cNvSpPr txBox="1">
            <a:spLocks noChangeArrowheads="1"/>
          </p:cNvSpPr>
          <p:nvPr/>
        </p:nvSpPr>
        <p:spPr bwMode="auto">
          <a:xfrm>
            <a:off x="754063" y="0"/>
            <a:ext cx="10699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АВТОМАТИЧЕСКАЯ УСТАНОВКА </a:t>
            </a: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ПОРТА И МИРОВОГО ОКНА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50" y="1570038"/>
            <a:ext cx="11839575" cy="554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обытие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(изменение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размеров). </a:t>
            </a: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glutReshapeFunc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инструментария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специфицирует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myReshape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вызываемую при возникновении данного события: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glutReshapeFunc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myReshape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задает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функцию, вызываемую по событию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resize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того, эта зарегистрированная функция вызывается, когда окно открывается впервые, и должна иметь следующий прототип:</a:t>
            </a: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myReshape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GLsizei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GLsizei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H);</a:t>
            </a: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данной функции система автоматически передает в нее новую ширину и высоту того экранного окна, которое эта функция может затем использовать в своих вычислениях. (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GLsizei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32-битным целым.)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2"/>
          <p:cNvSpPr txBox="1">
            <a:spLocks noChangeArrowheads="1"/>
          </p:cNvSpPr>
          <p:nvPr/>
        </p:nvSpPr>
        <p:spPr bwMode="auto">
          <a:xfrm>
            <a:off x="754063" y="0"/>
            <a:ext cx="10699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АВТОМАТИЧЕСКАЯ УСТАНОВКА </a:t>
            </a: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ПОРТА И МИРОВОГО ОКНА</a:t>
            </a:r>
          </a:p>
        </p:txBody>
      </p:sp>
      <p:pic>
        <p:nvPicPr>
          <p:cNvPr id="30722" name="Рисунок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5925" y="1798638"/>
            <a:ext cx="92710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9"/>
          <p:cNvSpPr txBox="1">
            <a:spLocks noChangeArrowheads="1"/>
          </p:cNvSpPr>
          <p:nvPr/>
        </p:nvSpPr>
        <p:spPr bwMode="auto">
          <a:xfrm>
            <a:off x="561975" y="130175"/>
            <a:ext cx="112823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ВЗАИМОДЕЙСТВИЕ С ПОМОЩЬЮ МЫШИ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3" y="1081088"/>
            <a:ext cx="11977687" cy="5108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glutMouseFunc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myMouse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связывает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myMouse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с событием, возникающим при нажатии или отпус­кании кнопки мыши;</a:t>
            </a: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myMouse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button,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state,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принять одно из следующих значений: GLUT_LEFT_BUTTON, GLUT_MIDDLE_BUTTON, GLUT_RIGHT_BUTTON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левая кнопка, средняя кнопка, правая кнопка). Параметр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быть равен GLUT_UP или GLUT_DOWN (вверх или вниз).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и y сообщают о положении мыши в момент события.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равна числу пикселей от левого края окна,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величина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равна числу пикселей вниз от верха окна.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7"/>
          <p:cNvSpPr txBox="1">
            <a:spLocks noChangeArrowheads="1"/>
          </p:cNvSpPr>
          <p:nvPr/>
        </p:nvSpPr>
        <p:spPr bwMode="auto">
          <a:xfrm>
            <a:off x="561975" y="130175"/>
            <a:ext cx="112823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ВЗАИМОДЕЙСТВИЕ С ПОМОЩЬЮ МЫШИ</a:t>
            </a:r>
          </a:p>
        </p:txBody>
      </p:sp>
      <p:pic>
        <p:nvPicPr>
          <p:cNvPr id="32770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1839913"/>
            <a:ext cx="8988425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Times New Roman" pitchFamily="18" charset="0"/>
                <a:cs typeface="Times New Roman" pitchFamily="18" charset="0"/>
              </a:rPr>
              <a:t>ПРЕОБРАЗОВАНИЕ СИСТЕМ</a:t>
            </a:r>
            <a:r>
              <a:rPr lang="en-US" sz="4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>
                <a:latin typeface="Times New Roman" pitchFamily="18" charset="0"/>
                <a:cs typeface="Times New Roman" pitchFamily="18" charset="0"/>
              </a:rPr>
              <a:t>КООРДИНАТ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b="6827"/>
          <a:stretch>
            <a:fillRect/>
          </a:stretch>
        </p:blipFill>
        <p:spPr bwMode="auto">
          <a:xfrm>
            <a:off x="1903413" y="909638"/>
            <a:ext cx="8305800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106363" y="4146550"/>
            <a:ext cx="118999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u="sng">
                <a:latin typeface="Times New Roman" pitchFamily="18" charset="0"/>
                <a:cs typeface="Times New Roman" pitchFamily="18" charset="0"/>
              </a:rPr>
              <a:t>Введем три вида систем координат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Первая из них – </a:t>
            </a:r>
            <a:r>
              <a:rPr lang="ru-RU" sz="2400" u="sng">
                <a:latin typeface="Times New Roman" pitchFamily="18" charset="0"/>
                <a:cs typeface="Times New Roman" pitchFamily="18" charset="0"/>
              </a:rPr>
              <a:t>мировая система координат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– задается осями</a:t>
            </a:r>
            <a:r>
              <a:rPr lang="ru-RU" sz="2400" i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XmYmZm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Мы размещаем ее в некоторой точке, и она остается неподвижной всегда.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Вторая – </a:t>
            </a:r>
            <a:r>
              <a:rPr lang="ru-RU" sz="2400" u="sng">
                <a:latin typeface="Times New Roman" pitchFamily="18" charset="0"/>
                <a:cs typeface="Times New Roman" pitchFamily="18" charset="0"/>
              </a:rPr>
              <a:t>система координат наблюдателя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Эту систему назовем 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XnYnZn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Она определяет положение наблюдателя в пространстве и задает направление взгляда.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 И третья – </a:t>
            </a:r>
            <a:r>
              <a:rPr lang="ru-RU" sz="2400" u="sng">
                <a:latin typeface="Times New Roman" pitchFamily="18" charset="0"/>
                <a:cs typeface="Times New Roman" pitchFamily="18" charset="0"/>
              </a:rPr>
              <a:t>система координат объекта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Эти системы также могут перемещаться и изменять свое положение в пространстве относительно мировой системы координат.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7"/>
          <p:cNvSpPr txBox="1">
            <a:spLocks noChangeArrowheads="1"/>
          </p:cNvSpPr>
          <p:nvPr/>
        </p:nvSpPr>
        <p:spPr bwMode="auto">
          <a:xfrm>
            <a:off x="561975" y="130175"/>
            <a:ext cx="112823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ВЗАИМОДЕЙСТВИЕ С ПОМОЩЬЮ МЫШИ</a:t>
            </a:r>
          </a:p>
        </p:txBody>
      </p:sp>
      <p:pic>
        <p:nvPicPr>
          <p:cNvPr id="33794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196975"/>
            <a:ext cx="9310687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7"/>
          <p:cNvSpPr txBox="1">
            <a:spLocks noChangeArrowheads="1"/>
          </p:cNvSpPr>
          <p:nvPr/>
        </p:nvSpPr>
        <p:spPr bwMode="auto">
          <a:xfrm>
            <a:off x="561975" y="130175"/>
            <a:ext cx="112823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ВЗАИМОДЕЙСТВИЕ С ПОМОЩЬЮ МЫШИ</a:t>
            </a:r>
          </a:p>
        </p:txBody>
      </p:sp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153988" y="1176338"/>
            <a:ext cx="12038012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2800">
                <a:latin typeface="Courier New" pitchFamily="49" charset="0"/>
                <a:cs typeface="Courier New" pitchFamily="49" charset="0"/>
              </a:rPr>
              <a:t>glutMotionFunc(myMovedMouse)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— связывает 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myMovedMouse()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с событием, возникающим при перемещении мыши, когда одна из ее кнопок нажата;</a:t>
            </a:r>
          </a:p>
          <a:p>
            <a:pPr indent="449263" algn="just"/>
            <a:r>
              <a:rPr lang="en-US" sz="2800">
                <a:latin typeface="Courier New" pitchFamily="49" charset="0"/>
                <a:cs typeface="Courier New" pitchFamily="49" charset="0"/>
              </a:rPr>
              <a:t>v</a:t>
            </a:r>
            <a:r>
              <a:rPr lang="en-GB" sz="2800">
                <a:latin typeface="Courier New" pitchFamily="49" charset="0"/>
                <a:cs typeface="Courier New" pitchFamily="49" charset="0"/>
              </a:rPr>
              <a:t>oid 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myMovedMouse(int х, int у);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значения х и у представляют собой позицию мыши в тот момент, когда рассматриваемое событие происходит.</a:t>
            </a:r>
          </a:p>
          <a:p>
            <a:pPr indent="449263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7"/>
          <p:cNvSpPr txBox="1">
            <a:spLocks noChangeArrowheads="1"/>
          </p:cNvSpPr>
          <p:nvPr/>
        </p:nvSpPr>
        <p:spPr bwMode="auto">
          <a:xfrm>
            <a:off x="561975" y="130175"/>
            <a:ext cx="112823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ВЗАИМОДЕЙСТВИЕ С ПОМОЩЬЮ МЫШИ</a:t>
            </a:r>
          </a:p>
        </p:txBody>
      </p:sp>
      <p:pic>
        <p:nvPicPr>
          <p:cNvPr id="35842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" y="1701800"/>
            <a:ext cx="11618913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9"/>
          <p:cNvSpPr txBox="1">
            <a:spLocks noChangeArrowheads="1"/>
          </p:cNvSpPr>
          <p:nvPr/>
        </p:nvSpPr>
        <p:spPr bwMode="auto">
          <a:xfrm>
            <a:off x="1454150" y="0"/>
            <a:ext cx="92995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ВЗАИМОДЕЙСТВИЕ С ПОМОЩЬЮ </a:t>
            </a:r>
          </a:p>
          <a:p>
            <a:pPr algn="ctr"/>
            <a:r>
              <a:rPr lang="ru-RU" sz="4800" b="1">
                <a:latin typeface="Calibri" pitchFamily="34" charset="0"/>
              </a:rPr>
              <a:t>КЛАВИАТУРЫ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190500" y="1570038"/>
            <a:ext cx="115189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Функция обратного вызова 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myKeyboard()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регистрируется с данным типом события посредством подпрограммы 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glutKeyboardFunc(myKeyboard),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которая должна иметь следующий прототип:</a:t>
            </a:r>
          </a:p>
          <a:p>
            <a:pPr indent="449263" algn="just"/>
            <a:r>
              <a:rPr lang="en-US" sz="2800">
                <a:latin typeface="Courier New" pitchFamily="49" charset="0"/>
                <a:cs typeface="Courier New" pitchFamily="49" charset="0"/>
              </a:rPr>
              <a:t>v</a:t>
            </a:r>
            <a:r>
              <a:rPr lang="en-GB" sz="2800">
                <a:latin typeface="Courier New" pitchFamily="49" charset="0"/>
                <a:cs typeface="Courier New" pitchFamily="49" charset="0"/>
              </a:rPr>
              <a:t>oid myKeyboard(unsingned char key, int x, int y);</a:t>
            </a:r>
            <a:endParaRPr lang="ru-RU" sz="2800">
              <a:latin typeface="Courier New" pitchFamily="49" charset="0"/>
              <a:cs typeface="Courier New" pitchFamily="49" charset="0"/>
            </a:endParaRPr>
          </a:p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Величина </a:t>
            </a:r>
            <a:r>
              <a:rPr lang="en-GB" sz="2800">
                <a:latin typeface="Courier New" pitchFamily="49" charset="0"/>
                <a:cs typeface="Courier New" pitchFamily="49" charset="0"/>
              </a:rPr>
              <a:t>key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определяется ASCII-кодом нажатой клавиши.</a:t>
            </a:r>
          </a:p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Величины х и у сообщают позицию мыши в момент возникновения события. </a:t>
            </a:r>
          </a:p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Функция 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glutSpecialFunc(SpecialKey)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регистрирует функцию </a:t>
            </a:r>
            <a:r>
              <a:rPr lang="ru-RU" sz="2800">
                <a:latin typeface="Courier New" pitchFamily="49" charset="0"/>
                <a:cs typeface="Courier New" pitchFamily="49" charset="0"/>
              </a:rPr>
              <a:t>SpecialKey()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которая должна иметь следующий прототип:</a:t>
            </a:r>
          </a:p>
          <a:p>
            <a:pPr indent="449263" algn="just"/>
            <a:r>
              <a:rPr lang="ru-RU" sz="2800">
                <a:latin typeface="Courier New" pitchFamily="49" charset="0"/>
                <a:cs typeface="Courier New" pitchFamily="49" charset="0"/>
              </a:rPr>
              <a:t>void SpecialKey (int key, int x, int y); </a:t>
            </a:r>
            <a:endParaRPr lang="ru-RU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9"/>
          <p:cNvSpPr txBox="1">
            <a:spLocks noChangeArrowheads="1"/>
          </p:cNvSpPr>
          <p:nvPr/>
        </p:nvSpPr>
        <p:spPr bwMode="auto">
          <a:xfrm>
            <a:off x="1454150" y="0"/>
            <a:ext cx="92995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ВЗАИМОДЕЙСТВИЕ С ПОМОЩЬЮ </a:t>
            </a:r>
          </a:p>
          <a:p>
            <a:pPr algn="ctr"/>
            <a:r>
              <a:rPr lang="ru-RU" sz="4800" b="1">
                <a:latin typeface="Calibri" pitchFamily="34" charset="0"/>
              </a:rPr>
              <a:t>КЛАВИАТУРЫ</a:t>
            </a:r>
          </a:p>
        </p:txBody>
      </p:sp>
      <p:pic>
        <p:nvPicPr>
          <p:cNvPr id="37890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2863" y="1565275"/>
            <a:ext cx="8994775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9"/>
          <p:cNvSpPr txBox="1">
            <a:spLocks noChangeArrowheads="1"/>
          </p:cNvSpPr>
          <p:nvPr/>
        </p:nvSpPr>
        <p:spPr bwMode="auto">
          <a:xfrm>
            <a:off x="1454150" y="0"/>
            <a:ext cx="92995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ВЗАИМОДЕЙСТВИЕ С ПОМОЩЬЮ </a:t>
            </a:r>
          </a:p>
          <a:p>
            <a:pPr algn="ctr"/>
            <a:r>
              <a:rPr lang="ru-RU" sz="4800" b="1">
                <a:latin typeface="Calibri" pitchFamily="34" charset="0"/>
              </a:rPr>
              <a:t>КЛАВИАТУРЫ</a:t>
            </a:r>
          </a:p>
        </p:txBody>
      </p:sp>
      <p:pic>
        <p:nvPicPr>
          <p:cNvPr id="38914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1506538"/>
            <a:ext cx="7858125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42875" y="106363"/>
            <a:ext cx="1194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400" b="1">
                <a:latin typeface="Times New Roman" pitchFamily="18" charset="0"/>
                <a:cs typeface="Times New Roman" pitchFamily="18" charset="0"/>
              </a:rPr>
              <a:t>ПРЕОБРАЗОВАНИЕ СИСТЕМ КООРДИНАТ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875" y="876300"/>
            <a:ext cx="117094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точек объектов задаются в системах координат объектов, каждая из которых, в свою очередь, привязана к мировой системе координат.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 наблюдателя также перемещается относительно мировой системы координат.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 увидеть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трехмерный объект на экране компьютера надо проделать следующие шаги: </a:t>
            </a: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Преобразовать координаты объекта, заданные в собственной системе координат, в мировые координаты.</a:t>
            </a: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Преобразовать координаты объекта, заданные уже в мировой системе координат, в систему координат наблюдателя.</a:t>
            </a:r>
          </a:p>
          <a:p>
            <a:pPr indent="45000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Спроецировать полученные координаты на проекционную плоскость в системе координат наблюдателя.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142875" y="106363"/>
            <a:ext cx="1194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400" b="1">
                <a:latin typeface="Times New Roman" pitchFamily="18" charset="0"/>
                <a:cs typeface="Times New Roman" pitchFamily="18" charset="0"/>
              </a:rPr>
              <a:t>ПРЕОБРАЗОВАНИЕ СИСТЕМ КООРДИНАТ</a:t>
            </a:r>
          </a:p>
        </p:txBody>
      </p:sp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260350" y="1636713"/>
            <a:ext cx="11709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Чаще используют две системы координат.</a:t>
            </a:r>
          </a:p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 Первая — 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мировые координаты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которые описывают истинное положение объектов в пространстве с заданной точностью. </a:t>
            </a:r>
          </a:p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Вторая — 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система координат устройства отображения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в котором осуществляется вывод изображения объектов в заданной проекции, иногда их называют экранными координатами.</a:t>
            </a:r>
          </a:p>
          <a:p>
            <a:pPr indent="449263"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Основная задача — задать преобразования координат из мировых в экранные.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/>
          <p:cNvSpPr txBox="1">
            <a:spLocks noChangeArrowheads="1"/>
          </p:cNvSpPr>
          <p:nvPr/>
        </p:nvSpPr>
        <p:spPr bwMode="auto">
          <a:xfrm>
            <a:off x="2071688" y="0"/>
            <a:ext cx="8064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МИРОВЫЕ ОКНА И ПОРТ</a:t>
            </a:r>
            <a:endParaRPr lang="en-US" sz="48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 ПРОСМОТРА В 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OPENGL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4" name="TextBox 15"/>
          <p:cNvSpPr txBox="1">
            <a:spLocks noChangeArrowheads="1"/>
          </p:cNvSpPr>
          <p:nvPr/>
        </p:nvSpPr>
        <p:spPr bwMode="auto">
          <a:xfrm>
            <a:off x="296863" y="1381125"/>
            <a:ext cx="2327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</a:rPr>
              <a:t>Пример</a:t>
            </a:r>
          </a:p>
        </p:txBody>
      </p:sp>
      <p:pic>
        <p:nvPicPr>
          <p:cNvPr id="18435" name="Рисунок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313" y="2092325"/>
            <a:ext cx="27622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Рисунок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0075"/>
            <a:ext cx="4811713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Рисунок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7125" y="1905000"/>
            <a:ext cx="702627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3"/>
          <p:cNvSpPr txBox="1">
            <a:spLocks noChangeArrowheads="1"/>
          </p:cNvSpPr>
          <p:nvPr/>
        </p:nvSpPr>
        <p:spPr bwMode="auto">
          <a:xfrm>
            <a:off x="2071688" y="0"/>
            <a:ext cx="8064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МИРОВЫЕ ОКНА И ПОРТ</a:t>
            </a:r>
            <a:endParaRPr lang="en-US" sz="4800" b="1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 ПРОСМОТРА В 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OPENGL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74825"/>
            <a:ext cx="778827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3"/>
          <p:cNvSpPr txBox="1">
            <a:spLocks noChangeArrowheads="1"/>
          </p:cNvSpPr>
          <p:nvPr/>
        </p:nvSpPr>
        <p:spPr bwMode="auto">
          <a:xfrm>
            <a:off x="615950" y="0"/>
            <a:ext cx="109759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ПРЕОБРАЗОВАНИЕ ИЗ МИРОВОГО </a:t>
            </a: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ОКНА В ПОРТ ПРОСМОТРА</a:t>
            </a:r>
          </a:p>
        </p:txBody>
      </p:sp>
      <p:pic>
        <p:nvPicPr>
          <p:cNvPr id="204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9425" y="1881188"/>
            <a:ext cx="8709025" cy="333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18"/>
          <p:cNvSpPr txBox="1">
            <a:spLocks noChangeArrowheads="1"/>
          </p:cNvSpPr>
          <p:nvPr/>
        </p:nvSpPr>
        <p:spPr bwMode="auto">
          <a:xfrm>
            <a:off x="615950" y="0"/>
            <a:ext cx="109759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ПРЕОБРАЗОВАНИЕ ИЗ МИРОВОГО </a:t>
            </a: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ОКНА В ПОРТ ПРОСМОТРА</a:t>
            </a:r>
          </a:p>
        </p:txBody>
      </p:sp>
      <p:pic>
        <p:nvPicPr>
          <p:cNvPr id="21506" name="Рисунок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0" y="1779588"/>
            <a:ext cx="7121525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Рисунок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" y="1930400"/>
            <a:ext cx="5732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Рисунок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13" y="2830513"/>
            <a:ext cx="4167187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Рисунок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9138" y="4502150"/>
            <a:ext cx="39084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8"/>
          <p:cNvSpPr txBox="1">
            <a:spLocks noChangeArrowheads="1"/>
          </p:cNvSpPr>
          <p:nvPr/>
        </p:nvSpPr>
        <p:spPr bwMode="auto">
          <a:xfrm>
            <a:off x="615950" y="0"/>
            <a:ext cx="109759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ПРЕОБРАЗОВАНИЕ ИЗ МИРОВОГО </a:t>
            </a:r>
          </a:p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ОКНА В ПОРТ ПРОСМОТРА</a:t>
            </a:r>
          </a:p>
        </p:txBody>
      </p:sp>
      <p:pic>
        <p:nvPicPr>
          <p:cNvPr id="22530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188" y="1570038"/>
            <a:ext cx="10098087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750</Words>
  <Application>Microsoft Office PowerPoint</Application>
  <PresentationFormat>Произвольный</PresentationFormat>
  <Paragraphs>93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Calibri</vt:lpstr>
      <vt:lpstr>Arial</vt:lpstr>
      <vt:lpstr>Calibri Light</vt:lpstr>
      <vt:lpstr>Times New Roman</vt:lpstr>
      <vt:lpstr>Courier New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89</cp:revision>
  <cp:lastPrinted>2016-02-21T11:55:36Z</cp:lastPrinted>
  <dcterms:created xsi:type="dcterms:W3CDTF">2016-02-09T16:52:08Z</dcterms:created>
  <dcterms:modified xsi:type="dcterms:W3CDTF">2019-09-03T05:12:37Z</dcterms:modified>
</cp:coreProperties>
</file>