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38" r:id="rId2"/>
    <p:sldId id="346" r:id="rId3"/>
    <p:sldId id="347" r:id="rId4"/>
    <p:sldId id="348" r:id="rId5"/>
    <p:sldId id="327" r:id="rId6"/>
    <p:sldId id="339" r:id="rId7"/>
    <p:sldId id="352" r:id="rId8"/>
    <p:sldId id="349" r:id="rId9"/>
    <p:sldId id="340" r:id="rId10"/>
    <p:sldId id="350" r:id="rId11"/>
    <p:sldId id="351" r:id="rId12"/>
    <p:sldId id="307" r:id="rId13"/>
    <p:sldId id="353" r:id="rId14"/>
    <p:sldId id="354" r:id="rId15"/>
    <p:sldId id="355" r:id="rId16"/>
    <p:sldId id="358" r:id="rId17"/>
    <p:sldId id="357" r:id="rId18"/>
    <p:sldId id="359" r:id="rId19"/>
    <p:sldId id="356" r:id="rId20"/>
    <p:sldId id="360" r:id="rId21"/>
    <p:sldId id="328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</p:sldIdLst>
  <p:sldSz cx="12192000" cy="6858000"/>
  <p:notesSz cx="7102475" cy="102314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84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D0C36FD-0E53-4599-955E-05D8D7E297DE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748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433964F-6584-4AD4-98B0-9DB13C9A03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75298-47B7-4FBB-87D8-5A66E62F5A29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47F51-2A1C-4F12-A0CB-971D9F17E8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91CDE-E0E9-4D47-8B5B-4CF4D693DB95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75E99-1A64-4BC5-A3F2-FBD0501810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D0D59-B373-4C9E-AA3B-CF9BF3559BB9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4AF04-A9F1-4FCF-9C3D-14FAFF222F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88895-EF9B-496E-A634-22D2CF1C3F50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438EE-94A7-49BA-AA78-13B4DD4998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EA2F8-CFC1-4340-85C7-5203B10C9543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0719F-1C46-493E-A8FF-05AAAF2AC4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27E7B-2EA3-44A4-B0DE-EA926953221D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471AA-3AA6-4A29-90E2-14CD5370FA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C9BB4-982F-4780-BB3D-BF548DB2E9A2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831F9-593A-4192-95E0-04BB60A3C5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C1FF-EF38-4C4A-B068-BB68D9706BA0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E2CB8-242D-4371-8B52-ABCABAF03E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F140-8758-493E-8134-D998B45F6A2E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7A0C6-75DC-409B-8338-5D0AB5EE2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BC19B-357B-4B5E-BFCB-755D32FC764E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EDEC8-EB7D-4F64-8F4F-211BEE171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5AF99-23F0-4951-9A05-5FC178C53AEB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F29CF-1A89-4B40-8144-8115AD3D9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C3C264-6E07-4D9C-9FBB-C6B1F0049D16}" type="datetimeFigureOut">
              <a:rPr lang="ru-RU"/>
              <a:pPr>
                <a:defRPr/>
              </a:pPr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517515-BEF0-4620-8AF0-BBAF28FF41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8"/>
          <p:cNvSpPr txBox="1">
            <a:spLocks noChangeArrowheads="1"/>
          </p:cNvSpPr>
          <p:nvPr/>
        </p:nvSpPr>
        <p:spPr bwMode="auto">
          <a:xfrm>
            <a:off x="4198938" y="0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ПРОЕКЦИИ</a:t>
            </a:r>
          </a:p>
        </p:txBody>
      </p:sp>
      <p:pic>
        <p:nvPicPr>
          <p:cNvPr id="14338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8" y="830263"/>
            <a:ext cx="1165860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10"/>
          <p:cNvSpPr txBox="1">
            <a:spLocks noChangeArrowheads="1"/>
          </p:cNvSpPr>
          <p:nvPr/>
        </p:nvSpPr>
        <p:spPr bwMode="auto">
          <a:xfrm>
            <a:off x="941388" y="0"/>
            <a:ext cx="103251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ДВУХТОЧЕЧНАЯ ПЕРСПЕКТИВА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1262063" y="1584325"/>
            <a:ext cx="93662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0"/>
          <p:cNvSpPr txBox="1">
            <a:spLocks noChangeArrowheads="1"/>
          </p:cNvSpPr>
          <p:nvPr/>
        </p:nvSpPr>
        <p:spPr bwMode="auto">
          <a:xfrm>
            <a:off x="960438" y="0"/>
            <a:ext cx="10287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ТРЕХТОЧЕЧНАЯ ПЕРСПЕКТИВА</a:t>
            </a:r>
          </a:p>
        </p:txBody>
      </p:sp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2713" y="741363"/>
            <a:ext cx="71564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0"/>
          <p:cNvSpPr txBox="1">
            <a:spLocks noChangeArrowheads="1"/>
          </p:cNvSpPr>
          <p:nvPr/>
        </p:nvSpPr>
        <p:spPr bwMode="auto">
          <a:xfrm>
            <a:off x="2071688" y="0"/>
            <a:ext cx="77136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ПАРАЛЛЕЛЬНЫЕ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103188" y="1555750"/>
            <a:ext cx="11650662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  <a:tabLst>
                <a:tab pos="6858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ортографические или ортогональные, в которых направление проецирования является нормалью к проекционной плоскости;</a:t>
            </a:r>
          </a:p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  <a:tabLst>
                <a:tab pos="685800" algn="l"/>
              </a:tabLst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косоугольные, в которых направление проецирования и нормаль к проекционной плоскости не совпадают.</a:t>
            </a:r>
          </a:p>
          <a:p>
            <a:pPr>
              <a:tabLst>
                <a:tab pos="685800" algn="l"/>
              </a:tabLst>
            </a:pP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0"/>
          <p:cNvSpPr txBox="1">
            <a:spLocks noChangeArrowheads="1"/>
          </p:cNvSpPr>
          <p:nvPr/>
        </p:nvSpPr>
        <p:spPr bwMode="auto">
          <a:xfrm>
            <a:off x="2071688" y="0"/>
            <a:ext cx="77136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ПАРАЛЛЕЛЬНЫЕ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38" y="1389063"/>
            <a:ext cx="11649075" cy="3697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В зависимости от положения осей системы координат объекта относительно проекционной плоскости ортографические проекции могут быть:</a:t>
            </a:r>
          </a:p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параллельная прямоугольная проекция;</a:t>
            </a:r>
          </a:p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аксонометрические проекции.</a:t>
            </a:r>
          </a:p>
          <a:p>
            <a:pPr marL="742950" lvl="1" indent="-285750" algn="just">
              <a:lnSpc>
                <a:spcPct val="150000"/>
              </a:lnSpc>
            </a:pP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Box 10"/>
          <p:cNvSpPr txBox="1">
            <a:spLocks noChangeArrowheads="1"/>
          </p:cNvSpPr>
          <p:nvPr/>
        </p:nvSpPr>
        <p:spPr bwMode="auto">
          <a:xfrm>
            <a:off x="2071688" y="0"/>
            <a:ext cx="77136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ПАРАЛЛЕЛЬНЫЕ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344488" y="830263"/>
            <a:ext cx="11376025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Простейшей проекцией является параллельная прямоугольная проекция. В ней совместно изображаются виды сверху, спереди и сбоку. </a:t>
            </a:r>
            <a:endParaRPr lang="ru-RU">
              <a:latin typeface="Calibri" pitchFamily="34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2814638" y="2125663"/>
            <a:ext cx="6777037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0"/>
          <p:cNvSpPr txBox="1">
            <a:spLocks noChangeArrowheads="1"/>
          </p:cNvSpPr>
          <p:nvPr/>
        </p:nvSpPr>
        <p:spPr bwMode="auto">
          <a:xfrm>
            <a:off x="2071688" y="0"/>
            <a:ext cx="77136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ПАРАЛЛЕЛЬНЫЕ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239713" y="819150"/>
            <a:ext cx="11377612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Аксонометрическая проекция — это проекция на одну плоскость. При этом направление проецирования выбирают так, чтобы оно не совпадало ни с одной из координатных осей.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Аксонометрические проекции делятся на три основных вида: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1) изометрические, т.е. одинакового измерения (оси z', х' и у' наклонены одинаково; следовательно, уменьшение размеров по направлению всех трех осей одинаковое);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0"/>
          <p:cNvSpPr txBox="1">
            <a:spLocks noChangeArrowheads="1"/>
          </p:cNvSpPr>
          <p:nvPr/>
        </p:nvSpPr>
        <p:spPr bwMode="auto">
          <a:xfrm>
            <a:off x="2071688" y="0"/>
            <a:ext cx="77136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ПАРАЛЛЕЛЬНЫЕ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239713" y="819150"/>
            <a:ext cx="113776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Изометрические.</a:t>
            </a:r>
          </a:p>
        </p:txBody>
      </p:sp>
      <p:pic>
        <p:nvPicPr>
          <p:cNvPr id="29699" name="Picture 2" descr="Рисунок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2071688"/>
            <a:ext cx="4464050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6270625" y="2397125"/>
            <a:ext cx="5487988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Рисунок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550" y="3263900"/>
            <a:ext cx="4341813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TextBox 10"/>
          <p:cNvSpPr txBox="1">
            <a:spLocks noChangeArrowheads="1"/>
          </p:cNvSpPr>
          <p:nvPr/>
        </p:nvSpPr>
        <p:spPr bwMode="auto">
          <a:xfrm>
            <a:off x="2071688" y="0"/>
            <a:ext cx="77136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ПАРАЛЛЕЛЬНЫЕ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0723" name="TextBox 2"/>
          <p:cNvSpPr txBox="1">
            <a:spLocks noChangeArrowheads="1"/>
          </p:cNvSpPr>
          <p:nvPr/>
        </p:nvSpPr>
        <p:spPr bwMode="auto">
          <a:xfrm>
            <a:off x="344488" y="830263"/>
            <a:ext cx="11376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2) диметрические, т. е. двойного измерения (две оси координат имеют один и тот же наклон, а третья − другой; следовательно, уменьшение размеров по этим двум осям будет одно и то же, а по третьей оси − другое);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lum contrast="50000"/>
          </a:blip>
          <a:srcRect/>
          <a:stretch>
            <a:fillRect/>
          </a:stretch>
        </p:blipFill>
        <p:spPr bwMode="auto">
          <a:xfrm>
            <a:off x="5273675" y="4262438"/>
            <a:ext cx="6815138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0"/>
          <p:cNvSpPr txBox="1">
            <a:spLocks noChangeArrowheads="1"/>
          </p:cNvSpPr>
          <p:nvPr/>
        </p:nvSpPr>
        <p:spPr bwMode="auto">
          <a:xfrm>
            <a:off x="2071688" y="0"/>
            <a:ext cx="77136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ПАРАЛЛЕЛЬНЫЕ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344488" y="830263"/>
            <a:ext cx="113760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3) триметрические, т.е. тройного измерения (все оси имеют разный наклон; следовательно, уменьшение размеров по направлению всех трех осей разное).</a:t>
            </a:r>
            <a:endParaRPr lang="ru-RU" sz="2800">
              <a:latin typeface="Calibri" pitchFamily="34" charset="0"/>
            </a:endParaRP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3673475" y="2189163"/>
            <a:ext cx="5541963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10"/>
          <p:cNvSpPr txBox="1">
            <a:spLocks noChangeArrowheads="1"/>
          </p:cNvSpPr>
          <p:nvPr/>
        </p:nvSpPr>
        <p:spPr bwMode="auto">
          <a:xfrm>
            <a:off x="2474913" y="0"/>
            <a:ext cx="76803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КОСОУГОЛЬНЫЕ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307975" y="806450"/>
            <a:ext cx="113776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sz="2800">
                <a:latin typeface="Times New Roman" pitchFamily="18" charset="0"/>
                <a:cs typeface="Times New Roman" pitchFamily="18" charset="0"/>
              </a:rPr>
              <a:t>Косоугольные (наклонные) проекции сочетают в себе свойства ортографических проекций (видов спереди, сверху и сбоку) со свойствами аксонометрии. В этом случае проекционная плоскость перпендикулярна главной координатной оси, поэтому сторона объекта, параллельная этой плоскости, проецируется так, что можно измерить углы и расстояния. 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8"/>
          <p:cNvSpPr txBox="1">
            <a:spLocks noChangeArrowheads="1"/>
          </p:cNvSpPr>
          <p:nvPr/>
        </p:nvSpPr>
        <p:spPr bwMode="auto">
          <a:xfrm>
            <a:off x="4198938" y="0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ПРОЕКЦИИ</a:t>
            </a:r>
          </a:p>
        </p:txBody>
      </p:sp>
      <p:pic>
        <p:nvPicPr>
          <p:cNvPr id="1536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925513"/>
            <a:ext cx="9856787" cy="563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TextBox 10"/>
          <p:cNvSpPr txBox="1">
            <a:spLocks noChangeArrowheads="1"/>
          </p:cNvSpPr>
          <p:nvPr/>
        </p:nvSpPr>
        <p:spPr bwMode="auto">
          <a:xfrm>
            <a:off x="2474913" y="0"/>
            <a:ext cx="76803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b="1">
                <a:latin typeface="Calibri" pitchFamily="34" charset="0"/>
              </a:rPr>
              <a:t>КОСОУГОЛЬНЫЕ ПРОЕКЦИИ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5140" name="TextBox 2"/>
          <p:cNvSpPr txBox="1">
            <a:spLocks noChangeArrowheads="1"/>
          </p:cNvSpPr>
          <p:nvPr/>
        </p:nvSpPr>
        <p:spPr bwMode="auto">
          <a:xfrm>
            <a:off x="307975" y="806450"/>
            <a:ext cx="11377613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Двумя важными видами косоугольных проекций являются проекции:</a:t>
            </a:r>
          </a:p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Кавалье (cavalier) – горизонтальная косоугольная изометрия (военная перспектива);</a:t>
            </a:r>
          </a:p>
          <a:p>
            <a:pPr marL="742950" lvl="1" indent="-285750" algn="just">
              <a:lnSpc>
                <a:spcPct val="150000"/>
              </a:lnSpc>
              <a:buFont typeface="Symbol" pitchFamily="18" charset="2"/>
              <a:buChar char="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Кабине (cabinet) – фронтальная косоугольная диметрия.</a:t>
            </a:r>
          </a:p>
          <a:p>
            <a:pPr indent="457200" algn="just">
              <a:lnSpc>
                <a:spcPct val="150000"/>
              </a:lnSpc>
            </a:pP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328738" y="3535363"/>
          <a:ext cx="2706687" cy="2943225"/>
        </p:xfrm>
        <a:graphic>
          <a:graphicData uri="http://schemas.openxmlformats.org/presentationml/2006/ole">
            <p:oleObj spid="_x0000_s5137" name="Picture" r:id="rId3" imgW="2078736" imgH="2278380" progId="Word.Picture.8">
              <p:embed/>
            </p:oleObj>
          </a:graphicData>
        </a:graphic>
      </p:graphicFrame>
      <p:sp>
        <p:nvSpPr>
          <p:cNvPr id="5141" name="Rectangle 6"/>
          <p:cNvSpPr>
            <a:spLocks noChangeArrowheads="1"/>
          </p:cNvSpPr>
          <p:nvPr/>
        </p:nvSpPr>
        <p:spPr bwMode="auto">
          <a:xfrm>
            <a:off x="6096000" y="4283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7508875" y="3406775"/>
          <a:ext cx="3108325" cy="3201988"/>
        </p:xfrm>
        <a:graphic>
          <a:graphicData uri="http://schemas.openxmlformats.org/presentationml/2006/ole">
            <p:oleObj spid="_x0000_s5138" name="Picture" r:id="rId4" imgW="2215896" imgH="2278380" progId="Word.Picture.8">
              <p:embed/>
            </p:oleObj>
          </a:graphicData>
        </a:graphic>
      </p:graphicFrame>
      <p:sp>
        <p:nvSpPr>
          <p:cNvPr id="5142" name="Прямоугольник 8"/>
          <p:cNvSpPr>
            <a:spLocks noChangeArrowheads="1"/>
          </p:cNvSpPr>
          <p:nvPr/>
        </p:nvSpPr>
        <p:spPr bwMode="auto">
          <a:xfrm>
            <a:off x="1611313" y="6210300"/>
            <a:ext cx="1971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Кавалье (cavalier) </a:t>
            </a:r>
            <a:endParaRPr lang="ru-RU">
              <a:latin typeface="Calibri" pitchFamily="34" charset="0"/>
            </a:endParaRPr>
          </a:p>
        </p:txBody>
      </p:sp>
      <p:sp>
        <p:nvSpPr>
          <p:cNvPr id="5143" name="Прямоугольник 9"/>
          <p:cNvSpPr>
            <a:spLocks noChangeArrowheads="1"/>
          </p:cNvSpPr>
          <p:nvPr/>
        </p:nvSpPr>
        <p:spPr bwMode="auto">
          <a:xfrm>
            <a:off x="8142288" y="6210300"/>
            <a:ext cx="1841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imes New Roman" pitchFamily="18" charset="0"/>
                <a:cs typeface="Times New Roman" pitchFamily="18" charset="0"/>
              </a:rPr>
              <a:t>Кабине (cabinet) 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pic>
        <p:nvPicPr>
          <p:cNvPr id="35842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38338"/>
            <a:ext cx="117665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pic>
        <p:nvPicPr>
          <p:cNvPr id="36866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0" y="1492250"/>
            <a:ext cx="5534025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2870200"/>
            <a:ext cx="68294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504825" y="1689100"/>
            <a:ext cx="8266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>
                <a:latin typeface="Calibri" pitchFamily="34" charset="0"/>
              </a:rPr>
              <a:t>Одноточечная перспектива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pic>
        <p:nvPicPr>
          <p:cNvPr id="37890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975" y="2947988"/>
            <a:ext cx="7923213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1947863" y="1698625"/>
            <a:ext cx="8264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>
                <a:latin typeface="Calibri" pitchFamily="34" charset="0"/>
              </a:rPr>
              <a:t>Одноточечная перспектива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pic>
        <p:nvPicPr>
          <p:cNvPr id="38914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4888" y="2414588"/>
            <a:ext cx="2879725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0725" y="2236788"/>
            <a:ext cx="30146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Box 5"/>
          <p:cNvSpPr txBox="1">
            <a:spLocks noChangeArrowheads="1"/>
          </p:cNvSpPr>
          <p:nvPr/>
        </p:nvSpPr>
        <p:spPr bwMode="auto">
          <a:xfrm>
            <a:off x="1947863" y="1698625"/>
            <a:ext cx="8264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>
                <a:latin typeface="Calibri" pitchFamily="34" charset="0"/>
              </a:rPr>
              <a:t>Одноточечная перспектива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pic>
        <p:nvPicPr>
          <p:cNvPr id="39938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2709863"/>
            <a:ext cx="7642225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Box 4"/>
          <p:cNvSpPr txBox="1">
            <a:spLocks noChangeArrowheads="1"/>
          </p:cNvSpPr>
          <p:nvPr/>
        </p:nvSpPr>
        <p:spPr bwMode="auto">
          <a:xfrm>
            <a:off x="1947863" y="1698625"/>
            <a:ext cx="8264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>
                <a:latin typeface="Calibri" pitchFamily="34" charset="0"/>
              </a:rPr>
              <a:t>Двухточечная перспектива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pic>
        <p:nvPicPr>
          <p:cNvPr id="40962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838" y="1878013"/>
            <a:ext cx="4141787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2338" y="2235200"/>
            <a:ext cx="71501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3860800" y="1609725"/>
            <a:ext cx="4797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pic>
        <p:nvPicPr>
          <p:cNvPr id="41986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3538" y="1670050"/>
            <a:ext cx="5821362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504825" y="1670050"/>
            <a:ext cx="47974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sp>
        <p:nvSpPr>
          <p:cNvPr id="43010" name="TextBox 4"/>
          <p:cNvSpPr txBox="1">
            <a:spLocks noChangeArrowheads="1"/>
          </p:cNvSpPr>
          <p:nvPr/>
        </p:nvSpPr>
        <p:spPr bwMode="auto">
          <a:xfrm>
            <a:off x="1947863" y="1698625"/>
            <a:ext cx="8264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>
                <a:latin typeface="Calibri" pitchFamily="34" charset="0"/>
              </a:rPr>
              <a:t>Трехточечная перспектива</a:t>
            </a:r>
          </a:p>
        </p:txBody>
      </p:sp>
      <p:pic>
        <p:nvPicPr>
          <p:cNvPr id="43011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513" y="3186113"/>
            <a:ext cx="8748712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7"/>
          <p:cNvSpPr txBox="1">
            <a:spLocks noChangeArrowheads="1"/>
          </p:cNvSpPr>
          <p:nvPr/>
        </p:nvSpPr>
        <p:spPr bwMode="auto">
          <a:xfrm>
            <a:off x="504825" y="0"/>
            <a:ext cx="115093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4000" b="1">
                <a:latin typeface="Calibri" pitchFamily="34" charset="0"/>
              </a:rPr>
              <a:t>МАТЕМАТИЧЕСКОЕ ОПИСАНИЕ ПЛОСКИХ </a:t>
            </a:r>
          </a:p>
          <a:p>
            <a:pPr algn="ctr"/>
            <a:r>
              <a:rPr lang="ru-RU" sz="4000" b="1">
                <a:latin typeface="Calibri" pitchFamily="34" charset="0"/>
              </a:rPr>
              <a:t>ГЕОМЕТРИЧЕСКИХ ПРОЕКЦИЙ</a:t>
            </a:r>
            <a:endParaRPr lang="ru-RU" sz="4000">
              <a:latin typeface="Calibri" pitchFamily="34" charset="0"/>
            </a:endParaRPr>
          </a:p>
        </p:txBody>
      </p:sp>
      <p:sp>
        <p:nvSpPr>
          <p:cNvPr id="44034" name="TextBox 4"/>
          <p:cNvSpPr txBox="1">
            <a:spLocks noChangeArrowheads="1"/>
          </p:cNvSpPr>
          <p:nvPr/>
        </p:nvSpPr>
        <p:spPr bwMode="auto">
          <a:xfrm>
            <a:off x="1947863" y="1698625"/>
            <a:ext cx="8264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000">
                <a:latin typeface="Calibri" pitchFamily="34" charset="0"/>
              </a:rPr>
              <a:t>Ортографические проекции</a:t>
            </a:r>
          </a:p>
        </p:txBody>
      </p:sp>
      <p:pic>
        <p:nvPicPr>
          <p:cNvPr id="44035" name="Рисунок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25" y="2819400"/>
            <a:ext cx="4049713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50" y="2819400"/>
            <a:ext cx="381635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Рисунок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3213" y="2884488"/>
            <a:ext cx="3763962" cy="202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4056063" y="474663"/>
            <a:ext cx="3810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ПРОЕКЦИИ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b="19817"/>
          <a:stretch>
            <a:fillRect/>
          </a:stretch>
        </p:blipFill>
        <p:spPr bwMode="auto">
          <a:xfrm>
            <a:off x="3762375" y="4200525"/>
            <a:ext cx="4187825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166688" y="1246188"/>
            <a:ext cx="11874500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Тип проецирования на плоскую, а не искривленную поверхность, где в качестве проецирующих лучей используются прямые, а не искривленные линии, называется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плоской геометрической проекцией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которые делятся на два вида: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центральные (перспективные)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параллельные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4888" y="0"/>
            <a:ext cx="8485187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TextBox 8"/>
          <p:cNvSpPr txBox="1">
            <a:spLocks noChangeArrowheads="1"/>
          </p:cNvSpPr>
          <p:nvPr/>
        </p:nvSpPr>
        <p:spPr bwMode="auto">
          <a:xfrm>
            <a:off x="1450975" y="1538288"/>
            <a:ext cx="1803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Times New Roman" pitchFamily="18" charset="0"/>
                <a:cs typeface="Times New Roman" pitchFamily="18" charset="0"/>
              </a:rPr>
              <a:t>Пример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>
            <a:spLocks noChangeArrowheads="1"/>
          </p:cNvSpPr>
          <p:nvPr/>
        </p:nvSpPr>
        <p:spPr bwMode="auto">
          <a:xfrm>
            <a:off x="4056063" y="474663"/>
            <a:ext cx="3810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ПРОЕКЦИИ</a:t>
            </a:r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225425" y="1555750"/>
            <a:ext cx="118046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При параллельном проектировании считается, что центр лучей (прямых) бесконечно удален, а прямые параллельны. </a:t>
            </a:r>
          </a:p>
          <a:p>
            <a:pPr marL="971550" lvl="1" indent="-514350" algn="just">
              <a:lnSpc>
                <a:spcPct val="150000"/>
              </a:lnSpc>
              <a:buFont typeface="Calibri Light" pitchFamily="34" charset="0"/>
              <a:buAutoNum type="arabicPeriod"/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При центральном проектировании (перспективном) все прямые исходят из одной точки, центр проекции находится на конечном расстоянии от проекционной плоскости. 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5925"/>
            <a:ext cx="8521700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7939088" y="415925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3"/>
          <p:cNvSpPr txBox="1">
            <a:spLocks noChangeArrowheads="1"/>
          </p:cNvSpPr>
          <p:nvPr/>
        </p:nvSpPr>
        <p:spPr bwMode="auto">
          <a:xfrm>
            <a:off x="1198563" y="0"/>
            <a:ext cx="98107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ПЕРСПЕКТИВНЫЕ ПРОЕКЦИИ</a:t>
            </a:r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328613" y="1116013"/>
            <a:ext cx="11863387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 u="sng">
                <a:latin typeface="Times New Roman" pitchFamily="18" charset="0"/>
                <a:cs typeface="Times New Roman" pitchFamily="18" charset="0"/>
              </a:rPr>
              <a:t>Перспективные проекци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и обычно разделяются на три класса: </a:t>
            </a:r>
            <a:r>
              <a:rPr lang="ru-RU" sz="2800" u="sng">
                <a:latin typeface="Times New Roman" pitchFamily="18" charset="0"/>
                <a:cs typeface="Times New Roman" pitchFamily="18" charset="0"/>
              </a:rPr>
              <a:t>одноточечные, двухточечные и трехточечные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проекции, отличающиеся ориентацией камеры относительно мировой системы координат. 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3598863" y="3432175"/>
            <a:ext cx="4556125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3"/>
          <p:cNvSpPr txBox="1">
            <a:spLocks noChangeArrowheads="1"/>
          </p:cNvSpPr>
          <p:nvPr/>
        </p:nvSpPr>
        <p:spPr bwMode="auto">
          <a:xfrm>
            <a:off x="1198563" y="0"/>
            <a:ext cx="98107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ПЕРСПЕКТИВНЫЕ ПРОЕКЦИИ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296863" y="1860550"/>
            <a:ext cx="4557712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4854575" y="736600"/>
            <a:ext cx="6954838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Единичный куб расположен в октанте с положительными значениями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х, у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z, один угол куба совпадает с началом координат. Ребра выровнены по мировым координатным осям, заданными направлениями ортов i, j, k. Три плоскости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ru-RU" sz="2800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=0 называются главными плоскостями, и шесть граней куба выровнены по ним.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3"/>
          <p:cNvSpPr txBox="1">
            <a:spLocks noChangeArrowheads="1"/>
          </p:cNvSpPr>
          <p:nvPr/>
        </p:nvSpPr>
        <p:spPr bwMode="auto">
          <a:xfrm>
            <a:off x="1198563" y="0"/>
            <a:ext cx="98107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ПЕРСПЕКТИВНЫЕ ПРОЕКЦИИ</a:t>
            </a:r>
          </a:p>
        </p:txBody>
      </p:sp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190500" y="688975"/>
            <a:ext cx="11826875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Ось n камеры может быть перпендикулярна той или иной главной оси. Традиционно принято разделять перспективные проекции по категориям в зависимости от числа конечных точек схода, образуемых главными осями.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 u="sng">
                <a:latin typeface="Times New Roman" pitchFamily="18" charset="0"/>
                <a:cs typeface="Times New Roman" pitchFamily="18" charset="0"/>
              </a:rPr>
              <a:t>Точкой схода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называется точка пересечения центральных проекций любой совокупности параллельный прямых, которые не параллельны проекционной плоскости.</a:t>
            </a:r>
          </a:p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 Существует бесконечное множество точек схода. </a:t>
            </a:r>
          </a:p>
          <a:p>
            <a:pPr indent="457200" algn="just">
              <a:lnSpc>
                <a:spcPct val="150000"/>
              </a:lnSpc>
            </a:pPr>
            <a:r>
              <a:rPr lang="ru-RU" sz="2800" u="sng">
                <a:latin typeface="Times New Roman" pitchFamily="18" charset="0"/>
                <a:cs typeface="Times New Roman" pitchFamily="18" charset="0"/>
              </a:rPr>
              <a:t>Точка схода называется главной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, если совокупность прямых параллельна одной из координатных осей. 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0"/>
          <p:cNvSpPr txBox="1">
            <a:spLocks noChangeArrowheads="1"/>
          </p:cNvSpPr>
          <p:nvPr/>
        </p:nvSpPr>
        <p:spPr bwMode="auto">
          <a:xfrm>
            <a:off x="866775" y="0"/>
            <a:ext cx="104743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4800" b="1">
                <a:latin typeface="Times New Roman" pitchFamily="18" charset="0"/>
                <a:cs typeface="Times New Roman" pitchFamily="18" charset="0"/>
              </a:rPr>
              <a:t>ОДНОТОЧЕЧНАЯ ПЕРСПЕКТИВА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lum contrast="50000"/>
          </a:blip>
          <a:srcRect/>
          <a:stretch>
            <a:fillRect/>
          </a:stretch>
        </p:blipFill>
        <p:spPr bwMode="auto">
          <a:xfrm>
            <a:off x="866775" y="1370013"/>
            <a:ext cx="101584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512</Words>
  <Application>Microsoft Office PowerPoint</Application>
  <PresentationFormat>Произвольный</PresentationFormat>
  <Paragraphs>74</Paragraphs>
  <Slides>30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Calibri</vt:lpstr>
      <vt:lpstr>Arial</vt:lpstr>
      <vt:lpstr>Calibri Light</vt:lpstr>
      <vt:lpstr>Times New Roman</vt:lpstr>
      <vt:lpstr>Symbol</vt:lpstr>
      <vt:lpstr>Тема Office</vt:lpstr>
      <vt:lpstr>Picture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112</cp:revision>
  <cp:lastPrinted>2016-02-21T11:55:36Z</cp:lastPrinted>
  <dcterms:created xsi:type="dcterms:W3CDTF">2016-02-09T16:52:08Z</dcterms:created>
  <dcterms:modified xsi:type="dcterms:W3CDTF">2019-10-10T03:08:36Z</dcterms:modified>
</cp:coreProperties>
</file>