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4" r:id="rId3"/>
    <p:sldId id="335" r:id="rId4"/>
    <p:sldId id="336" r:id="rId5"/>
    <p:sldId id="347" r:id="rId6"/>
    <p:sldId id="348" r:id="rId7"/>
    <p:sldId id="349" r:id="rId8"/>
    <p:sldId id="350" r:id="rId9"/>
    <p:sldId id="257" r:id="rId10"/>
    <p:sldId id="351" r:id="rId11"/>
    <p:sldId id="353" r:id="rId12"/>
    <p:sldId id="352" r:id="rId13"/>
    <p:sldId id="354" r:id="rId14"/>
    <p:sldId id="355" r:id="rId15"/>
    <p:sldId id="337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25" r:id="rId28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A362706-1D7A-441C-B384-59340E9B9A93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854AF4-D36B-4DFF-BA7A-DECC0C5E16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CF5B2-DED5-4155-8F70-587FB886F7A7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3B78A-9847-4DE2-BB65-CA3C868E41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3EFC7-6F44-4178-8DF2-9545D56FB43A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738CD-31B7-4AF7-89ED-E6F54A6386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CFB23-4CC9-41ED-A048-F45A87B16352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CCFE6-3BBE-4C5C-A909-BBD6CBB4F6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32C06-1DE4-48FD-BFC3-B7D768300A63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C219F-752B-492E-B8C8-49BAB7382A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E33E2-19F4-48EC-8691-4CF9AF8D0049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1EE8-12BA-4F11-9AFC-CC70A0D31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2490D-9EFC-45FC-9E29-34B395439D86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6D416-DB25-4913-913A-3812D987F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AE5-3B68-431E-9492-172A8254C80F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6B177-F9B2-4FE5-997E-4327CCB8CF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5FF31-3971-4FBB-9C59-C3FC5BBD1F77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34271-8471-49CD-9563-8BFEDB2B22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1B28D-3F8D-4467-85E7-9CB00D553A5C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19D6-C5BE-426A-990C-21588133D6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EDC9-B833-4EF2-A67C-11F5B3667AA4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77A34-68CF-49E6-B012-985928D1E1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9D79C-20AA-4D7A-8EDB-8A5AFB20D603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9B89-FAA5-41F5-AD19-75FB7C131E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7FC0A7-0584-4688-9160-685FF6CA46F6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6B6FB5-0BC6-446C-AE3B-74DB6DAC7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0" y="0"/>
            <a:ext cx="1219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Простое визуальное отображение, используемое в OpenGL для двумерного рисования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906463" y="2894013"/>
            <a:ext cx="10040937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88" y="1804988"/>
            <a:ext cx="11788775" cy="3754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Установка проекционной матрицы осуществляется с помощью следующего кода:</a:t>
            </a:r>
          </a:p>
          <a:p>
            <a:pPr indent="457200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glМаtrixMode(GL_PROJEСТION);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glLoadIdentity();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glOrtho(left, right, bottom, top, near, far);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613" y="1828800"/>
            <a:ext cx="11788775" cy="4402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 OpenGL предлагается функция, которая упрощает установку основной камеры: </a:t>
            </a:r>
          </a:p>
          <a:p>
            <a:pPr indent="457200" algn="just">
              <a:lnSpc>
                <a:spcPct val="150000"/>
              </a:lnSpc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gluLookAt 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(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eye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x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eye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у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eye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z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look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x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look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y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look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z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up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x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up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y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up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z</a:t>
            </a:r>
            <a:r>
              <a:rPr lang="en-GB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);</a:t>
            </a:r>
            <a:endParaRPr lang="ru-RU" sz="2800">
              <a:latin typeface="Courier New" pitchFamily="49" charset="0"/>
              <a:ea typeface="Times New Roman" pitchFamily="18" charset="0"/>
              <a:cs typeface="Calibri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alibri" pitchFamily="34" charset="0"/>
              </a:rPr>
              <a:t> eye — положение наблюдателя (камеры); точка, на которую направлен взгляд — look; up — приблизительное направление вверх. 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613" y="1828800"/>
            <a:ext cx="1178877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glMatrixMode(GL_MODELVIEW);</a:t>
            </a:r>
            <a:endParaRPr lang="ru-RU" sz="24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glLoadIdentity();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gluLookAt(eye_x, eye_у, eye_z,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x,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y,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z,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x,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y,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z);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>
              <a:tabLst>
                <a:tab pos="1201738" algn="l"/>
                <a:tab pos="3155950" algn="l"/>
              </a:tabLst>
            </a:pP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613" y="1828800"/>
            <a:ext cx="11788775" cy="3754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glМаtrixMode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(GL_PROJЕСТION);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glLoadIdentity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glOrtho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(-3.2, 3.2, -2.4, 2.4, 1, 50);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glMatrixMode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(GL_MODELVIEW);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gluLookAt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(4, 4, 4, 0, 1, 0, 0, 1, 0);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2662238" y="1881188"/>
            <a:ext cx="6867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элементарных форм, поддерживаемых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163" y="1816100"/>
            <a:ext cx="11566525" cy="3602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куб: glutWireCube(GLdouble size); каждая сторона имеет длину size;</a:t>
            </a:r>
          </a:p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сфера: glutWireSphere(GLdouble radius, GLint nSlices, GLint nStacks);</a:t>
            </a:r>
          </a:p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тор: glutWireTorus(GLdouble inRad, GLdouble outRad, GLint nSlices, GLint nStacks);</a:t>
            </a:r>
          </a:p>
          <a:p>
            <a:pPr marL="342900" indent="-342900" algn="just">
              <a:lnSpc>
                <a:spcPct val="150000"/>
              </a:lnSpc>
              <a:buFont typeface="Times New Roman" pitchFamily="18" charset="0"/>
              <a:buChar char="−"/>
              <a:tabLst>
                <a:tab pos="4572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чайник: glutWireTeapot(GLdouble size).</a:t>
            </a:r>
          </a:p>
          <a:p>
            <a:pPr marL="342900" indent="-342900">
              <a:tabLst>
                <a:tab pos="457200" algn="l"/>
              </a:tabLst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элементарных форм, поддерживаемых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163" y="1816100"/>
            <a:ext cx="11566525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Для визуализации четырех из Платоновых тел (пятым является куб, который уже был представлен) используются следующие функции: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тетраэдр: glutWireTetrahedron();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октаэдр: glutWireOctahedron();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додекаэдр: glutWireDodecahedron();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икосаэдр: glutWireIcosahedron().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элементарных форм, поддерживаемых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38" y="1570038"/>
            <a:ext cx="11566525" cy="4892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glutWireCone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GLdouble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baseRad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GLdouble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height.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GLint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nSlices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GLint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nStacks</a:t>
            </a:r>
            <a:r>
              <a:rPr lang="en-GB" sz="28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  <a:cs typeface="+mn-cs"/>
              </a:rPr>
              <a:t>Фигуры аппроксимируются </a:t>
            </a:r>
            <a:r>
              <a:rPr lang="ru-RU" sz="2800" dirty="0">
                <a:latin typeface="+mn-lt"/>
                <a:cs typeface="+mn-cs"/>
              </a:rPr>
              <a:t>полигональными гранями, поэтому путем изменения параметров </a:t>
            </a:r>
            <a:r>
              <a:rPr lang="ru-RU" sz="2800" dirty="0" err="1">
                <a:latin typeface="+mn-lt"/>
                <a:cs typeface="+mn-cs"/>
              </a:rPr>
              <a:t>nSlices</a:t>
            </a:r>
            <a:r>
              <a:rPr lang="ru-RU" sz="2800" dirty="0">
                <a:latin typeface="+mn-lt"/>
                <a:cs typeface="+mn-cs"/>
              </a:rPr>
              <a:t> и </a:t>
            </a:r>
            <a:r>
              <a:rPr lang="ru-RU" sz="2800" dirty="0" err="1">
                <a:latin typeface="+mn-lt"/>
                <a:cs typeface="+mn-cs"/>
              </a:rPr>
              <a:t>nStacks</a:t>
            </a:r>
            <a:r>
              <a:rPr lang="ru-RU" sz="2800" dirty="0">
                <a:latin typeface="+mn-lt"/>
                <a:cs typeface="+mn-cs"/>
              </a:rPr>
              <a:t> можно устанавливать, сколько граней будет использовано в аппроксимации. Параметр </a:t>
            </a:r>
            <a:r>
              <a:rPr lang="ru-RU" sz="2800" dirty="0" err="1">
                <a:latin typeface="+mn-lt"/>
                <a:cs typeface="+mn-cs"/>
              </a:rPr>
              <a:t>nSlices</a:t>
            </a:r>
            <a:r>
              <a:rPr lang="ru-RU" sz="2800" dirty="0">
                <a:latin typeface="+mn-lt"/>
                <a:cs typeface="+mn-cs"/>
              </a:rPr>
              <a:t> — это число «долек» вокруг оси </a:t>
            </a:r>
            <a:r>
              <a:rPr lang="ru-RU" sz="2800" i="1" dirty="0">
                <a:latin typeface="+mn-lt"/>
                <a:cs typeface="+mn-cs"/>
              </a:rPr>
              <a:t>z</a:t>
            </a:r>
            <a:r>
              <a:rPr lang="ru-RU" sz="2800" dirty="0">
                <a:latin typeface="+mn-lt"/>
                <a:cs typeface="+mn-cs"/>
              </a:rPr>
              <a:t>, a </a:t>
            </a:r>
            <a:r>
              <a:rPr lang="ru-RU" sz="2800" dirty="0" err="1">
                <a:latin typeface="+mn-lt"/>
                <a:cs typeface="+mn-cs"/>
              </a:rPr>
              <a:t>nStacks</a:t>
            </a:r>
            <a:r>
              <a:rPr lang="ru-RU" sz="2800" dirty="0">
                <a:latin typeface="+mn-lt"/>
                <a:cs typeface="+mn-cs"/>
              </a:rPr>
              <a:t> — число «ломтиков» вдоль оси </a:t>
            </a:r>
            <a:r>
              <a:rPr lang="ru-RU" sz="2800" i="1" dirty="0">
                <a:latin typeface="+mn-lt"/>
                <a:cs typeface="+mn-cs"/>
              </a:rPr>
              <a:t>z</a:t>
            </a:r>
            <a:r>
              <a:rPr lang="ru-RU" sz="2800" dirty="0">
                <a:latin typeface="+mn-lt"/>
                <a:cs typeface="+mn-cs"/>
              </a:rPr>
              <a:t>, как если бы данная форма была стопкой из множества </a:t>
            </a:r>
            <a:r>
              <a:rPr lang="ru-RU" sz="2800" dirty="0" err="1">
                <a:latin typeface="+mn-lt"/>
                <a:cs typeface="+mn-cs"/>
              </a:rPr>
              <a:t>nStacks</a:t>
            </a:r>
            <a:r>
              <a:rPr lang="ru-RU" sz="2800" dirty="0">
                <a:latin typeface="+mn-lt"/>
                <a:cs typeface="+mn-cs"/>
              </a:rPr>
              <a:t> дисков</a:t>
            </a:r>
            <a:r>
              <a:rPr lang="ru-RU" sz="2800" dirty="0">
                <a:latin typeface="+mn-lt"/>
                <a:cs typeface="+mn-cs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элементарных форм, поддерживаемых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173038" y="1420813"/>
            <a:ext cx="11566525" cy="526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GLUQuadricObj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 *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qobj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 =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gluNewQuadric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(); // создаем квадратичный объект</a:t>
            </a:r>
            <a:endParaRPr lang="ru-RU" sz="28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gluQuadricDrawStyle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(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qobj</a:t>
            </a:r>
            <a:r>
              <a:rPr lang="uk-UA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, 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LINE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); // устанавливаем стиль каркасной модели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gluCylinder(qobj, baseRad, topRad, height, nSlices, nStacks); // рисуем цилиндр.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gluDeleteQuadric</a:t>
            </a:r>
            <a:r>
              <a:rPr lang="ru-RU" sz="280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qObj</a:t>
            </a:r>
            <a:r>
              <a:rPr lang="ru-RU" sz="2800">
                <a:latin typeface="Courier New" pitchFamily="49" charset="0"/>
                <a:cs typeface="Times New Roman" pitchFamily="18" charset="0"/>
              </a:rPr>
              <a:t>); // Освобождается память, которую занимал квадратичный объект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элементарных форм, поддерживаемых OpenGL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38" y="1420813"/>
            <a:ext cx="11566525" cy="547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GLUQuadricObj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 *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pObj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;   // Создается и инициализируется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pObj = gluNewQuadric(); // квадратичная поверхность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25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…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25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// Задаются параметры визуализации квадратичных поверхностей</a:t>
            </a:r>
            <a:r>
              <a:rPr lang="ru-RU" sz="2800">
                <a:latin typeface="Courier New" pitchFamily="49" charset="0"/>
                <a:cs typeface="Times New Roman" pitchFamily="18" charset="0"/>
              </a:rPr>
              <a:t> и р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исуются поверхности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25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…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gluDeleteQuadric(pObj); // Освобождается память, которую занимала квадратичная поверхность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Камера, создающая параллельные виды сцены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1627188" y="2179638"/>
            <a:ext cx="82581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800" b="1">
                <a:latin typeface="Calibri" pitchFamily="34" charset="0"/>
              </a:rPr>
              <a:t>Стиль рисования квадратичной поверхности</a:t>
            </a:r>
          </a:p>
        </p:txBody>
      </p:sp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185738" y="830263"/>
            <a:ext cx="11564937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400">
                <a:latin typeface="Courier New" pitchFamily="49" charset="0"/>
                <a:ea typeface="Times New Roman" pitchFamily="18" charset="0"/>
                <a:cs typeface="Calibri" pitchFamily="34" charset="0"/>
              </a:rPr>
              <a:t>void gluQuadricDrawStyle(GLUquadricObj *obj, GLenum drawStyle);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8925" y="2117725"/>
          <a:ext cx="11614150" cy="4479925"/>
        </p:xfrm>
        <a:graphic>
          <a:graphicData uri="http://schemas.openxmlformats.org/drawingml/2006/table">
            <a:tbl>
              <a:tblPr/>
              <a:tblGrid>
                <a:gridCol w="3238500"/>
                <a:gridCol w="8375650"/>
              </a:tblGrid>
              <a:tr h="536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Константа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GLU_FILL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Квадратичные объекты рисуются как сплошные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GLU_LINE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Квадратичные объекты рисуются как каркасные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GLU_POINT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Квадратичные объекты рисуются как набор точек-вершин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GLU_SILHOUETTE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Похоже на каркасное изображение, только смежные грани многоугольников не рисуются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Нормали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738" y="830263"/>
            <a:ext cx="11564937" cy="591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void gluQuadricNormals(GLUquadricObj *pbj, GLenum normals);</a:t>
            </a:r>
            <a:endParaRPr lang="ru-RU" sz="2800">
              <a:latin typeface="Courier New" pitchFamily="49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ru-RU" sz="2800">
                <a:latin typeface="Calibri" pitchFamily="34" charset="0"/>
              </a:rPr>
              <a:t>Квадратичные поверхности могут рисоваться без нормалей (GLU_NONE), с гладкими нормалями (GLU_SMOOTH) или с плоскими нормалями (GLU_FLAT).</a:t>
            </a: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void gluQuadricOrientation(GLUquadricObj *obj, GLenum orientation);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Значением параметра orientation может быть GLU_OUTSIDE либо GLU_INSIDE.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Текстура</a:t>
            </a:r>
          </a:p>
        </p:txBody>
      </p:sp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185738" y="830263"/>
            <a:ext cx="115649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void gluQuadricTexture (GLUquadricObj *obj,GLenum textureCoords);</a:t>
            </a:r>
            <a:endParaRPr lang="ru-RU" sz="28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ru-RU" sz="2800">
                <a:latin typeface="Calibri" pitchFamily="34" charset="0"/>
                <a:ea typeface="Times New Roman" pitchFamily="18" charset="0"/>
              </a:rPr>
              <a:t>Параметр textureCoords может иметь значение GL_TRUE либо GL_FALSE</a:t>
            </a:r>
            <a:r>
              <a:rPr lang="uk-UA" sz="2800">
                <a:latin typeface="Calibri" pitchFamily="34" charset="0"/>
                <a:ea typeface="Times New Roman" pitchFamily="18" charset="0"/>
              </a:rPr>
              <a:t>.</a:t>
            </a:r>
            <a:r>
              <a:rPr lang="ru-RU" sz="2800">
                <a:latin typeface="Calibri" pitchFamily="34" charset="0"/>
                <a:ea typeface="Times New Roman" pitchFamily="18" charset="0"/>
              </a:rPr>
              <a:t> При генерации текстурных координат для квадратичных поверхностей текстуры равномерно оборачиваются вокруг сфер и цилиндров, при наложении текстуры на диск центр текстуры совмещается с центром диска, а края текстуры выравниваются по краям диска</a:t>
            </a:r>
            <a:r>
              <a:rPr lang="uk-UA" sz="2800">
                <a:latin typeface="Calibri" pitchFamily="34" charset="0"/>
                <a:ea typeface="Times New Roman" pitchFamily="18" charset="0"/>
              </a:rPr>
              <a:t>.</a:t>
            </a:r>
            <a:endParaRPr lang="ru-RU" sz="2800">
              <a:latin typeface="Calibri" pitchFamily="34" charset="0"/>
              <a:ea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endParaRPr lang="ru-RU" sz="200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Рисование поверхностей второго порядка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375" y="1050925"/>
            <a:ext cx="11282363" cy="553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gluSphere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GLUQuadricObj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obj,GLdouble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radius,GLint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slices,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stacks);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gluCylinder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GLUquadricObj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obj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baseRadius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topRadius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height</a:t>
            </a:r>
            <a:r>
              <a:rPr lang="en-GB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slices,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stacks);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5334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202055" algn="l"/>
                <a:tab pos="3155950" algn="l"/>
              </a:tabLst>
              <a:defRPr/>
            </a:pP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gluDisk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GLUquadricObj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obj,GLdouble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innerRadius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GLdouble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outerRadius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slices,GLint</a:t>
            </a:r>
            <a:r>
              <a:rPr lang="en-US" sz="2800" dirty="0">
                <a:latin typeface="Courier New" panose="020703090202050204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loops);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перспективной проекции)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lum contrast="48000"/>
          </a:blip>
          <a:srcRect/>
          <a:stretch>
            <a:fillRect/>
          </a:stretch>
        </p:blipFill>
        <p:spPr bwMode="auto">
          <a:xfrm>
            <a:off x="1782763" y="1570038"/>
            <a:ext cx="8374062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перспективной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304800" y="1433513"/>
            <a:ext cx="117760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glMatrixMode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(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_</a:t>
            </a: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PROJECTION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);</a:t>
            </a:r>
            <a:endParaRPr lang="ru-RU" sz="28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glLoadIdentity</a:t>
            </a:r>
            <a:r>
              <a:rPr lang="ru-RU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();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gluPerspective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viewAngle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aspectRatio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N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F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);</a:t>
            </a:r>
            <a:endParaRPr lang="ru-RU" sz="2800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lum contrast="48000"/>
          </a:blip>
          <a:srcRect/>
          <a:stretch>
            <a:fillRect/>
          </a:stretch>
        </p:blipFill>
        <p:spPr bwMode="auto">
          <a:xfrm>
            <a:off x="3352800" y="3698875"/>
            <a:ext cx="4695825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перспективной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304800" y="1433513"/>
            <a:ext cx="11776075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void glFrustum (GLdouble left, GLdouble right, GLdouble bottom, GLdouble top, GLdouble near, GLdouble far);</a:t>
            </a:r>
            <a:endParaRPr lang="ru-RU" sz="24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255588" y="3409950"/>
            <a:ext cx="11680825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Объем видимости задается параметрами (left, bottom,-near) и (right, top,-near) определяющими координаты (x, y, z) левого нижнего и правого верхнего углов ближней отсекающей плоскости; near и far задают дистанцию от точки наблюдения до ближней и дальней отсекающих плоскостей (они всегда должны быть положительными).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613" y="1828800"/>
            <a:ext cx="1178877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glMatrixMode(GL_MODELVIEW);</a:t>
            </a:r>
            <a:endParaRPr lang="ru-RU" sz="2400">
              <a:latin typeface="Times New Roman" pitchFamily="18" charset="0"/>
              <a:ea typeface="Times New Roman" pitchFamily="18" charset="0"/>
              <a:cs typeface="Calibri" pitchFamily="34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ea typeface="Times New Roman" pitchFamily="18" charset="0"/>
                <a:cs typeface="Calibri" pitchFamily="34" charset="0"/>
              </a:rPr>
              <a:t>glLoadIdentity();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 algn="just">
              <a:lnSpc>
                <a:spcPct val="150000"/>
              </a:lnSpc>
              <a:tabLst>
                <a:tab pos="1201738" algn="l"/>
                <a:tab pos="3155950" algn="l"/>
              </a:tabLst>
            </a:pPr>
            <a:r>
              <a:rPr lang="en-US" sz="2800">
                <a:latin typeface="Courier New" pitchFamily="49" charset="0"/>
                <a:cs typeface="Times New Roman" pitchFamily="18" charset="0"/>
              </a:rPr>
              <a:t>gluLookAt(eye_x, eye_у, eye_z,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x,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y, look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z,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x,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y, up</a:t>
            </a:r>
            <a:r>
              <a:rPr lang="en-GB" sz="2800">
                <a:latin typeface="Courier New" pitchFamily="49" charset="0"/>
                <a:cs typeface="Times New Roman" pitchFamily="18" charset="0"/>
              </a:rPr>
              <a:t>_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z);</a:t>
            </a:r>
            <a:endParaRPr lang="ru-RU" sz="2400">
              <a:latin typeface="Times New Roman" pitchFamily="18" charset="0"/>
              <a:cs typeface="Times New Roman" pitchFamily="18" charset="0"/>
            </a:endParaRPr>
          </a:p>
          <a:p>
            <a:pPr indent="533400">
              <a:tabLst>
                <a:tab pos="1201738" algn="l"/>
                <a:tab pos="3155950" algn="l"/>
              </a:tabLst>
            </a:pPr>
            <a:endParaRPr lang="ru-RU" sz="2800">
              <a:latin typeface="Calibri" pitchFamily="34" charset="0"/>
            </a:endParaRP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перспективной проекции)</a:t>
            </a:r>
            <a:endParaRPr lang="ru-RU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Конвейер </a:t>
            </a:r>
            <a:r>
              <a:rPr lang="en-US" sz="4800" b="1">
                <a:latin typeface="Times New Roman" pitchFamily="18" charset="0"/>
                <a:cs typeface="Times New Roman" pitchFamily="18" charset="0"/>
              </a:rPr>
              <a:t>OpenGL </a:t>
            </a:r>
            <a:endParaRPr lang="ru-RU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423863" y="4006850"/>
            <a:ext cx="117681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Calibri" pitchFamily="34" charset="0"/>
              </a:rPr>
              <a:t>Каждая вершина встречается со следующими тремя матрицами: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alibri" pitchFamily="34" charset="0"/>
              </a:rPr>
              <a:t>−	матрица моделирования-вида;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alibri" pitchFamily="34" charset="0"/>
              </a:rPr>
              <a:t>−	проекционная матрица;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Calibri" pitchFamily="34" charset="0"/>
              </a:rPr>
              <a:t>−	матрица порта просмотра.</a:t>
            </a:r>
            <a:endParaRPr lang="ru-RU">
              <a:latin typeface="Calibri" pitchFamily="34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187325" y="1192213"/>
            <a:ext cx="11050588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трехмерных сцен в OpenGL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950" y="979488"/>
            <a:ext cx="11722100" cy="5694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моделирования-вида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компонует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действия: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оследовательность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моделирующих преобразований, применяемых 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реобразование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ориентирующее и позиционирующее камеру 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тсюда и ее название — моделирование и вид.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моделирования-вида является единственной в каждом действующем конвейере, проще представлять ее в виде произведения двух матриц: матрицы моделирования М и матрицы вида (просмотра) V.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применяется матрица моделирования, а затем матрица вида, так что матрица моделирования-вида фактически является произведением матриц VM.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трехмерных сцен в OpenGL</a:t>
            </a:r>
          </a:p>
        </p:txBody>
      </p:sp>
      <p:sp>
        <p:nvSpPr>
          <p:cNvPr id="18434" name="TextBox 7"/>
          <p:cNvSpPr txBox="1">
            <a:spLocks noChangeArrowheads="1"/>
          </p:cNvSpPr>
          <p:nvPr/>
        </p:nvSpPr>
        <p:spPr bwMode="auto">
          <a:xfrm>
            <a:off x="234950" y="830263"/>
            <a:ext cx="117221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Проекционная матрица масштабирует и перемещает каждую вершину особым способом, так что все те вершины, которые располагаются внутри отображаемого объема, будут располагаться внутри стандартного куба, расположенного в промежутках от -1 до 1 по каждому измерению. 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Проекционная матрица эффективно преобразует отображаемый объем в куб с центром в начале координат, что является наиболее удобным геометрическим телом, границами которого производится отсечение объектов. 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Кроме того, проекционная матрица инвертирует ось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в том смысле, что возрастающие значения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теперь означают большее удаление (глубину) точки от наблюдателя.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трехмерных сцен в OpenGL</a:t>
            </a:r>
          </a:p>
        </p:txBody>
      </p:sp>
      <p:sp>
        <p:nvSpPr>
          <p:cNvPr id="19458" name="TextBox 7"/>
          <p:cNvSpPr txBox="1">
            <a:spLocks noChangeArrowheads="1"/>
          </p:cNvSpPr>
          <p:nvPr/>
        </p:nvSpPr>
        <p:spPr bwMode="auto">
          <a:xfrm>
            <a:off x="234950" y="830263"/>
            <a:ext cx="117221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Далее выполняется отсечение, которое отбрасывает ту часть параллелепипеда, которая лежит за пределами стандартного куба. </a:t>
            </a:r>
          </a:p>
          <a:p>
            <a:pPr algn="just"/>
            <a:endParaRPr lang="ru-RU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Матрица порта просмотра отображает «выжившую» часть параллелепипеда в «трехмерный порт просмотра». Эта матрица отображает стандартный куб в параллелепипед такой формы, величины которой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соответствуют размерам порта просмотра (в экранных координатах), а его z-компонент изменяется от 0 до 1 и содержит в себе глубину точки (расстояние от точки до глаза камеры).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трехмерных сцен в OpenGL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950" y="830263"/>
            <a:ext cx="11722100" cy="526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  <a:cs typeface="+mn-cs"/>
              </a:rPr>
              <a:t>Таким образом, каждая точка V (являющаяся обычно вершиной полигона) проходит через следующие </a:t>
            </a:r>
            <a:r>
              <a:rPr lang="ru-RU" sz="2800" dirty="0">
                <a:latin typeface="+mn-lt"/>
                <a:cs typeface="+mn-cs"/>
              </a:rPr>
              <a:t>этапы: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  <a:cs typeface="+mn-cs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+mn-lt"/>
                <a:cs typeface="+mn-cs"/>
              </a:rPr>
              <a:t>Точка </a:t>
            </a:r>
            <a:r>
              <a:rPr lang="ru-RU" sz="2800" i="1" dirty="0">
                <a:latin typeface="+mn-lt"/>
                <a:cs typeface="+mn-cs"/>
              </a:rPr>
              <a:t>V </a:t>
            </a:r>
            <a:r>
              <a:rPr lang="ru-RU" sz="2800" dirty="0">
                <a:latin typeface="+mn-lt"/>
                <a:cs typeface="+mn-cs"/>
              </a:rPr>
              <a:t>расширяется до четверки однородных координат путем добавления 1.</a:t>
            </a: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+mn-lt"/>
                <a:cs typeface="+mn-cs"/>
              </a:rPr>
              <a:t>На эту четверку умножается матрица моделирования-вида, в результате чего получается четверка, задающая положение точки в координатах наблюдателя.</a:t>
            </a: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+mn-lt"/>
                <a:cs typeface="+mn-cs"/>
              </a:rPr>
              <a:t>Далее на эту точку умножается проекционная матрица, в результате чего получается четверка в координатах отсечения.</a:t>
            </a: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800" dirty="0">
                <a:latin typeface="+mn-lt"/>
                <a:cs typeface="+mn-cs"/>
              </a:rPr>
              <a:t>Ребро, содержащее спроецированную точку в качестве концевой, отсекается</a:t>
            </a:r>
            <a:r>
              <a:rPr lang="ru-RU" sz="2800" dirty="0">
                <a:latin typeface="+mn-lt"/>
                <a:cs typeface="+mn-cs"/>
              </a:rPr>
              <a:t>.</a:t>
            </a:r>
            <a:endParaRPr lang="ru-RU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4"/>
          <p:cNvSpPr txBox="1">
            <a:spLocks noChangeArrowheads="1"/>
          </p:cNvSpPr>
          <p:nvPr/>
        </p:nvSpPr>
        <p:spPr bwMode="auto">
          <a:xfrm>
            <a:off x="0" y="0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Рисование трехмерных сцен в OpenGL</a:t>
            </a:r>
          </a:p>
        </p:txBody>
      </p:sp>
      <p:sp>
        <p:nvSpPr>
          <p:cNvPr id="21506" name="TextBox 7"/>
          <p:cNvSpPr txBox="1">
            <a:spLocks noChangeArrowheads="1"/>
          </p:cNvSpPr>
          <p:nvPr/>
        </p:nvSpPr>
        <p:spPr bwMode="auto">
          <a:xfrm>
            <a:off x="234950" y="1201738"/>
            <a:ext cx="117221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 typeface="Calibri Light" pitchFamily="34" charset="0"/>
              <a:buAutoNum type="arabicPeriod"/>
            </a:pPr>
            <a:r>
              <a:rPr lang="ru-RU" sz="2800">
                <a:latin typeface="Calibri" pitchFamily="34" charset="0"/>
              </a:rPr>
              <a:t>Выполняется перспективное деление, возвращающее упорядоченную триаду.</a:t>
            </a:r>
          </a:p>
          <a:p>
            <a:pPr marL="514350" indent="-514350" algn="just">
              <a:buFont typeface="Calibri Light" pitchFamily="34" charset="0"/>
              <a:buAutoNum type="arabicPeriod"/>
            </a:pPr>
            <a:r>
              <a:rPr lang="ru-RU" sz="2800">
                <a:latin typeface="Calibri" pitchFamily="34" charset="0"/>
              </a:rPr>
              <a:t>Преобразование в порт просмотра умножает на эту тройку матрицу; результат умножения (sx, sy, dz) используется для рисования и для вычислений глубины. Точка (sx, sy) отображается в экранных координатах; величина dz является мерой расстояния (глубины) исходной точки от глаза камеры.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6"/>
          <p:cNvSpPr txBox="1">
            <a:spLocks noChangeArrowheads="1"/>
          </p:cNvSpPr>
          <p:nvPr/>
        </p:nvSpPr>
        <p:spPr bwMode="auto">
          <a:xfrm>
            <a:off x="0" y="0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Установка камеры в OpenGL (для случая параллельной проекции)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201613" y="1570038"/>
            <a:ext cx="11788775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Функция glOrtho(left, right, bottom, top, near, far); устанавливает в качестве отображаемого объема параллелепипед, располагающийся от left до right по оси х, от bottom до top по оси у и от -near до -far по оси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Так как по умолчанию камера расположена в начале координат и смотрит вдоль отрицательных значений оси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использование для near значения 2 означает помещение ближней плоскости в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= -2, то есть на расстояние в две единицы перед глазом. Аналогично, использование 20 для far помещает дальнюю плоскость в 20 единицах перед глазом. 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1087</Words>
  <Application>Microsoft Office PowerPoint</Application>
  <PresentationFormat>Произвольный</PresentationFormat>
  <Paragraphs>120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Calibri</vt:lpstr>
      <vt:lpstr>Arial</vt:lpstr>
      <vt:lpstr>Calibri Light</vt:lpstr>
      <vt:lpstr>Times New Roman</vt:lpstr>
      <vt:lpstr>Courier New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107</cp:revision>
  <cp:lastPrinted>2016-03-22T18:32:37Z</cp:lastPrinted>
  <dcterms:created xsi:type="dcterms:W3CDTF">2016-02-09T16:52:08Z</dcterms:created>
  <dcterms:modified xsi:type="dcterms:W3CDTF">2019-10-10T03:09:12Z</dcterms:modified>
</cp:coreProperties>
</file>