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34" r:id="rId3"/>
    <p:sldId id="335" r:id="rId4"/>
    <p:sldId id="367" r:id="rId5"/>
    <p:sldId id="336" r:id="rId6"/>
    <p:sldId id="368" r:id="rId7"/>
    <p:sldId id="369" r:id="rId8"/>
    <p:sldId id="381" r:id="rId9"/>
    <p:sldId id="371" r:id="rId10"/>
    <p:sldId id="347" r:id="rId11"/>
    <p:sldId id="372" r:id="rId12"/>
    <p:sldId id="348" r:id="rId13"/>
    <p:sldId id="375" r:id="rId14"/>
    <p:sldId id="382" r:id="rId15"/>
    <p:sldId id="373" r:id="rId16"/>
    <p:sldId id="383" r:id="rId17"/>
    <p:sldId id="384" r:id="rId18"/>
    <p:sldId id="385" r:id="rId19"/>
    <p:sldId id="376" r:id="rId20"/>
    <p:sldId id="377" r:id="rId21"/>
    <p:sldId id="378" r:id="rId22"/>
    <p:sldId id="379" r:id="rId23"/>
    <p:sldId id="349" r:id="rId24"/>
    <p:sldId id="387" r:id="rId25"/>
    <p:sldId id="380" r:id="rId26"/>
    <p:sldId id="350" r:id="rId27"/>
    <p:sldId id="388" r:id="rId28"/>
    <p:sldId id="389" r:id="rId29"/>
    <p:sldId id="257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</p:sldIdLst>
  <p:sldSz cx="12192000" cy="6858000"/>
  <p:notesSz cx="7102475" cy="102314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02" y="-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C209058-B2D2-489E-8410-D69FCB088847}" type="datetimeFigureOut">
              <a:rPr lang="ru-RU"/>
              <a:pPr>
                <a:defRPr/>
              </a:pPr>
              <a:t>07.11.2019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613" y="4924425"/>
            <a:ext cx="5683250" cy="4027488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18675"/>
            <a:ext cx="3078163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2725" y="9718675"/>
            <a:ext cx="3078163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9AE8D3E-D75C-412A-99AE-9D17B4F3B4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536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2AD561C-1E16-4777-8890-8E97C2EDF046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9E5D0-62AC-43E9-A2FE-D94E3F23662D}" type="datetimeFigureOut">
              <a:rPr lang="ru-RU"/>
              <a:pPr>
                <a:defRPr/>
              </a:pPr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84414-0315-40C9-88B1-682C993029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90CAB-1EB1-49C3-BECA-9037497CB3A1}" type="datetimeFigureOut">
              <a:rPr lang="ru-RU"/>
              <a:pPr>
                <a:defRPr/>
              </a:pPr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D3DF6-62E2-420E-8EAC-E44389BBDB9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91F13-0006-4AB8-9385-20FA12EE1255}" type="datetimeFigureOut">
              <a:rPr lang="ru-RU"/>
              <a:pPr>
                <a:defRPr/>
              </a:pPr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FFF66-7702-419B-813A-641C6F240A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AAA39-F6E3-4E1E-8D7C-72AAAD58C687}" type="datetimeFigureOut">
              <a:rPr lang="ru-RU"/>
              <a:pPr>
                <a:defRPr/>
              </a:pPr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92EB4-67BA-4F9F-B6FB-9D943162A3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B5CCA-06B7-4052-AC9A-40BDCB0BC3AC}" type="datetimeFigureOut">
              <a:rPr lang="ru-RU"/>
              <a:pPr>
                <a:defRPr/>
              </a:pPr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0EC98-8E5E-4963-8C6B-071C85AABD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71439-EFE2-48CF-8DF1-E49DBD1D927E}" type="datetimeFigureOut">
              <a:rPr lang="ru-RU"/>
              <a:pPr>
                <a:defRPr/>
              </a:pPr>
              <a:t>07.11.2019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6B98B-2E5E-4427-B577-F2B96C2447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0C7C1-F8C7-4BB3-AE1D-246E5E978935}" type="datetimeFigureOut">
              <a:rPr lang="ru-RU"/>
              <a:pPr>
                <a:defRPr/>
              </a:pPr>
              <a:t>07.11.2019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FF92A-1C80-42A3-B30C-D833794594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CF9D6-1374-407F-99A7-91411EEEDF43}" type="datetimeFigureOut">
              <a:rPr lang="ru-RU"/>
              <a:pPr>
                <a:defRPr/>
              </a:pPr>
              <a:t>07.11.2019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09B73-C82E-4C5B-A4C3-9D605BE509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D1A24-6055-44BD-935F-005538290957}" type="datetimeFigureOut">
              <a:rPr lang="ru-RU"/>
              <a:pPr>
                <a:defRPr/>
              </a:pPr>
              <a:t>07.11.2019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21918-9A69-4B34-B44D-DF2ACA0ED4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BC42D-87F1-46DC-BF58-11388BB8B9CA}" type="datetimeFigureOut">
              <a:rPr lang="ru-RU"/>
              <a:pPr>
                <a:defRPr/>
              </a:pPr>
              <a:t>07.11.2019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B6B62-EC70-4A8F-9FAA-732354E864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44562-B182-4D08-AA36-466375748F0C}" type="datetimeFigureOut">
              <a:rPr lang="ru-RU"/>
              <a:pPr>
                <a:defRPr/>
              </a:pPr>
              <a:t>07.11.2019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5A952-DC70-4183-A50C-D586E7D8C3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2CB472-E08C-4DEA-92CE-2F0263DFDC4B}" type="datetimeFigureOut">
              <a:rPr lang="ru-RU"/>
              <a:pPr>
                <a:defRPr/>
              </a:pPr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463A83D-57C3-4DA9-9A0D-FBCC2C1A23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9.pn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Растровое изображение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14338" name="Picture 4" descr="http://www.flashmulti.ru/pic/rast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63" y="1125538"/>
            <a:ext cx="3867150" cy="361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6" descr="http://school.xvatit.com/images/c/cc/8kl_Grafika0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1125538"/>
            <a:ext cx="5503863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extBox 1"/>
          <p:cNvSpPr txBox="1">
            <a:spLocks noChangeArrowheads="1"/>
          </p:cNvSpPr>
          <p:nvPr/>
        </p:nvSpPr>
        <p:spPr bwMode="auto">
          <a:xfrm>
            <a:off x="188913" y="4611688"/>
            <a:ext cx="11814175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>
                <a:latin typeface="Times New Roman" pitchFamily="18" charset="0"/>
                <a:cs typeface="Times New Roman" pitchFamily="18" charset="0"/>
              </a:rPr>
              <a:t>Растровое изображение хранится в компьютере в виде массива числовых величин. Массив является прямоугольным, с определенных числом строк и столбцов. Каждая числовая величина представляет значение пикселя, записанного в этом месте. Этот массив называют </a:t>
            </a:r>
            <a:r>
              <a:rPr lang="ru-RU" sz="2800" u="sng">
                <a:latin typeface="Times New Roman" pitchFamily="18" charset="0"/>
                <a:cs typeface="Times New Roman" pitchFamily="18" charset="0"/>
              </a:rPr>
              <a:t>«пиксельной картой»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(«pixel map»).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Связность</a:t>
            </a:r>
          </a:p>
        </p:txBody>
      </p:sp>
      <p:sp>
        <p:nvSpPr>
          <p:cNvPr id="24578" name="TextBox 7"/>
          <p:cNvSpPr txBox="1">
            <a:spLocks noChangeArrowheads="1"/>
          </p:cNvSpPr>
          <p:nvPr/>
        </p:nvSpPr>
        <p:spPr bwMode="auto">
          <a:xfrm>
            <a:off x="234950" y="830263"/>
            <a:ext cx="117221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 u="sng">
                <a:latin typeface="Times New Roman" pitchFamily="18" charset="0"/>
                <a:cs typeface="Times New Roman" pitchFamily="18" charset="0"/>
              </a:rPr>
              <a:t>Связность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– возможность соединения двух пикселей растровой линией, т.е. последовательным набором пикселей. </a:t>
            </a:r>
          </a:p>
        </p:txBody>
      </p:sp>
      <p:pic>
        <p:nvPicPr>
          <p:cNvPr id="24579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50" y="1914525"/>
            <a:ext cx="9558338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Рисунок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2088" y="4262438"/>
            <a:ext cx="4402137" cy="194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4"/>
          <p:cNvSpPr txBox="1">
            <a:spLocks noChangeArrowheads="1"/>
          </p:cNvSpPr>
          <p:nvPr/>
        </p:nvSpPr>
        <p:spPr bwMode="auto">
          <a:xfrm>
            <a:off x="0" y="185738"/>
            <a:ext cx="12192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Четырехсвязная и восьмисвязная линии</a:t>
            </a:r>
          </a:p>
        </p:txBody>
      </p:sp>
      <p:pic>
        <p:nvPicPr>
          <p:cNvPr id="25602" name="Рисунок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1925" y="1457325"/>
            <a:ext cx="99822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Рисование отрезка прямой линии</a:t>
            </a:r>
          </a:p>
        </p:txBody>
      </p:sp>
      <p:sp>
        <p:nvSpPr>
          <p:cNvPr id="26626" name="TextBox 7"/>
          <p:cNvSpPr txBox="1">
            <a:spLocks noChangeArrowheads="1"/>
          </p:cNvSpPr>
          <p:nvPr/>
        </p:nvSpPr>
        <p:spPr bwMode="auto">
          <a:xfrm>
            <a:off x="98425" y="830263"/>
            <a:ext cx="12093575" cy="569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>
                <a:latin typeface="Courier New" pitchFamily="49" charset="0"/>
                <a:cs typeface="Courier New" pitchFamily="49" charset="0"/>
              </a:rPr>
              <a:t>void drawDot(GLint x, Glint y)   </a:t>
            </a:r>
          </a:p>
          <a:p>
            <a:pPr algn="just"/>
            <a:r>
              <a:rPr lang="ru-RU" sz="28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/>
            <a:r>
              <a:rPr lang="ru-RU" sz="2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glBegin(GL_POINTS); glVertex2i(x,y); </a:t>
            </a:r>
          </a:p>
          <a:p>
            <a:pPr algn="just"/>
            <a:r>
              <a:rPr lang="en-US" sz="2800">
                <a:latin typeface="Courier New" pitchFamily="49" charset="0"/>
                <a:cs typeface="Courier New" pitchFamily="49" charset="0"/>
              </a:rPr>
              <a:t> glEnd();             </a:t>
            </a:r>
            <a:endParaRPr lang="ru-RU" sz="280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ru-RU" sz="2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glFlush(); </a:t>
            </a:r>
            <a:endParaRPr lang="ru-RU" sz="280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ru-RU" sz="28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just"/>
            <a:r>
              <a:rPr lang="en-US" sz="2800">
                <a:latin typeface="Courier New" pitchFamily="49" charset="0"/>
                <a:cs typeface="Courier New" pitchFamily="49" charset="0"/>
              </a:rPr>
              <a:t>for (int x=x1; x&lt;=x2;x++)</a:t>
            </a:r>
            <a:r>
              <a:rPr lang="ru-RU" sz="2800">
                <a:latin typeface="Courier New" pitchFamily="49" charset="0"/>
                <a:cs typeface="Courier New" pitchFamily="49" charset="0"/>
              </a:rPr>
              <a:t>//отрезок горизонтальной линии</a:t>
            </a:r>
            <a:endParaRPr lang="en-US" sz="280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800">
                <a:latin typeface="Courier New" pitchFamily="49" charset="0"/>
                <a:cs typeface="Courier New" pitchFamily="49" charset="0"/>
              </a:rPr>
              <a:t>drawDot(x,y1);</a:t>
            </a:r>
          </a:p>
          <a:p>
            <a:pPr algn="just"/>
            <a:r>
              <a:rPr lang="en-US" sz="280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algn="just"/>
            <a:r>
              <a:rPr lang="en-US" sz="2800">
                <a:latin typeface="Courier New" pitchFamily="49" charset="0"/>
                <a:cs typeface="Courier New" pitchFamily="49" charset="0"/>
              </a:rPr>
              <a:t>for (int y=y1; y&lt;=y2;y++)</a:t>
            </a:r>
            <a:r>
              <a:rPr lang="ru-RU" sz="2800">
                <a:latin typeface="Courier New" pitchFamily="49" charset="0"/>
                <a:cs typeface="Courier New" pitchFamily="49" charset="0"/>
              </a:rPr>
              <a:t>//отрезок вертикальной линии</a:t>
            </a:r>
            <a:endParaRPr lang="en-US" sz="280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800">
                <a:latin typeface="Courier New" pitchFamily="49" charset="0"/>
                <a:cs typeface="Courier New" pitchFamily="49" charset="0"/>
              </a:rPr>
              <a:t>drawDot(x1,y);</a:t>
            </a:r>
          </a:p>
          <a:p>
            <a:pPr algn="just"/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Рисование отрезка прямой линии</a:t>
            </a:r>
          </a:p>
        </p:txBody>
      </p:sp>
      <p:sp>
        <p:nvSpPr>
          <p:cNvPr id="27650" name="TextBox 7"/>
          <p:cNvSpPr txBox="1">
            <a:spLocks noChangeArrowheads="1"/>
          </p:cNvSpPr>
          <p:nvPr/>
        </p:nvSpPr>
        <p:spPr bwMode="auto">
          <a:xfrm>
            <a:off x="147638" y="3557588"/>
            <a:ext cx="117221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>
                <a:latin typeface="Courier New" pitchFamily="49" charset="0"/>
                <a:cs typeface="Courier New" pitchFamily="49" charset="0"/>
              </a:rPr>
              <a:t>void line(int x1, int y1, int x2, int y2)   </a:t>
            </a:r>
          </a:p>
          <a:p>
            <a:pPr algn="just"/>
            <a:r>
              <a:rPr lang="ru-RU" sz="28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/>
            <a:r>
              <a:rPr lang="en-US" sz="2800">
                <a:latin typeface="Courier New" pitchFamily="49" charset="0"/>
                <a:cs typeface="Courier New" pitchFamily="49" charset="0"/>
              </a:rPr>
              <a:t>double k=((double)(y2-y1))/(x2-x1);</a:t>
            </a:r>
          </a:p>
          <a:p>
            <a:pPr algn="just"/>
            <a:r>
              <a:rPr lang="en-US" sz="2800">
                <a:latin typeface="Courier New" pitchFamily="49" charset="0"/>
                <a:cs typeface="Courier New" pitchFamily="49" charset="0"/>
              </a:rPr>
              <a:t>double b=y1-k*x1;</a:t>
            </a:r>
          </a:p>
          <a:p>
            <a:pPr algn="just"/>
            <a:r>
              <a:rPr lang="en-US" sz="2800">
                <a:latin typeface="Courier New" pitchFamily="49" charset="0"/>
                <a:cs typeface="Courier New" pitchFamily="49" charset="0"/>
              </a:rPr>
              <a:t>for (int x=x1;x&lt;=x2;x++)</a:t>
            </a:r>
          </a:p>
          <a:p>
            <a:pPr algn="just"/>
            <a:r>
              <a:rPr lang="en-US" sz="2800">
                <a:latin typeface="Courier New" pitchFamily="49" charset="0"/>
                <a:cs typeface="Courier New" pitchFamily="49" charset="0"/>
              </a:rPr>
              <a:t>drawDot(x,(int)(k*x+b));</a:t>
            </a:r>
          </a:p>
          <a:p>
            <a:pPr algn="just"/>
            <a:r>
              <a:rPr lang="en-US" sz="2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7651" name="TextBox 1"/>
          <p:cNvSpPr txBox="1">
            <a:spLocks noChangeArrowheads="1"/>
          </p:cNvSpPr>
          <p:nvPr/>
        </p:nvSpPr>
        <p:spPr bwMode="auto">
          <a:xfrm>
            <a:off x="147638" y="830263"/>
            <a:ext cx="11356975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>
                <a:latin typeface="Times New Roman" pitchFamily="18" charset="0"/>
                <a:cs typeface="Times New Roman" pitchFamily="18" charset="0"/>
              </a:rPr>
              <a:t>Пусть конечные точки отрезка имеют целочисленные координаты, и уравнение прямой, содержащей отрезок: </a:t>
            </a:r>
          </a:p>
          <a:p>
            <a:pPr algn="just"/>
            <a:r>
              <a:rPr lang="ru-RU" sz="2800">
                <a:latin typeface="Times New Roman" pitchFamily="18" charset="0"/>
                <a:cs typeface="Times New Roman" pitchFamily="18" charset="0"/>
              </a:rPr>
              <a:t>Будем также считать, что тангенс угла наклона прямой лежит в пределах от 0 до 1. Тогда для изображения отрезка на растре достаточно для всех целых </a:t>
            </a:r>
            <a:r>
              <a:rPr lang="ru-RU" sz="2800" i="1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, принадлежащих отрезку, выводить на экран точки с координатами </a:t>
            </a:r>
          </a:p>
        </p:txBody>
      </p:sp>
      <p:pic>
        <p:nvPicPr>
          <p:cNvPr id="27652" name="Рисунок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5275" y="1346200"/>
            <a:ext cx="12747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Рисунок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3963" y="3136900"/>
            <a:ext cx="14224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Рисование отрезка прямой линии</a:t>
            </a:r>
          </a:p>
        </p:txBody>
      </p:sp>
      <p:sp>
        <p:nvSpPr>
          <p:cNvPr id="28674" name="TextBox 7"/>
          <p:cNvSpPr txBox="1">
            <a:spLocks noChangeArrowheads="1"/>
          </p:cNvSpPr>
          <p:nvPr/>
        </p:nvSpPr>
        <p:spPr bwMode="auto">
          <a:xfrm>
            <a:off x="358775" y="3749675"/>
            <a:ext cx="11720513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>
                <a:latin typeface="Courier New" pitchFamily="49" charset="0"/>
                <a:cs typeface="Courier New" pitchFamily="49" charset="0"/>
              </a:rPr>
              <a:t>void line(int x1, int y1, int x2, int y2, int color)</a:t>
            </a:r>
          </a:p>
          <a:p>
            <a:pPr algn="just"/>
            <a:r>
              <a:rPr lang="en-US" sz="28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/>
            <a:r>
              <a:rPr lang="en-US" sz="2800">
                <a:latin typeface="Courier New" pitchFamily="49" charset="0"/>
                <a:cs typeface="Courier New" pitchFamily="49" charset="0"/>
              </a:rPr>
              <a:t>double k = ((double)(y2 – y1)) / (x2 – x1);</a:t>
            </a:r>
          </a:p>
          <a:p>
            <a:pPr algn="just"/>
            <a:r>
              <a:rPr lang="en-US" sz="2800">
                <a:latin typeface="Courier New" pitchFamily="49" charset="0"/>
                <a:cs typeface="Courier New" pitchFamily="49" charset="0"/>
              </a:rPr>
              <a:t>double y = y1;</a:t>
            </a:r>
          </a:p>
          <a:p>
            <a:pPr algn="just"/>
            <a:r>
              <a:rPr lang="en-US" sz="2800">
                <a:latin typeface="Courier New" pitchFamily="49" charset="0"/>
                <a:cs typeface="Courier New" pitchFamily="49" charset="0"/>
              </a:rPr>
              <a:t>for (int x = x1; x &lt;= x2; x++, y += k)</a:t>
            </a:r>
          </a:p>
          <a:p>
            <a:pPr algn="just"/>
            <a:r>
              <a:rPr lang="en-US" sz="2800">
                <a:latin typeface="Courier New" pitchFamily="49" charset="0"/>
                <a:cs typeface="Courier New" pitchFamily="49" charset="0"/>
              </a:rPr>
              <a:t>drawDot(x, (int)y);</a:t>
            </a:r>
          </a:p>
          <a:p>
            <a:pPr algn="just"/>
            <a:r>
              <a:rPr lang="en-US" sz="2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28675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830263"/>
            <a:ext cx="11530012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Алгоритм Брезенхема рисования отрезка прямой линии</a:t>
            </a:r>
          </a:p>
        </p:txBody>
      </p:sp>
      <p:pic>
        <p:nvPicPr>
          <p:cNvPr id="29698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0" y="2301875"/>
            <a:ext cx="6704013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Рисунок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08925" y="1981200"/>
            <a:ext cx="36385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Рисунок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425" y="1730375"/>
            <a:ext cx="65913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Рисунок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338" y="2301875"/>
            <a:ext cx="22479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Рисунок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1238" y="2189163"/>
            <a:ext cx="36195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Рисунок 11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05513" y="3362325"/>
            <a:ext cx="59150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Рисунок 12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559800" y="4135438"/>
            <a:ext cx="1524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Рисунок 13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05513" y="4611688"/>
            <a:ext cx="320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Рисунок 14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988550" y="4579938"/>
            <a:ext cx="13335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7" name="Рисунок 15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040313" y="5121275"/>
            <a:ext cx="70389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8" name="Рисунок 16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126163" y="5832475"/>
            <a:ext cx="23622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9" name="Рисунок 17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788400" y="5880100"/>
            <a:ext cx="1295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Алгоритм Брезенхема рисования отрезка прямой линии</a:t>
            </a:r>
          </a:p>
        </p:txBody>
      </p:sp>
      <p:pic>
        <p:nvPicPr>
          <p:cNvPr id="30722" name="Рисунок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25" y="1533525"/>
            <a:ext cx="528955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Рисунок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138" y="4930775"/>
            <a:ext cx="11882437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Алгоритм Брезенхема рисования отрезка прямой линии</a:t>
            </a:r>
          </a:p>
        </p:txBody>
      </p:sp>
      <p:pic>
        <p:nvPicPr>
          <p:cNvPr id="31746" name="Рисунок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8" y="1484313"/>
            <a:ext cx="5289550" cy="337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Рисунок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465263"/>
            <a:ext cx="4908550" cy="23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Рисунок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3038" y="3743325"/>
            <a:ext cx="423068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Рисунок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880600" y="3802063"/>
            <a:ext cx="7937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Рисунок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004550" y="3797300"/>
            <a:ext cx="9366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Рисунок 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33950" y="4303713"/>
            <a:ext cx="678180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2" name="Рисунок 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64088" y="4856163"/>
            <a:ext cx="3446462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3" name="Рисунок 10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1938" y="5283200"/>
            <a:ext cx="11060112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Алгоритм Брезенхема рисования отрезка прямой линии</a:t>
            </a:r>
          </a:p>
        </p:txBody>
      </p:sp>
      <p:pic>
        <p:nvPicPr>
          <p:cNvPr id="32770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1976438"/>
            <a:ext cx="10779125" cy="169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Рисунок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263" y="4024313"/>
            <a:ext cx="108616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Алгоритм Брезенхема рисования отрезка прямой линии</a:t>
            </a:r>
          </a:p>
        </p:txBody>
      </p:sp>
      <p:pic>
        <p:nvPicPr>
          <p:cNvPr id="33794" name="Рисунок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738" y="1570038"/>
            <a:ext cx="11474450" cy="465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Двухуровневое изображение и его битовая карта</a:t>
            </a:r>
          </a:p>
        </p:txBody>
      </p:sp>
      <p:pic>
        <p:nvPicPr>
          <p:cNvPr id="1638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225" y="1570038"/>
            <a:ext cx="6845300" cy="500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6994525" y="2422525"/>
            <a:ext cx="49784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>
                <a:latin typeface="Times New Roman" pitchFamily="18" charset="0"/>
                <a:cs typeface="Times New Roman" pitchFamily="18" charset="0"/>
              </a:rPr>
              <a:t>Если в растровом изображении имеются пикселы только с двумя значениями, то такое изображение называется </a:t>
            </a:r>
            <a:r>
              <a:rPr lang="ru-RU" sz="2800" u="sng">
                <a:latin typeface="Times New Roman" pitchFamily="18" charset="0"/>
                <a:cs typeface="Times New Roman" pitchFamily="18" charset="0"/>
              </a:rPr>
              <a:t>двухуровневым или черно-белым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Алгоритм Брезенхема</a:t>
            </a:r>
          </a:p>
        </p:txBody>
      </p:sp>
      <p:pic>
        <p:nvPicPr>
          <p:cNvPr id="34818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675" y="830263"/>
            <a:ext cx="10788650" cy="590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Алгоритм Брезенхема</a:t>
            </a:r>
          </a:p>
        </p:txBody>
      </p:sp>
      <p:pic>
        <p:nvPicPr>
          <p:cNvPr id="35842" name="Рисунок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3" y="792163"/>
            <a:ext cx="9453562" cy="606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9588" y="0"/>
            <a:ext cx="8509000" cy="681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Растровая развертка окружности</a:t>
            </a:r>
          </a:p>
        </p:txBody>
      </p:sp>
      <p:pic>
        <p:nvPicPr>
          <p:cNvPr id="37890" name="Рисунок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5988" y="1347788"/>
            <a:ext cx="2740025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Рисунок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4888" y="4430713"/>
            <a:ext cx="2725737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Рисунок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8" y="2782888"/>
            <a:ext cx="114649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Растровая развертка окружности</a:t>
            </a:r>
          </a:p>
        </p:txBody>
      </p:sp>
      <p:pic>
        <p:nvPicPr>
          <p:cNvPr id="38914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2085975"/>
            <a:ext cx="3779838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Рисунок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5900" y="5141913"/>
            <a:ext cx="7659688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Рисунок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638" y="1455738"/>
            <a:ext cx="1162526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Растровая развертка окружности</a:t>
            </a:r>
          </a:p>
        </p:txBody>
      </p:sp>
      <p:pic>
        <p:nvPicPr>
          <p:cNvPr id="39938" name="Рисунок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3075" y="817563"/>
            <a:ext cx="1041558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Рисунок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238" y="3211513"/>
            <a:ext cx="10139362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Рисунок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5775" y="1389063"/>
            <a:ext cx="5994400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Алгоритм Брезенхема</a:t>
            </a:r>
          </a:p>
        </p:txBody>
      </p:sp>
      <p:pic>
        <p:nvPicPr>
          <p:cNvPr id="40962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5775" y="765175"/>
            <a:ext cx="614045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Рисунок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4088" y="4905375"/>
            <a:ext cx="102901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Алгоритм Брезенхема</a:t>
            </a:r>
          </a:p>
        </p:txBody>
      </p:sp>
      <p:pic>
        <p:nvPicPr>
          <p:cNvPr id="41986" name="Рисунок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663" y="1260475"/>
            <a:ext cx="10709275" cy="512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Алгоритм Брезенхема</a:t>
            </a:r>
          </a:p>
        </p:txBody>
      </p:sp>
      <p:pic>
        <p:nvPicPr>
          <p:cNvPr id="43010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0" y="1243013"/>
            <a:ext cx="108585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Алгоритм Брезенхема</a:t>
            </a:r>
          </a:p>
        </p:txBody>
      </p:sp>
      <p:pic>
        <p:nvPicPr>
          <p:cNvPr id="44034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04925"/>
            <a:ext cx="10755313" cy="47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Полутоновые изображения </a:t>
            </a:r>
          </a:p>
        </p:txBody>
      </p:sp>
      <p:sp>
        <p:nvSpPr>
          <p:cNvPr id="17410" name="TextBox 2"/>
          <p:cNvSpPr txBox="1">
            <a:spLocks noChangeArrowheads="1"/>
          </p:cNvSpPr>
          <p:nvPr/>
        </p:nvSpPr>
        <p:spPr bwMode="auto">
          <a:xfrm>
            <a:off x="166688" y="1363663"/>
            <a:ext cx="5929312" cy="483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/>
            <a:r>
              <a:rPr lang="ru-RU" sz="2800" u="sng">
                <a:latin typeface="Times New Roman" pitchFamily="18" charset="0"/>
                <a:cs typeface="Times New Roman" pitchFamily="18" charset="0"/>
              </a:rPr>
              <a:t>Полутоновые изображения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классифицируются по «глубине пикселя» («pixel depth»), которая равна числу бит, необходимых для представления уровней их полутонов (оттенков серого). </a:t>
            </a:r>
          </a:p>
          <a:p>
            <a:pPr indent="457200" algn="just"/>
            <a:r>
              <a:rPr lang="ru-RU" sz="2800">
                <a:latin typeface="Times New Roman" pitchFamily="18" charset="0"/>
                <a:cs typeface="Times New Roman" pitchFamily="18" charset="0"/>
              </a:rPr>
              <a:t>Поскольку n-битовая величина имеет</a:t>
            </a:r>
            <a:r>
              <a:rPr lang="ru-RU" sz="2800" i="1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ru-RU" sz="2800" i="1" baseline="30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возможных значений, то в изображении с глубиной пикселей, равной n, может быть</a:t>
            </a:r>
            <a:r>
              <a:rPr lang="ru-RU" sz="2800" i="1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ru-RU" sz="2800" i="1" baseline="30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оттенков серого. </a:t>
            </a:r>
            <a:endParaRPr lang="ru-RU">
              <a:latin typeface="Calibri" pitchFamily="34" charset="0"/>
            </a:endParaRPr>
          </a:p>
        </p:txBody>
      </p:sp>
      <p:pic>
        <p:nvPicPr>
          <p:cNvPr id="17411" name="Picture 2" descr="http://www.junior.ru/wwwexam/filters/halftone-patter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4013" y="1733550"/>
            <a:ext cx="5218112" cy="391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Кривая Безье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0788" y="1216025"/>
            <a:ext cx="4338637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3888" y="2728913"/>
            <a:ext cx="8072437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91050" y="4811713"/>
            <a:ext cx="2576513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Кривая Безье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46082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725" y="1063625"/>
            <a:ext cx="407193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Рисунок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600" y="1778000"/>
            <a:ext cx="28860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Рисунок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600" y="2593975"/>
            <a:ext cx="268922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Рисунок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2600" y="2984500"/>
            <a:ext cx="2792413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Рисунок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26088" y="1227138"/>
            <a:ext cx="6091237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Рисунок 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58913" y="4000500"/>
            <a:ext cx="9494837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Кривая Безье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47106" name="Рисунок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6288" y="830263"/>
            <a:ext cx="7407275" cy="597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Геометрический алгоритм для кривой Безье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48130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390650"/>
            <a:ext cx="1102995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Геометрический алгоритм для кривой Безье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 b="13762"/>
          <a:stretch>
            <a:fillRect/>
          </a:stretch>
        </p:blipFill>
        <p:spPr bwMode="auto">
          <a:xfrm>
            <a:off x="722313" y="1635125"/>
            <a:ext cx="10747375" cy="404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Кривая Безье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50178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1000125"/>
            <a:ext cx="120777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Рисунок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2463" y="4868863"/>
            <a:ext cx="72580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Кривая Безье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51202" name="Рисунок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725" y="1589088"/>
            <a:ext cx="112712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Кривая Безье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5363" y="830263"/>
            <a:ext cx="7261225" cy="595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Матричная форма кривой Безье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53250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8" y="968375"/>
            <a:ext cx="3095625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Рисунок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4538" y="2076450"/>
            <a:ext cx="7210425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Рисунок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09688" y="4178300"/>
            <a:ext cx="7915275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Матричная форма кривой Безье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54274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8" y="968375"/>
            <a:ext cx="3095625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5" name="Рисунок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425" y="2841625"/>
            <a:ext cx="10380663" cy="324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6" name="TextBox 6"/>
          <p:cNvSpPr txBox="1">
            <a:spLocks noChangeArrowheads="1"/>
          </p:cNvSpPr>
          <p:nvPr/>
        </p:nvSpPr>
        <p:spPr bwMode="auto">
          <a:xfrm>
            <a:off x="2314575" y="2076450"/>
            <a:ext cx="66103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>
                <a:latin typeface="Times New Roman" pitchFamily="18" charset="0"/>
                <a:cs typeface="Times New Roman" pitchFamily="18" charset="0"/>
              </a:rPr>
              <a:t>Матрица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в общем виде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Полутоновые изображения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2738" y="733425"/>
            <a:ext cx="11768137" cy="2676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Чаще всего используются такие величины: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  <a:buFontTx/>
              <a:buChar char="-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два бита на пиксель обеспечивают 4 оттенка серого;</a:t>
            </a:r>
          </a:p>
          <a:p>
            <a:pPr indent="457200" algn="just">
              <a:lnSpc>
                <a:spcPct val="150000"/>
              </a:lnSpc>
              <a:buFontTx/>
              <a:buChar char="-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четыре бита на пиксель обеспечивают 16 оттенков серого;</a:t>
            </a:r>
          </a:p>
          <a:p>
            <a:pPr indent="457200" algn="just">
              <a:lnSpc>
                <a:spcPct val="150000"/>
              </a:lnSpc>
              <a:buFontTx/>
              <a:buChar char="-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восемь бит на пиксель обеспечивают 256 оттенков серого</a:t>
            </a:r>
            <a:endParaRPr lang="ru-RU">
              <a:latin typeface="Calibri" pitchFamily="34" charset="0"/>
            </a:endParaRPr>
          </a:p>
        </p:txBody>
      </p:sp>
      <p:pic>
        <p:nvPicPr>
          <p:cNvPr id="18435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2325" y="3497263"/>
            <a:ext cx="80073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Рисунок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7063" y="6175375"/>
            <a:ext cx="59023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Сплайн Эрмита</a:t>
            </a:r>
          </a:p>
        </p:txBody>
      </p:sp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239713" y="1039813"/>
          <a:ext cx="5180012" cy="1279525"/>
        </p:xfrm>
        <a:graphic>
          <a:graphicData uri="http://schemas.openxmlformats.org/presentationml/2006/ole">
            <p:oleObj spid="_x0000_s4110" name="Уравнение" r:id="rId3" imgW="774364" imgH="190417" progId="Equation.3">
              <p:embed/>
            </p:oleObj>
          </a:graphicData>
        </a:graphic>
      </p:graphicFrame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112713" y="2505075"/>
          <a:ext cx="5307012" cy="1470025"/>
        </p:xfrm>
        <a:graphic>
          <a:graphicData uri="http://schemas.openxmlformats.org/presentationml/2006/ole">
            <p:oleObj spid="_x0000_s4111" name="Уравнение" r:id="rId4" imgW="787058" imgH="215806" progId="Equation.3">
              <p:embed/>
            </p:oleObj>
          </a:graphicData>
        </a:graphic>
      </p:graphicFrame>
      <p:graphicFrame>
        <p:nvGraphicFramePr>
          <p:cNvPr id="4112" name="Object 16"/>
          <p:cNvGraphicFramePr>
            <a:graphicFrameLocks noChangeAspect="1"/>
          </p:cNvGraphicFramePr>
          <p:nvPr/>
        </p:nvGraphicFramePr>
        <p:xfrm>
          <a:off x="176213" y="4160838"/>
          <a:ext cx="5180012" cy="1277937"/>
        </p:xfrm>
        <a:graphic>
          <a:graphicData uri="http://schemas.openxmlformats.org/presentationml/2006/ole">
            <p:oleObj spid="_x0000_s4112" name="Уравнение" r:id="rId5" imgW="774364" imgH="190417" progId="Equation.3">
              <p:embed/>
            </p:oleObj>
          </a:graphicData>
        </a:graphic>
      </p:graphicFrame>
      <p:sp>
        <p:nvSpPr>
          <p:cNvPr id="4114" name="Rectangle 6"/>
          <p:cNvSpPr>
            <a:spLocks noChangeArrowheads="1"/>
          </p:cNvSpPr>
          <p:nvPr/>
        </p:nvSpPr>
        <p:spPr bwMode="auto">
          <a:xfrm>
            <a:off x="4448175" y="23336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ru-RU" altLang="ru-RU" sz="1400">
                <a:cs typeface="Times New Roman" pitchFamily="18" charset="0"/>
              </a:rPr>
              <a:t>,</a:t>
            </a:r>
            <a:endParaRPr lang="ru-RU" altLang="ru-RU"/>
          </a:p>
        </p:txBody>
      </p:sp>
      <p:pic>
        <p:nvPicPr>
          <p:cNvPr id="4115" name="Picture 7" descr="Сплайн Эрмита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67600" y="3975100"/>
            <a:ext cx="3814763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6" name="Рисунок 11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69175" y="1430338"/>
            <a:ext cx="2874963" cy="235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b="1">
                <a:latin typeface="Times New Roman" pitchFamily="18" charset="0"/>
                <a:cs typeface="Times New Roman" pitchFamily="18" charset="0"/>
              </a:rPr>
              <a:t>B-</a:t>
            </a:r>
            <a:r>
              <a:rPr lang="ru-RU" sz="4800" b="1">
                <a:latin typeface="Times New Roman" pitchFamily="18" charset="0"/>
                <a:cs typeface="Times New Roman" pitchFamily="18" charset="0"/>
              </a:rPr>
              <a:t>сплайны</a:t>
            </a:r>
          </a:p>
        </p:txBody>
      </p:sp>
      <p:sp>
        <p:nvSpPr>
          <p:cNvPr id="12297" name="Rectangle 2"/>
          <p:cNvSpPr>
            <a:spLocks noChangeArrowheads="1"/>
          </p:cNvSpPr>
          <p:nvPr/>
        </p:nvSpPr>
        <p:spPr bwMode="auto">
          <a:xfrm>
            <a:off x="3063875" y="2471738"/>
            <a:ext cx="20845463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1558925" y="2895600"/>
          <a:ext cx="4537075" cy="2570163"/>
        </p:xfrm>
        <a:graphic>
          <a:graphicData uri="http://schemas.openxmlformats.org/presentationml/2006/ole">
            <p:oleObj spid="_x0000_s12295" name="Точечный рисунок" r:id="rId3" imgW="2600000" imgH="1467055" progId="PBrush">
              <p:embed/>
            </p:oleObj>
          </a:graphicData>
        </a:graphic>
      </p:graphicFrame>
      <p:pic>
        <p:nvPicPr>
          <p:cNvPr id="1229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1575" y="936625"/>
            <a:ext cx="3998913" cy="11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9" name="TextBox 5"/>
          <p:cNvSpPr txBox="1">
            <a:spLocks noChangeArrowheads="1"/>
          </p:cNvSpPr>
          <p:nvPr/>
        </p:nvSpPr>
        <p:spPr bwMode="auto">
          <a:xfrm>
            <a:off x="5332413" y="1571625"/>
            <a:ext cx="3351212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5400">
                <a:latin typeface="Calibri" pitchFamily="34" charset="0"/>
              </a:rPr>
              <a:t>…</a:t>
            </a:r>
          </a:p>
        </p:txBody>
      </p:sp>
      <p:pic>
        <p:nvPicPr>
          <p:cNvPr id="123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81875" y="3233738"/>
            <a:ext cx="3492500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7"/>
          <p:cNvSpPr txBox="1">
            <a:spLocks noChangeArrowheads="1"/>
          </p:cNvSpPr>
          <p:nvPr/>
        </p:nvSpPr>
        <p:spPr bwMode="auto">
          <a:xfrm>
            <a:off x="234950" y="979488"/>
            <a:ext cx="11722100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>
                <a:latin typeface="Times New Roman" pitchFamily="18" charset="0"/>
                <a:cs typeface="Times New Roman" pitchFamily="18" charset="0"/>
              </a:rPr>
              <a:t>Каждый пиксель цветного изображения имеет свой «код цвета» («color value») — числовое значение, которое каким-либо образом представляет цвет.</a:t>
            </a:r>
          </a:p>
          <a:p>
            <a:pPr algn="just"/>
            <a:endParaRPr lang="ru-RU" sz="28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>
                <a:latin typeface="Times New Roman" pitchFamily="18" charset="0"/>
                <a:cs typeface="Times New Roman" pitchFamily="18" charset="0"/>
              </a:rPr>
              <a:t>Чаще всего цвет описывается комбинацией величин красного, зеленого и синего цветов. Значение каждого пикселя представляет собой упорядоченную тройку, например (23,14,51), которая описывает интенсивности красной, зеленой и синей составляющих — в указанном порядке.</a:t>
            </a:r>
          </a:p>
          <a:p>
            <a:pPr algn="just"/>
            <a:endParaRPr lang="ru-RU" sz="28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>
                <a:latin typeface="Times New Roman" pitchFamily="18" charset="0"/>
                <a:cs typeface="Times New Roman" pitchFamily="18" charset="0"/>
              </a:rPr>
              <a:t>Число бит, используемых для представления цвета каждого пикселя, зазывают глубиной цвета.</a:t>
            </a:r>
          </a:p>
        </p:txBody>
      </p:sp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Цветные изображения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7"/>
          <p:cNvSpPr txBox="1">
            <a:spLocks noChangeArrowheads="1"/>
          </p:cNvSpPr>
          <p:nvPr/>
        </p:nvSpPr>
        <p:spPr bwMode="auto">
          <a:xfrm>
            <a:off x="234950" y="979488"/>
            <a:ext cx="11722100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>
                <a:latin typeface="Times New Roman" pitchFamily="18" charset="0"/>
                <a:cs typeface="Times New Roman" pitchFamily="18" charset="0"/>
              </a:rPr>
              <a:t>Каждая величина в тройке (красный, зеленый и синий) занимает определенное число бит, глубина цвета является суммой этих трех величин.</a:t>
            </a:r>
          </a:p>
          <a:p>
            <a:pPr algn="just"/>
            <a:r>
              <a:rPr lang="ru-RU" sz="2800">
                <a:latin typeface="Times New Roman" pitchFamily="18" charset="0"/>
                <a:cs typeface="Times New Roman" pitchFamily="18" charset="0"/>
              </a:rPr>
              <a:t>Глубина цвета, равная трем, использует по одному биту на каждый компонент.</a:t>
            </a:r>
          </a:p>
        </p:txBody>
      </p:sp>
      <p:sp>
        <p:nvSpPr>
          <p:cNvPr id="20482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Цветные изображения </a:t>
            </a:r>
          </a:p>
        </p:txBody>
      </p:sp>
      <p:pic>
        <p:nvPicPr>
          <p:cNvPr id="20483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3838" y="2822575"/>
            <a:ext cx="4394200" cy="386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7"/>
          <p:cNvSpPr txBox="1">
            <a:spLocks noChangeArrowheads="1"/>
          </p:cNvSpPr>
          <p:nvPr/>
        </p:nvSpPr>
        <p:spPr bwMode="auto">
          <a:xfrm>
            <a:off x="234950" y="979488"/>
            <a:ext cx="5486400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>
                <a:latin typeface="Times New Roman" pitchFamily="18" charset="0"/>
                <a:cs typeface="Times New Roman" pitchFamily="18" charset="0"/>
              </a:rPr>
              <a:t>Многие изображения имеют глубину цвета равную восьми, по три бита под красную и зеленую составляющие и два под синюю.</a:t>
            </a:r>
          </a:p>
          <a:p>
            <a:pPr algn="just"/>
            <a:endParaRPr lang="ru-RU" sz="28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>
                <a:latin typeface="Times New Roman" pitchFamily="18" charset="0"/>
                <a:cs typeface="Times New Roman" pitchFamily="18" charset="0"/>
              </a:rPr>
              <a:t>Если используют по одному байту на каждую составляющую, то получаются изображения, обеспечивающие реалистичное цветовоспроизведение, их называют полноцветными изображениями (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true color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21506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Цветные изображения </a:t>
            </a:r>
          </a:p>
        </p:txBody>
      </p:sp>
      <p:pic>
        <p:nvPicPr>
          <p:cNvPr id="21507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25" y="1539875"/>
            <a:ext cx="6070600" cy="410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Растеризация в OpenGL </a:t>
            </a:r>
          </a:p>
        </p:txBody>
      </p:sp>
      <p:pic>
        <p:nvPicPr>
          <p:cNvPr id="22530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976313"/>
            <a:ext cx="115189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117475" y="5214938"/>
            <a:ext cx="11466513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>
                <a:latin typeface="Times New Roman" pitchFamily="18" charset="0"/>
                <a:cs typeface="Times New Roman" pitchFamily="18" charset="0"/>
              </a:rPr>
              <a:t>Назначение нужного цвета каждому отдельному пикселю «внутри» прямой или полигона называется «</a:t>
            </a:r>
            <a:r>
              <a:rPr lang="ru-RU" sz="2800" u="sng">
                <a:latin typeface="Times New Roman" pitchFamily="18" charset="0"/>
                <a:cs typeface="Times New Roman" pitchFamily="18" charset="0"/>
              </a:rPr>
              <a:t>преобразованием развертки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» или </a:t>
            </a:r>
            <a:r>
              <a:rPr lang="ru-RU" sz="2800" u="sng">
                <a:latin typeface="Times New Roman" pitchFamily="18" charset="0"/>
                <a:cs typeface="Times New Roman" pitchFamily="18" charset="0"/>
              </a:rPr>
              <a:t>растеризацией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Растровые алгоритмы</a:t>
            </a:r>
          </a:p>
        </p:txBody>
      </p:sp>
      <p:sp>
        <p:nvSpPr>
          <p:cNvPr id="5" name="Стрелка вниз 4"/>
          <p:cNvSpPr/>
          <p:nvPr/>
        </p:nvSpPr>
        <p:spPr>
          <a:xfrm rot="3536850">
            <a:off x="3671094" y="627856"/>
            <a:ext cx="387350" cy="1525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 rot="18470952">
            <a:off x="7897813" y="835025"/>
            <a:ext cx="388937" cy="1484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1149350" y="1946275"/>
            <a:ext cx="32512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>
                <a:latin typeface="Calibri" pitchFamily="34" charset="0"/>
              </a:rPr>
              <a:t>Алгоритмы растеризации</a:t>
            </a:r>
          </a:p>
        </p:txBody>
      </p:sp>
      <p:sp>
        <p:nvSpPr>
          <p:cNvPr id="12" name="Стрелка вниз 11"/>
          <p:cNvSpPr/>
          <p:nvPr/>
        </p:nvSpPr>
        <p:spPr>
          <a:xfrm rot="3536850">
            <a:off x="1462088" y="3016250"/>
            <a:ext cx="490538" cy="992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 rot="18315712">
            <a:off x="3316288" y="3036888"/>
            <a:ext cx="490537" cy="992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3559" name="TextBox 13"/>
          <p:cNvSpPr txBox="1">
            <a:spLocks noChangeArrowheads="1"/>
          </p:cNvSpPr>
          <p:nvPr/>
        </p:nvSpPr>
        <p:spPr bwMode="auto">
          <a:xfrm>
            <a:off x="303213" y="3833813"/>
            <a:ext cx="2471737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>
                <a:latin typeface="Calibri" pitchFamily="34" charset="0"/>
              </a:rPr>
              <a:t>Алгоритмы перевода графических примитивов в растровую форму</a:t>
            </a:r>
          </a:p>
        </p:txBody>
      </p:sp>
      <p:sp>
        <p:nvSpPr>
          <p:cNvPr id="23560" name="TextBox 14"/>
          <p:cNvSpPr txBox="1">
            <a:spLocks noChangeArrowheads="1"/>
          </p:cNvSpPr>
          <p:nvPr/>
        </p:nvSpPr>
        <p:spPr bwMode="auto">
          <a:xfrm>
            <a:off x="3125788" y="4019550"/>
            <a:ext cx="2125662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>
                <a:latin typeface="Calibri" pitchFamily="34" charset="0"/>
              </a:rPr>
              <a:t>Алгоритмы заполнения областей и многоугольников</a:t>
            </a:r>
          </a:p>
        </p:txBody>
      </p:sp>
      <p:sp>
        <p:nvSpPr>
          <p:cNvPr id="23561" name="TextBox 15"/>
          <p:cNvSpPr txBox="1">
            <a:spLocks noChangeArrowheads="1"/>
          </p:cNvSpPr>
          <p:nvPr/>
        </p:nvSpPr>
        <p:spPr bwMode="auto">
          <a:xfrm>
            <a:off x="6956425" y="2168525"/>
            <a:ext cx="45593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>
                <a:latin typeface="Calibri" pitchFamily="34" charset="0"/>
              </a:rPr>
              <a:t>Алгоритмы обработки растровых изображений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7488238" y="3255963"/>
            <a:ext cx="147637" cy="308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>
            <a:off x="7697788" y="3644900"/>
            <a:ext cx="865187" cy="188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>
            <a:off x="7726363" y="4489450"/>
            <a:ext cx="865187" cy="188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>
            <a:off x="7726363" y="5318125"/>
            <a:ext cx="865187" cy="188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>
            <a:off x="7715250" y="6070600"/>
            <a:ext cx="865188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3567" name="TextBox 22"/>
          <p:cNvSpPr txBox="1">
            <a:spLocks noChangeArrowheads="1"/>
          </p:cNvSpPr>
          <p:nvPr/>
        </p:nvSpPr>
        <p:spPr bwMode="auto">
          <a:xfrm>
            <a:off x="8797925" y="3322638"/>
            <a:ext cx="33940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latin typeface="Calibri" pitchFamily="34" charset="0"/>
              </a:rPr>
              <a:t>Регулировка яркости и контрастности</a:t>
            </a:r>
          </a:p>
        </p:txBody>
      </p:sp>
      <p:sp>
        <p:nvSpPr>
          <p:cNvPr id="23568" name="TextBox 24"/>
          <p:cNvSpPr txBox="1">
            <a:spLocks noChangeArrowheads="1"/>
          </p:cNvSpPr>
          <p:nvPr/>
        </p:nvSpPr>
        <p:spPr bwMode="auto">
          <a:xfrm>
            <a:off x="8797925" y="4189413"/>
            <a:ext cx="315118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latin typeface="Calibri" pitchFamily="34" charset="0"/>
              </a:rPr>
              <a:t>Масштабирование изображений</a:t>
            </a:r>
          </a:p>
        </p:txBody>
      </p:sp>
      <p:sp>
        <p:nvSpPr>
          <p:cNvPr id="23569" name="TextBox 25"/>
          <p:cNvSpPr txBox="1">
            <a:spLocks noChangeArrowheads="1"/>
          </p:cNvSpPr>
          <p:nvPr/>
        </p:nvSpPr>
        <p:spPr bwMode="auto">
          <a:xfrm>
            <a:off x="8797925" y="4991100"/>
            <a:ext cx="29162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latin typeface="Calibri" pitchFamily="34" charset="0"/>
              </a:rPr>
              <a:t>Геометрические преобразования</a:t>
            </a:r>
          </a:p>
        </p:txBody>
      </p:sp>
      <p:sp>
        <p:nvSpPr>
          <p:cNvPr id="23570" name="TextBox 26"/>
          <p:cNvSpPr txBox="1">
            <a:spLocks noChangeArrowheads="1"/>
          </p:cNvSpPr>
          <p:nvPr/>
        </p:nvSpPr>
        <p:spPr bwMode="auto">
          <a:xfrm>
            <a:off x="8810625" y="5813425"/>
            <a:ext cx="31384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latin typeface="Calibri" pitchFamily="34" charset="0"/>
              </a:rPr>
              <a:t>Алгоритмы фильтрации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563</Words>
  <Application>Microsoft Office PowerPoint</Application>
  <PresentationFormat>Произвольный</PresentationFormat>
  <Paragraphs>100</Paragraphs>
  <Slides>41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Шаблон оформления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41</vt:i4>
      </vt:variant>
    </vt:vector>
  </HeadingPairs>
  <TitlesOfParts>
    <vt:vector size="49" baseType="lpstr">
      <vt:lpstr>Calibri</vt:lpstr>
      <vt:lpstr>Arial</vt:lpstr>
      <vt:lpstr>Calibri Light</vt:lpstr>
      <vt:lpstr>Times New Roman</vt:lpstr>
      <vt:lpstr>Courier New</vt:lpstr>
      <vt:lpstr>Тема Office</vt:lpstr>
      <vt:lpstr>Уравнение</vt:lpstr>
      <vt:lpstr>Точечный рисунок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TANYA</dc:creator>
  <cp:lastModifiedBy>Татьяна</cp:lastModifiedBy>
  <cp:revision>153</cp:revision>
  <cp:lastPrinted>2016-03-22T18:32:37Z</cp:lastPrinted>
  <dcterms:created xsi:type="dcterms:W3CDTF">2016-02-09T16:52:08Z</dcterms:created>
  <dcterms:modified xsi:type="dcterms:W3CDTF">2019-11-07T05:01:51Z</dcterms:modified>
</cp:coreProperties>
</file>