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34" r:id="rId3"/>
    <p:sldId id="335" r:id="rId4"/>
    <p:sldId id="367" r:id="rId5"/>
    <p:sldId id="336" r:id="rId6"/>
    <p:sldId id="368" r:id="rId7"/>
    <p:sldId id="369" r:id="rId8"/>
    <p:sldId id="381" r:id="rId9"/>
    <p:sldId id="371" r:id="rId10"/>
    <p:sldId id="347" r:id="rId11"/>
    <p:sldId id="372" r:id="rId12"/>
    <p:sldId id="348" r:id="rId13"/>
    <p:sldId id="375" r:id="rId14"/>
    <p:sldId id="382" r:id="rId15"/>
    <p:sldId id="373" r:id="rId16"/>
    <p:sldId id="383" r:id="rId17"/>
    <p:sldId id="384" r:id="rId18"/>
    <p:sldId id="385" r:id="rId19"/>
    <p:sldId id="376" r:id="rId20"/>
    <p:sldId id="377" r:id="rId21"/>
    <p:sldId id="378" r:id="rId22"/>
    <p:sldId id="379" r:id="rId23"/>
    <p:sldId id="349" r:id="rId24"/>
    <p:sldId id="387" r:id="rId25"/>
    <p:sldId id="380" r:id="rId26"/>
    <p:sldId id="350" r:id="rId27"/>
    <p:sldId id="388" r:id="rId28"/>
    <p:sldId id="389" r:id="rId29"/>
    <p:sldId id="257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</p:sldIdLst>
  <p:sldSz cx="12192000" cy="6858000"/>
  <p:notesSz cx="7102475" cy="102314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90A472-0BCC-4C04-9EA0-D8D0ABEEEABE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1E392A-2070-424D-9B5E-A3832FC0B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5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88FE-5B34-4953-BFB9-86F23A2DAD1A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0.png"/><Relationship Id="rId4" Type="http://schemas.openxmlformats.org/officeDocument/2006/relationships/image" Target="../media/image76.wmf"/><Relationship Id="rId9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Растровое изображение</a:t>
            </a:r>
            <a:endParaRPr lang="ru-RU" sz="4800" dirty="0"/>
          </a:p>
        </p:txBody>
      </p:sp>
      <p:pic>
        <p:nvPicPr>
          <p:cNvPr id="1028" name="Picture 4" descr="http://www.flashmulti.ru/pic/rast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1" y="1125005"/>
            <a:ext cx="3867667" cy="36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chool.xvatit.com/images/c/cc/8kl_Grafika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125005"/>
            <a:ext cx="5503819" cy="36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469" y="4611231"/>
            <a:ext cx="118130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Растровое изображение хранится в компьютере в виде массива числовых величин. 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прямоугольным, с определенных числом строк и столбцов. Каждая числовая величина представляет значение пикселя, записанного в этом месте. Этот массив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«пиксельной картой»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»). </a:t>
            </a:r>
          </a:p>
        </p:txBody>
      </p:sp>
    </p:spTree>
    <p:extLst>
      <p:ext uri="{BB962C8B-B14F-4D97-AF65-F5344CB8AC3E}">
        <p14:creationId xmlns:p14="http://schemas.microsoft.com/office/powerpoint/2010/main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Связность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526" y="830997"/>
            <a:ext cx="11720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Связность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возможность соединения двух пикселей растровой линией, т.е. последовательным набором пикселей.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6" y="1915297"/>
            <a:ext cx="9557678" cy="4475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86" y="4263081"/>
            <a:ext cx="4402859" cy="19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535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Четырехсвязная и восьмисвязная линии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28" y="1457661"/>
            <a:ext cx="9981933" cy="44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Рисование отрезка прямой линии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54" y="830997"/>
            <a:ext cx="1209314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drawDot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Glint y)   </a:t>
            </a:r>
          </a:p>
          <a:p>
            <a:pPr algn="just"/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(GL_POINTS);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glVertex2i(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glFlush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x=x1; x&lt;=x2;x++)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//отрезок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горизонтальной линии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drawDot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(x,y1);</a:t>
            </a:r>
          </a:p>
          <a:p>
            <a:pPr algn="just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just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y=y1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y&lt;=y2;y++)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//отрезок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вертикальной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линии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drawDot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(x1,y);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Рисование отрезка прямой линии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281" y="3557414"/>
            <a:ext cx="11720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y1,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x2,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y2)   </a:t>
            </a:r>
          </a:p>
          <a:p>
            <a:pPr algn="just"/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k=((double)(y2-y1))/(x2-x1);</a:t>
            </a:r>
          </a:p>
          <a:p>
            <a:pPr algn="just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b=y1-k*x1;</a:t>
            </a:r>
          </a:p>
          <a:p>
            <a:pPr algn="just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x=x1;x&lt;=x2;x++)</a:t>
            </a:r>
          </a:p>
          <a:p>
            <a:pPr algn="just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drawDot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)(k*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just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281" y="830997"/>
            <a:ext cx="11355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конечные точки отрезка имеют целочисленные координаты, и уравнение прямой, содержащей отрезок: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Будем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считать, что тангенс угла наклона прямой лежит в пределах от 0 до 1. Тогда для изображения отрезка на растре достаточно для всех целых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принадлежащих отрезку, выводить на экран точки с координатами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57" y="1346949"/>
            <a:ext cx="1275923" cy="4068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76" y="3137562"/>
            <a:ext cx="1422516" cy="3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Рисование отрезка прямой линии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6" y="3749457"/>
            <a:ext cx="11720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line(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x1,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y1,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x2,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y2,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k = ((double)(y2 – y1)) / (x2 – x1);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 = y1;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 = x1; x &lt;= x2; x++, y += k)</a:t>
            </a:r>
          </a:p>
          <a:p>
            <a:pPr algn="just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drawDot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(x,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)y);</a:t>
            </a:r>
          </a:p>
          <a:p>
            <a:pPr algn="just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830997"/>
            <a:ext cx="11528854" cy="30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рисования отрезка прямой линии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2" y="2301449"/>
            <a:ext cx="6703361" cy="42746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12" y="1980524"/>
            <a:ext cx="3638550" cy="609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" y="1730767"/>
            <a:ext cx="6591300" cy="4095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8" y="2301449"/>
            <a:ext cx="2247900" cy="371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368" y="2189409"/>
            <a:ext cx="3619500" cy="5143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254" y="3362510"/>
            <a:ext cx="5915025" cy="7524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9113" y="4135324"/>
            <a:ext cx="1524000" cy="4953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5254" y="4611887"/>
            <a:ext cx="3200400" cy="5334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8894" y="4580480"/>
            <a:ext cx="1333500" cy="5524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9625" y="5121770"/>
            <a:ext cx="7038975" cy="5143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6889" y="5832984"/>
            <a:ext cx="2362200" cy="6381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7713" y="5879616"/>
            <a:ext cx="1295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рисования отрезка прямой линии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40" y="1533068"/>
            <a:ext cx="5289349" cy="33729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7" y="4905986"/>
            <a:ext cx="11882484" cy="16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рисования отрезка прямой линии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" y="1484918"/>
            <a:ext cx="5289349" cy="337291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65884"/>
            <a:ext cx="4908548" cy="23319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40" y="3743280"/>
            <a:ext cx="4230422" cy="5530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5" y="3802063"/>
            <a:ext cx="794203" cy="4606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4547" y="3797852"/>
            <a:ext cx="937160" cy="428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559" y="4304220"/>
            <a:ext cx="6782503" cy="5877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4364" y="4856165"/>
            <a:ext cx="3446846" cy="5877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709" y="5282770"/>
            <a:ext cx="11059780" cy="15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рисования отрезка прямой линии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9" y="1977081"/>
            <a:ext cx="10780241" cy="169689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9" y="4023622"/>
            <a:ext cx="10862685" cy="16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рисования отрезка прямой линии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5" y="1569661"/>
            <a:ext cx="11474173" cy="46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Двухуровневое изображение и его битовая карта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9" y="1569660"/>
            <a:ext cx="6845274" cy="500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93924" y="2421924"/>
            <a:ext cx="4979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растровом изображении имеются пикселы только с двумя значениями, то такое изображение называется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двухуровневым или черно-белым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80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88" y="830997"/>
            <a:ext cx="10787621" cy="59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792359"/>
            <a:ext cx="9452791" cy="60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3" y="0"/>
            <a:ext cx="8509108" cy="68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Растровая развертка окружности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83" y="1347080"/>
            <a:ext cx="2739831" cy="9418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64" y="4430149"/>
            <a:ext cx="2725386" cy="9733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" y="2782970"/>
            <a:ext cx="11464648" cy="9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Растровая развертка окружности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33" y="2086103"/>
            <a:ext cx="3780138" cy="24255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29" y="5142298"/>
            <a:ext cx="7658996" cy="6062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2" y="1455497"/>
            <a:ext cx="11624605" cy="7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Растровая развертка окружности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7" y="816953"/>
            <a:ext cx="10415281" cy="25316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3" y="3211340"/>
            <a:ext cx="10139814" cy="36466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873" y="1388458"/>
            <a:ext cx="5994300" cy="47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73" y="764828"/>
            <a:ext cx="6141052" cy="42069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86" y="4905632"/>
            <a:ext cx="10290861" cy="17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05" y="1260389"/>
            <a:ext cx="10709249" cy="51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7" y="1243784"/>
            <a:ext cx="10858163" cy="46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Брезенхема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4152"/>
            <a:ext cx="10754853" cy="47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Полутоновые изображения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466" y="1363004"/>
            <a:ext cx="59295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Полутоновые </a:t>
            </a:r>
            <a:r>
              <a:rPr lang="ru-RU" sz="2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изображения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классифицируются по «глубине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пикселя» («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pixel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depth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»), которая равна числу бит, необходимых для представления уровней их полутонов (оттенков серого).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Поскольку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n-битовая величина имеет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r>
              <a:rPr lang="ru-RU" sz="28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возможных значений, то в изображении с глубиной пикселей, равной n, может быть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r>
              <a:rPr lang="ru-RU" sz="28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оттенков серого. </a:t>
            </a:r>
            <a:endParaRPr lang="ru-RU" dirty="0"/>
          </a:p>
        </p:txBody>
      </p:sp>
      <p:pic>
        <p:nvPicPr>
          <p:cNvPr id="1026" name="Picture 2" descr="http://www.junior.ru/wwwexam/filters/halftone-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656" y="1733706"/>
            <a:ext cx="5217775" cy="39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Кривая Безье</a:t>
            </a:r>
            <a:endParaRPr lang="ru-RU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17" y="1215725"/>
            <a:ext cx="4338109" cy="7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33" y="2729427"/>
            <a:ext cx="807207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3" y="4811542"/>
            <a:ext cx="2576696" cy="87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8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Кривая Безье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6" y="1063711"/>
            <a:ext cx="4072066" cy="7143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3" y="1778109"/>
            <a:ext cx="2887036" cy="6953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3" y="2593459"/>
            <a:ext cx="2689722" cy="6435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13" y="2983791"/>
            <a:ext cx="2793599" cy="5064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916" y="1226794"/>
            <a:ext cx="6090939" cy="13666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583" y="4000608"/>
            <a:ext cx="9494968" cy="26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Кривая Безье</a:t>
            </a:r>
            <a:endParaRPr lang="ru-RU" sz="4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7" y="830997"/>
            <a:ext cx="7407362" cy="59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Геометрический алгоритм для кривой </a:t>
            </a:r>
            <a:r>
              <a:rPr lang="ru-RU" sz="4800" b="1" dirty="0"/>
              <a:t>Безье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1" y="1022325"/>
            <a:ext cx="11030595" cy="51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Геометрический алгоритм для кривой </a:t>
            </a:r>
            <a:r>
              <a:rPr lang="ru-RU" sz="4800" b="1" dirty="0"/>
              <a:t>Безье</a:t>
            </a:r>
            <a:endParaRPr lang="ru-RU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62"/>
          <a:stretch>
            <a:fillRect/>
          </a:stretch>
        </p:blipFill>
        <p:spPr bwMode="auto">
          <a:xfrm>
            <a:off x="721999" y="1635854"/>
            <a:ext cx="10747999" cy="404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9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Кривая Безье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" y="1000897"/>
            <a:ext cx="12078161" cy="33610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91" y="4868563"/>
            <a:ext cx="7258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Кривая Безье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4" y="1588486"/>
            <a:ext cx="11271092" cy="41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Кривая Безье</a:t>
            </a:r>
            <a:endParaRPr lang="ru-RU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49" y="830997"/>
            <a:ext cx="7261010" cy="595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2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Матричная форма кривой </a:t>
            </a:r>
            <a:r>
              <a:rPr lang="ru-RU" sz="4800" b="1" dirty="0"/>
              <a:t>Безье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10" y="968589"/>
            <a:ext cx="3095110" cy="9698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48" y="2075982"/>
            <a:ext cx="7211034" cy="16063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22" y="4178252"/>
            <a:ext cx="7915660" cy="18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Матричная форма кривой </a:t>
            </a:r>
            <a:r>
              <a:rPr lang="ru-RU" sz="4800" b="1" dirty="0"/>
              <a:t>Безье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10" y="968589"/>
            <a:ext cx="3095110" cy="9698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5" y="2842054"/>
            <a:ext cx="10381389" cy="3249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3933" y="2075982"/>
            <a:ext cx="661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виде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Полутоновые изображения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340" y="732810"/>
            <a:ext cx="11768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Чаще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всего используются такие величины: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два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бита на пиксель обеспечивают 4 оттенка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серого;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четыре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бита на пиксель обеспечивают 16 оттенков серого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восемь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бит на пиксель обеспечивают 256 оттенков серого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58" y="3497892"/>
            <a:ext cx="8008081" cy="25903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47" y="6175703"/>
            <a:ext cx="5902411" cy="55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 Эрмита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13270"/>
              </p:ext>
            </p:extLst>
          </p:nvPr>
        </p:nvGraphicFramePr>
        <p:xfrm>
          <a:off x="239984" y="1040534"/>
          <a:ext cx="5179625" cy="127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Уравнение" r:id="rId3" imgW="774364" imgH="190417" progId="Equation.3">
                  <p:embed/>
                </p:oleObj>
              </mc:Choice>
              <mc:Fallback>
                <p:oleObj name="Уравнение" r:id="rId3" imgW="774364" imgH="1904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84" y="1040534"/>
                        <a:ext cx="5179625" cy="1278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494474"/>
              </p:ext>
            </p:extLst>
          </p:nvPr>
        </p:nvGraphicFramePr>
        <p:xfrm>
          <a:off x="112092" y="2504424"/>
          <a:ext cx="5307517" cy="1470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Уравнение" r:id="rId5" imgW="787058" imgH="215806" progId="Equation.3">
                  <p:embed/>
                </p:oleObj>
              </mc:Choice>
              <mc:Fallback>
                <p:oleObj name="Уравнение" r:id="rId5" imgW="787058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92" y="2504424"/>
                        <a:ext cx="5307517" cy="1470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220015"/>
              </p:ext>
            </p:extLst>
          </p:nvPr>
        </p:nvGraphicFramePr>
        <p:xfrm>
          <a:off x="176037" y="4160152"/>
          <a:ext cx="5179625" cy="127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Уравнение" r:id="rId7" imgW="774364" imgH="190417" progId="Equation.3">
                  <p:embed/>
                </p:oleObj>
              </mc:Choice>
              <mc:Fallback>
                <p:oleObj name="Уравнение" r:id="rId7" imgW="774364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37" y="4160152"/>
                        <a:ext cx="5179625" cy="1278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448433" y="23341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3" name="Picture 7" descr="Сплайн Эрмит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44" y="3975182"/>
            <a:ext cx="3813392" cy="240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9839" y="1430159"/>
            <a:ext cx="2873911" cy="23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сплайны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64475" y="2471351"/>
            <a:ext cx="208450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2108"/>
              </p:ext>
            </p:extLst>
          </p:nvPr>
        </p:nvGraphicFramePr>
        <p:xfrm>
          <a:off x="1558800" y="2895181"/>
          <a:ext cx="4537199" cy="25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Точечный рисунок" r:id="rId3" imgW="2600000" imgH="1467055" progId="Paint.Picture">
                  <p:embed/>
                </p:oleObj>
              </mc:Choice>
              <mc:Fallback>
                <p:oleObj name="Точечный рисунок" r:id="rId3" imgW="2600000" imgH="146705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800" y="2895181"/>
                        <a:ext cx="4537199" cy="2570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90" y="936468"/>
            <a:ext cx="3999126" cy="115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3074" y="1570880"/>
            <a:ext cx="335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…</a:t>
            </a:r>
            <a:endParaRPr lang="ru-RU" sz="5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46" y="3234093"/>
            <a:ext cx="3492200" cy="195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3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526" y="979278"/>
            <a:ext cx="117209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пиксель цветного изображения имеет свой «код цвета» («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 — числовое значение, которое каким-либо образом представляет цвет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цвет описывается комбинацией величин красного, зеленого и синего цветов. Значение каждого пикселя представляет собой упорядоченную тройку, например (23,14,51), которая описывает интенсивности красной, зеленой и синей составляющих — в указанном порядке.</a:t>
            </a: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бит, используемых для представления цвета каждого пикселя, зазывают глубиной цвета.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Цветные изображения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526" y="979278"/>
            <a:ext cx="11720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величина в тройке (красный, зеленый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синий) занимает определенное число бит, глубина цвета является суммой этих трех величин.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 цвета, равная трем, использует по одному биту на каждый компонент.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Цветные изображения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65" y="2822801"/>
            <a:ext cx="4394243" cy="38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527" y="979278"/>
            <a:ext cx="54856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изображения имеют глубину цвета равную восьми, по три бита под красную и зеленую составляющие и два под синюю.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используют по одному байту на каждую составляющую, то получаются изображения, обеспечивающие реалистичное цветовоспроизведение, их называют полноцветными изображениями 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color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Цветные изображения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80" y="1539961"/>
            <a:ext cx="6071882" cy="41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Растеризация в </a:t>
            </a:r>
            <a:r>
              <a:rPr lang="ru-R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0" y="976185"/>
            <a:ext cx="11519662" cy="4238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880" y="5214551"/>
            <a:ext cx="114670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нужного цвета каждому отдельному пикселю «внутри» прямой или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полигона называется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преобразованием развертки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или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растеризацией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2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Растровые алгоритмы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 rot="3536850">
            <a:off x="3670196" y="628336"/>
            <a:ext cx="388579" cy="1524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18470952">
            <a:off x="7897849" y="834635"/>
            <a:ext cx="389468" cy="1484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0028" y="1946711"/>
            <a:ext cx="3249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Алгоритмы растеризации</a:t>
            </a:r>
            <a:endParaRPr lang="ru-RU" sz="2800" dirty="0"/>
          </a:p>
        </p:txBody>
      </p:sp>
      <p:sp>
        <p:nvSpPr>
          <p:cNvPr id="12" name="Стрелка вниз 11"/>
          <p:cNvSpPr/>
          <p:nvPr/>
        </p:nvSpPr>
        <p:spPr>
          <a:xfrm rot="3536850">
            <a:off x="1461946" y="3016863"/>
            <a:ext cx="490421" cy="992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18315712">
            <a:off x="3316535" y="3037515"/>
            <a:ext cx="490421" cy="992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03590" y="3834353"/>
            <a:ext cx="2471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Алгоритмы перевода графических примитивов в растровую форму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126259" y="4020179"/>
            <a:ext cx="2125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Алгоритмы заполнения областей и многоугольников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956854" y="2167749"/>
            <a:ext cx="4559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Алгоритмы обработки растровых изображений</a:t>
            </a:r>
            <a:endParaRPr lang="ru-RU" sz="28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488194" y="3255507"/>
            <a:ext cx="148281" cy="3089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7698259" y="3645243"/>
            <a:ext cx="864973" cy="189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7727089" y="4489626"/>
            <a:ext cx="864973" cy="189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7727089" y="5317526"/>
            <a:ext cx="864973" cy="189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7714732" y="6071294"/>
            <a:ext cx="864973" cy="189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8798012" y="3322077"/>
            <a:ext cx="339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Регулировка яркости и контрастности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798012" y="4189788"/>
            <a:ext cx="3150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Масштабирование изображений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98012" y="4991771"/>
            <a:ext cx="291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Геометрические преобразования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810368" y="5813157"/>
            <a:ext cx="3138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Алгоритмы фильтрации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815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710</Words>
  <Application>Microsoft Office PowerPoint</Application>
  <PresentationFormat>Широкоэкранный</PresentationFormat>
  <Paragraphs>101</Paragraphs>
  <Slides>41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Times New Roman</vt:lpstr>
      <vt:lpstr>Тема Office</vt:lpstr>
      <vt:lpstr>Microsoft Equation 3.0</vt:lpstr>
      <vt:lpstr>Изображение Paintbrush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TANYA</cp:lastModifiedBy>
  <cp:revision>151</cp:revision>
  <cp:lastPrinted>2016-03-22T18:32:37Z</cp:lastPrinted>
  <dcterms:created xsi:type="dcterms:W3CDTF">2016-02-09T16:52:08Z</dcterms:created>
  <dcterms:modified xsi:type="dcterms:W3CDTF">2016-03-29T11:27:58Z</dcterms:modified>
</cp:coreProperties>
</file>