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34" r:id="rId3"/>
    <p:sldId id="335" r:id="rId4"/>
    <p:sldId id="367" r:id="rId5"/>
    <p:sldId id="336" r:id="rId6"/>
    <p:sldId id="368" r:id="rId7"/>
    <p:sldId id="402" r:id="rId8"/>
    <p:sldId id="369" r:id="rId9"/>
    <p:sldId id="403" r:id="rId10"/>
    <p:sldId id="381" r:id="rId11"/>
    <p:sldId id="405" r:id="rId12"/>
    <p:sldId id="409" r:id="rId13"/>
    <p:sldId id="404" r:id="rId14"/>
    <p:sldId id="406" r:id="rId15"/>
    <p:sldId id="407" r:id="rId16"/>
    <p:sldId id="408" r:id="rId17"/>
    <p:sldId id="410" r:id="rId18"/>
    <p:sldId id="347" r:id="rId19"/>
    <p:sldId id="372" r:id="rId20"/>
    <p:sldId id="348" r:id="rId21"/>
    <p:sldId id="375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9" r:id="rId30"/>
    <p:sldId id="420" r:id="rId31"/>
    <p:sldId id="421" r:id="rId32"/>
  </p:sldIdLst>
  <p:sldSz cx="12192000" cy="6858000"/>
  <p:notesSz cx="7102475" cy="102314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02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8C5B3DA-6942-4071-BB06-0DD9286C64AF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3" y="4924425"/>
            <a:ext cx="5683250" cy="402748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87C3636-3F91-43FC-817B-01B6B12BA8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982982-9D65-406E-9E06-38E1A66BDC67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9D3FF-F7E7-418D-B238-471AF68E2021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91D3-91E6-4719-BDD5-8D178189C0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D1DCE-DAB1-4A25-818C-511E53A806E9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E5C27-871C-44C7-8544-6DF9EB3F0C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90E60-8150-45B4-BBA0-F83B6859F962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65331-381E-4089-95A6-DE935498FE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2561C-DC5E-437E-94E9-A60201A401EE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08464-A3AB-47F7-AAF4-A25D56CF7D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C220A-E096-457B-B77F-234E9CF844F0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DE30-0CC5-4C26-9AA2-F716291718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2E5EC-9235-41AA-BE32-D76BCDC5504D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21B29-F169-4EDF-A9AF-55F0D6E32D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CEBF8-A345-4CD1-9F27-A6F55D2C6377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FEE0A-643F-4634-940A-211F2625B5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B502-260A-437D-B44F-ACBB8A17BE60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7D28D-52A9-4CB7-9942-BCFB1E924A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EFF81-7E6C-4F2C-8985-11FCCDF5E4AD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B895A-1DA9-41D2-98C7-EC78DC2FDF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FE444-BC5C-499A-8649-68772EA4F016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A69BE-735F-442D-9927-661A5A8B50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7DE5B-44D2-4870-885A-7B3D0C39BCDF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B6BCC-8528-4E18-840E-619F1132C6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7E3420-62B9-43DF-8FA7-A7965648D467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C5E3B6-7DB4-4DE8-B6D9-7521FB86BC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Отсечение по полю вывода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188913" y="830263"/>
            <a:ext cx="11814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 b="1">
                <a:latin typeface="Calibri" pitchFamily="34" charset="0"/>
              </a:rPr>
              <a:t>Алгоритм Коэна-Сазерленда</a:t>
            </a:r>
            <a:endParaRPr lang="ru-RU"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188913" y="5145088"/>
            <a:ext cx="578326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Calibri" pitchFamily="34" charset="0"/>
              </a:rPr>
              <a:t>Бит 1 </a:t>
            </a:r>
            <a:r>
              <a:rPr lang="ru-RU" sz="2400">
                <a:latin typeface="Calibri" pitchFamily="34" charset="0"/>
                <a:sym typeface="Symbol" pitchFamily="18" charset="2"/>
              </a:rPr>
              <a:t></a:t>
            </a:r>
            <a:r>
              <a:rPr lang="ru-RU" sz="2400">
                <a:latin typeface="Calibri" pitchFamily="34" charset="0"/>
              </a:rPr>
              <a:t> точка находится выше окна;</a:t>
            </a:r>
          </a:p>
          <a:p>
            <a:r>
              <a:rPr lang="ru-RU" sz="2400">
                <a:latin typeface="Calibri" pitchFamily="34" charset="0"/>
              </a:rPr>
              <a:t>Бит 2 – точка находится ниже окна;</a:t>
            </a:r>
          </a:p>
          <a:p>
            <a:r>
              <a:rPr lang="ru-RU" sz="2400">
                <a:latin typeface="Calibri" pitchFamily="34" charset="0"/>
              </a:rPr>
              <a:t>Бит 3 </a:t>
            </a:r>
            <a:r>
              <a:rPr lang="ru-RU" sz="2400">
                <a:latin typeface="Calibri" pitchFamily="34" charset="0"/>
                <a:sym typeface="Symbol" pitchFamily="18" charset="2"/>
              </a:rPr>
              <a:t></a:t>
            </a:r>
            <a:r>
              <a:rPr lang="ru-RU" sz="2400">
                <a:latin typeface="Calibri" pitchFamily="34" charset="0"/>
              </a:rPr>
              <a:t> точка находится справа от окна;</a:t>
            </a:r>
          </a:p>
          <a:p>
            <a:r>
              <a:rPr lang="ru-RU" sz="2400">
                <a:latin typeface="Calibri" pitchFamily="34" charset="0"/>
              </a:rPr>
              <a:t>Бит 4 </a:t>
            </a:r>
            <a:r>
              <a:rPr lang="ru-RU" sz="2400">
                <a:latin typeface="Calibri" pitchFamily="34" charset="0"/>
                <a:sym typeface="Symbol" pitchFamily="18" charset="2"/>
              </a:rPr>
              <a:t></a:t>
            </a:r>
            <a:r>
              <a:rPr lang="ru-RU" sz="2400">
                <a:latin typeface="Calibri" pitchFamily="34" charset="0"/>
              </a:rPr>
              <a:t> точка находится слева от окна;</a:t>
            </a:r>
            <a:endParaRPr lang="ru-RU">
              <a:latin typeface="Calibri" pitchFamily="34" charset="0"/>
            </a:endParaRPr>
          </a:p>
        </p:txBody>
      </p:sp>
      <p:pic>
        <p:nvPicPr>
          <p:cNvPr id="14340" name="Рисунок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388" y="1403350"/>
            <a:ext cx="3697287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Рисунок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67125" y="1662113"/>
            <a:ext cx="8524875" cy="318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Определение факта выпуклости многоугольника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4578" name="TextBox 2"/>
          <p:cNvSpPr txBox="1">
            <a:spLocks noChangeArrowheads="1"/>
          </p:cNvSpPr>
          <p:nvPr/>
        </p:nvSpPr>
        <p:spPr bwMode="auto">
          <a:xfrm>
            <a:off x="263525" y="1855788"/>
            <a:ext cx="11664950" cy="18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Calibri" pitchFamily="34" charset="0"/>
              </a:rPr>
              <a:t>1. Факт выпуклости или не выпуклости двумерного полигонального окна можно установить путем вычисления векторных произведений его смежных сторон. Выводы, которые можно сделать из анализа знаков этих произведений</a:t>
            </a:r>
            <a:r>
              <a:rPr lang="en-US" sz="2800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4579" name="TextBox 6"/>
          <p:cNvSpPr txBox="1">
            <a:spLocks noChangeArrowheads="1"/>
          </p:cNvSpPr>
          <p:nvPr/>
        </p:nvSpPr>
        <p:spPr bwMode="auto">
          <a:xfrm>
            <a:off x="263525" y="3895725"/>
            <a:ext cx="1166495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Calibri" pitchFamily="34" charset="0"/>
              </a:rPr>
              <a:t>2. Другой подход заключается в том, что одна из вершин многоугольника может быть выбрана базой, и могут вычисляться векторные произведения для пар векторов, начинающихся в этой базе и заканчивающихся в последовательных вершинах многоугольника. Результаты этого метода интерпретируются точно так же.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Определение факта выпуклости многоугольника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25602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1743075"/>
            <a:ext cx="10664825" cy="430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1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Определение факта выпуклости многоугольника</a:t>
            </a:r>
            <a:endParaRPr lang="ru-RU" sz="4800">
              <a:latin typeface="Calibri" pitchFamily="34" charset="0"/>
            </a:endParaRPr>
          </a:p>
        </p:txBody>
      </p:sp>
      <p:graphicFrame>
        <p:nvGraphicFramePr>
          <p:cNvPr id="22570" name="Object 42"/>
          <p:cNvGraphicFramePr>
            <a:graphicFrameLocks noChangeAspect="1"/>
          </p:cNvGraphicFramePr>
          <p:nvPr/>
        </p:nvGraphicFramePr>
        <p:xfrm>
          <a:off x="2054225" y="1570038"/>
          <a:ext cx="8083550" cy="4702175"/>
        </p:xfrm>
        <a:graphic>
          <a:graphicData uri="http://schemas.openxmlformats.org/presentationml/2006/ole">
            <p:oleObj spid="_x0000_s22570" name="Точечный рисунок" r:id="rId3" imgW="5847619" imgH="339047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Определение нормалей многоугольника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28674" name="Рисунок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88" y="3476625"/>
            <a:ext cx="8048625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Рисунок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100" y="5845175"/>
            <a:ext cx="29718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TextBox 1"/>
          <p:cNvSpPr txBox="1">
            <a:spLocks noChangeArrowheads="1"/>
          </p:cNvSpPr>
          <p:nvPr/>
        </p:nvSpPr>
        <p:spPr bwMode="auto">
          <a:xfrm>
            <a:off x="160338" y="1350963"/>
            <a:ext cx="11871325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Calibri" pitchFamily="34" charset="0"/>
              </a:rPr>
              <a:t>Нормаль к стороне многоугольника можно вычислить, зная что скалярное произведение пары перпендикулярных векторов равно нулю. </a:t>
            </a:r>
            <a:endParaRPr lang="en-US" sz="2800">
              <a:latin typeface="Calibri" pitchFamily="34" charset="0"/>
            </a:endParaRPr>
          </a:p>
          <a:p>
            <a:pPr algn="just"/>
            <a:r>
              <a:rPr lang="ru-RU" sz="2800">
                <a:latin typeface="Calibri" pitchFamily="34" charset="0"/>
              </a:rPr>
              <a:t>Если n</a:t>
            </a:r>
            <a:r>
              <a:rPr lang="ru-RU" sz="2800" baseline="-25000">
                <a:latin typeface="Calibri" pitchFamily="34" charset="0"/>
              </a:rPr>
              <a:t>x</a:t>
            </a:r>
            <a:r>
              <a:rPr lang="ru-RU" sz="2800">
                <a:latin typeface="Calibri" pitchFamily="34" charset="0"/>
              </a:rPr>
              <a:t> и n</a:t>
            </a:r>
            <a:r>
              <a:rPr lang="ru-RU" sz="2800" baseline="-25000">
                <a:latin typeface="Calibri" pitchFamily="34" charset="0"/>
              </a:rPr>
              <a:t>y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</a:t>
            </a:r>
            <a:r>
              <a:rPr lang="ru-RU" sz="2800">
                <a:latin typeface="Calibri" pitchFamily="34" charset="0"/>
              </a:rPr>
              <a:t> неизвестные компоненты нормали к вектору (V</a:t>
            </a:r>
            <a:r>
              <a:rPr lang="ru-RU" sz="2800" baseline="-25000">
                <a:latin typeface="Calibri" pitchFamily="34" charset="0"/>
              </a:rPr>
              <a:t>x</a:t>
            </a:r>
            <a:r>
              <a:rPr lang="ru-RU" sz="2800">
                <a:latin typeface="Calibri" pitchFamily="34" charset="0"/>
              </a:rPr>
              <a:t>, V</a:t>
            </a:r>
            <a:r>
              <a:rPr lang="ru-RU" sz="2800" baseline="-25000">
                <a:latin typeface="Calibri" pitchFamily="34" charset="0"/>
              </a:rPr>
              <a:t>y</a:t>
            </a:r>
            <a:r>
              <a:rPr lang="ru-RU" sz="2800">
                <a:latin typeface="Calibri" pitchFamily="34" charset="0"/>
              </a:rPr>
              <a:t>) стороны многоугольника, то </a:t>
            </a:r>
          </a:p>
          <a:p>
            <a:endParaRPr lang="ru-RU">
              <a:latin typeface="Calibri" pitchFamily="34" charset="0"/>
            </a:endParaRPr>
          </a:p>
        </p:txBody>
      </p:sp>
      <p:sp>
        <p:nvSpPr>
          <p:cNvPr id="28677" name="TextBox 2"/>
          <p:cNvSpPr txBox="1">
            <a:spLocks noChangeArrowheads="1"/>
          </p:cNvSpPr>
          <p:nvPr/>
        </p:nvSpPr>
        <p:spPr bwMode="auto">
          <a:xfrm>
            <a:off x="160338" y="5000625"/>
            <a:ext cx="118713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Поскольку нас интересует только направление нормали, то пусть n</a:t>
            </a:r>
            <a:r>
              <a:rPr lang="ru-RU" sz="2800" baseline="-25000">
                <a:latin typeface="Calibri" pitchFamily="34" charset="0"/>
              </a:rPr>
              <a:t>y</a:t>
            </a:r>
            <a:r>
              <a:rPr lang="ru-RU" sz="2800">
                <a:latin typeface="Calibri" pitchFamily="34" charset="0"/>
              </a:rPr>
              <a:t> = 1 без потери общности.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3. Определение факта выпуклости многоугольника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263525" y="1766888"/>
            <a:ext cx="11664950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Calibri" pitchFamily="34" charset="0"/>
              </a:rPr>
              <a:t>1. Для каждой i-й вершины полигонального окна надо перенести его так, чтобы эта вершина совпала с началом координат. </a:t>
            </a:r>
          </a:p>
          <a:p>
            <a:pPr algn="just"/>
            <a:r>
              <a:rPr lang="ru-RU" sz="2800">
                <a:latin typeface="Calibri" pitchFamily="34" charset="0"/>
              </a:rPr>
              <a:t>2. Повернуть многоугольник относительно начала координат так, чтобы (i + 1)-я его вершина оказалась на положительной полуоси X. </a:t>
            </a:r>
          </a:p>
          <a:p>
            <a:pPr algn="just"/>
            <a:r>
              <a:rPr lang="ru-RU" sz="2800">
                <a:latin typeface="Calibri" pitchFamily="34" charset="0"/>
              </a:rPr>
              <a:t>3. Вычислить знак ординаты у (i + 2)-й вершины.</a:t>
            </a:r>
          </a:p>
          <a:p>
            <a:pPr algn="just"/>
            <a:r>
              <a:rPr lang="ru-RU" sz="2800">
                <a:latin typeface="Calibri" pitchFamily="34" charset="0"/>
              </a:rPr>
              <a:t>4. Если знаки ординат у всех (i + 2)-х вершин совпадают, то окно выпукло; иначе, оно невыпукло. </a:t>
            </a:r>
          </a:p>
          <a:p>
            <a:pPr algn="just"/>
            <a:r>
              <a:rPr lang="ru-RU" sz="2800">
                <a:latin typeface="Calibri" pitchFamily="34" charset="0"/>
              </a:rPr>
              <a:t>6. В повернутой системе координат внутренняя нормаль к (i + 1)-й стороне выпуклого многоугольника имеет нулевую абсциссу и ординату, равную знаку ординаты (i + 2)-й вершины.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Определение выпуклости многоугольника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9038" y="682625"/>
            <a:ext cx="6697662" cy="617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3"/>
          <p:cNvSpPr txBox="1">
            <a:spLocks noChangeArrowheads="1"/>
          </p:cNvSpPr>
          <p:nvPr/>
        </p:nvSpPr>
        <p:spPr bwMode="auto">
          <a:xfrm>
            <a:off x="5672138" y="2103438"/>
            <a:ext cx="65198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Определение факта выпуклости многоугольника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" y="0"/>
            <a:ext cx="4606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Разбиение невыпуклых многоугольников </a:t>
            </a:r>
            <a:endParaRPr lang="ru-RU" sz="4800">
              <a:latin typeface="Calibri" pitchFamily="34" charset="0"/>
            </a:endParaRPr>
          </a:p>
          <a:p>
            <a:pPr algn="ctr"/>
            <a:endParaRPr lang="ru-RU" sz="4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0" name="TextBox 7"/>
          <p:cNvSpPr txBox="1">
            <a:spLocks noChangeArrowheads="1"/>
          </p:cNvSpPr>
          <p:nvPr/>
        </p:nvSpPr>
        <p:spPr bwMode="auto">
          <a:xfrm>
            <a:off x="234950" y="1346200"/>
            <a:ext cx="117221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Calibri" pitchFamily="34" charset="0"/>
              </a:rPr>
              <a:t>Если вершины многоугольника перечисляются против часовой стрелки, то процедура будет иметь такой вид:</a:t>
            </a:r>
          </a:p>
          <a:p>
            <a:pPr algn="just"/>
            <a:endParaRPr lang="ru-RU" sz="2800">
              <a:latin typeface="Calibri" pitchFamily="34" charset="0"/>
            </a:endParaRPr>
          </a:p>
          <a:p>
            <a:pPr algn="just"/>
            <a:r>
              <a:rPr lang="ru-RU" sz="2800">
                <a:latin typeface="Calibri" pitchFamily="34" charset="0"/>
              </a:rPr>
              <a:t>1. Для каждой i-й вершины многоугольника надо так его перенести, чтобы она совпадала с началом координат. </a:t>
            </a:r>
          </a:p>
          <a:p>
            <a:pPr algn="just"/>
            <a:r>
              <a:rPr lang="ru-RU" sz="2800">
                <a:latin typeface="Calibri" pitchFamily="34" charset="0"/>
              </a:rPr>
              <a:t>2. Повернуть многоугольник относительно координат по часовой стрелке так, чтобы (i + 1)-я его вершина оказалась на положительной полуоси х. </a:t>
            </a:r>
          </a:p>
          <a:p>
            <a:pPr algn="just"/>
            <a:r>
              <a:rPr lang="ru-RU" sz="2800">
                <a:latin typeface="Calibri" pitchFamily="34" charset="0"/>
              </a:rPr>
              <a:t>3. Проанализировать знак ординаты (i + 2)-й вершины. Если он неотрицателен, то многоугольник выпуклый в (i + 1)-й вершине. Если же этот знак отрицателен, то многоугольник невыпуклый; необходимо разбить его.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Разбиение невыпуклых многоугольников </a:t>
            </a:r>
            <a:endParaRPr lang="ru-RU" sz="4800">
              <a:latin typeface="Calibri" pitchFamily="34" charset="0"/>
            </a:endParaRPr>
          </a:p>
          <a:p>
            <a:pPr algn="ctr"/>
            <a:endParaRPr lang="ru-RU" sz="4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4" name="TextBox 7"/>
          <p:cNvSpPr txBox="1">
            <a:spLocks noChangeArrowheads="1"/>
          </p:cNvSpPr>
          <p:nvPr/>
        </p:nvSpPr>
        <p:spPr bwMode="auto">
          <a:xfrm>
            <a:off x="234950" y="1447800"/>
            <a:ext cx="117221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Calibri" pitchFamily="34" charset="0"/>
              </a:rPr>
              <a:t>4. Многоугольник разрезается вдоль положительной полуоси х, т. е. ищутся все такие его стороны, которые пересекаются с осью x. Образуются два новых многоугольника: один состоит из вершин, лежащих выше оси х и ближайшей к началу координат точки пересечения с х &gt; x</a:t>
            </a:r>
            <a:r>
              <a:rPr lang="ru-RU" sz="2800" baseline="-25000">
                <a:latin typeface="Calibri" pitchFamily="34" charset="0"/>
              </a:rPr>
              <a:t>i + 1</a:t>
            </a:r>
            <a:r>
              <a:rPr lang="ru-RU" sz="2800">
                <a:latin typeface="Calibri" pitchFamily="34" charset="0"/>
              </a:rPr>
              <a:t>,а второй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</a:t>
            </a:r>
            <a:r>
              <a:rPr lang="ru-RU" sz="2800">
                <a:latin typeface="Calibri" pitchFamily="34" charset="0"/>
              </a:rPr>
              <a:t> из вершин, лежащих ниже оси x и уже упомянутой точки пересечения. </a:t>
            </a:r>
          </a:p>
          <a:p>
            <a:pPr algn="just"/>
            <a:endParaRPr lang="ru-RU" sz="2800">
              <a:latin typeface="Calibri" pitchFamily="34" charset="0"/>
            </a:endParaRPr>
          </a:p>
          <a:p>
            <a:pPr algn="just"/>
            <a:r>
              <a:rPr lang="ru-RU" sz="2800">
                <a:latin typeface="Calibri" pitchFamily="34" charset="0"/>
              </a:rPr>
              <a:t>5. Алгоритм рекурсивно применяется к полученным многоугольникам до тех пор, пока все они не станут выпуклыми. </a:t>
            </a:r>
          </a:p>
          <a:p>
            <a:pPr algn="just"/>
            <a:endParaRPr lang="ru-RU" sz="2800">
              <a:latin typeface="Calibri" pitchFamily="34" charset="0"/>
            </a:endParaRPr>
          </a:p>
          <a:p>
            <a:pPr algn="just"/>
            <a:r>
              <a:rPr lang="ru-RU" sz="2800">
                <a:latin typeface="Calibri" pitchFamily="34" charset="0"/>
              </a:rPr>
              <a:t>Этот алгоритм не дает оптимального разбиения в смысле минимального числа выпуклых компонент.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4"/>
          <p:cNvSpPr txBox="1">
            <a:spLocks noChangeArrowheads="1"/>
          </p:cNvSpPr>
          <p:nvPr/>
        </p:nvSpPr>
        <p:spPr bwMode="auto">
          <a:xfrm>
            <a:off x="0" y="185738"/>
            <a:ext cx="12192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Сазерленда-Ходгмана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206375" y="1003300"/>
            <a:ext cx="11837988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Calibri" pitchFamily="34" charset="0"/>
              </a:rPr>
              <a:t>На вход алгоритма поступает последовательность вершин многоугольника V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V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ru-RU" sz="2800">
                <a:latin typeface="Calibri" pitchFamily="34" charset="0"/>
              </a:rPr>
              <a:t>, …, V</a:t>
            </a:r>
            <a:r>
              <a:rPr lang="ru-RU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. Ребра многоугольника проходят от V</a:t>
            </a:r>
            <a:r>
              <a:rPr lang="ru-RU" sz="2800" baseline="-25000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 к V</a:t>
            </a:r>
            <a:r>
              <a:rPr lang="ru-RU" sz="2800" baseline="-25000">
                <a:latin typeface="Calibri" pitchFamily="34" charset="0"/>
              </a:rPr>
              <a:t>i+1</a:t>
            </a:r>
            <a:r>
              <a:rPr lang="ru-RU" sz="2800">
                <a:latin typeface="Calibri" pitchFamily="34" charset="0"/>
              </a:rPr>
              <a:t> от V</a:t>
            </a:r>
            <a:r>
              <a:rPr lang="ru-RU" sz="2800" baseline="-25000">
                <a:latin typeface="Calibri" pitchFamily="34" charset="0"/>
              </a:rPr>
              <a:t>n </a:t>
            </a:r>
            <a:r>
              <a:rPr lang="ru-RU" sz="2800">
                <a:latin typeface="Calibri" pitchFamily="34" charset="0"/>
              </a:rPr>
              <a:t>к V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. С помощью алгоритма производится отсечение относительно ребра и выводится другая последовательность вершин, описывающая усеченный многоугольник.</a:t>
            </a:r>
            <a:endParaRPr lang="ru-RU">
              <a:latin typeface="Calibri" pitchFamily="34" charset="0"/>
            </a:endParaRPr>
          </a:p>
        </p:txBody>
      </p:sp>
      <p:grpSp>
        <p:nvGrpSpPr>
          <p:cNvPr id="34819" name="Group 1"/>
          <p:cNvGrpSpPr>
            <a:grpSpLocks noChangeAspect="1"/>
          </p:cNvGrpSpPr>
          <p:nvPr/>
        </p:nvGrpSpPr>
        <p:grpSpPr bwMode="auto">
          <a:xfrm>
            <a:off x="3019425" y="2927350"/>
            <a:ext cx="6210300" cy="3644900"/>
            <a:chOff x="1363" y="3717"/>
            <a:chExt cx="7084" cy="4156"/>
          </a:xfrm>
        </p:grpSpPr>
        <p:sp>
          <p:nvSpPr>
            <p:cNvPr id="34820" name="AutoShape 26"/>
            <p:cNvSpPr>
              <a:spLocks noChangeAspect="1" noChangeArrowheads="1"/>
            </p:cNvSpPr>
            <p:nvPr/>
          </p:nvSpPr>
          <p:spPr bwMode="auto">
            <a:xfrm>
              <a:off x="1363" y="3717"/>
              <a:ext cx="7084" cy="4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</a:endParaRPr>
            </a:p>
          </p:txBody>
        </p:sp>
        <p:grpSp>
          <p:nvGrpSpPr>
            <p:cNvPr id="34821" name="Group 23"/>
            <p:cNvGrpSpPr>
              <a:grpSpLocks/>
            </p:cNvGrpSpPr>
            <p:nvPr/>
          </p:nvGrpSpPr>
          <p:grpSpPr bwMode="auto">
            <a:xfrm>
              <a:off x="1543" y="3905"/>
              <a:ext cx="1980" cy="1620"/>
              <a:chOff x="4339" y="2016"/>
              <a:chExt cx="3532" cy="2295"/>
            </a:xfrm>
          </p:grpSpPr>
          <p:sp>
            <p:nvSpPr>
              <p:cNvPr id="34843" name="Freeform 25" descr="Широкий диагональный 2"/>
              <p:cNvSpPr>
                <a:spLocks/>
              </p:cNvSpPr>
              <p:nvPr/>
            </p:nvSpPr>
            <p:spPr bwMode="auto">
              <a:xfrm>
                <a:off x="4339" y="2016"/>
                <a:ext cx="3532" cy="2295"/>
              </a:xfrm>
              <a:custGeom>
                <a:avLst/>
                <a:gdLst>
                  <a:gd name="T0" fmla="*/ 0 w 4680"/>
                  <a:gd name="T1" fmla="*/ 1350 h 3060"/>
                  <a:gd name="T2" fmla="*/ 3532 w 4680"/>
                  <a:gd name="T3" fmla="*/ 0 h 3060"/>
                  <a:gd name="T4" fmla="*/ 2445 w 4680"/>
                  <a:gd name="T5" fmla="*/ 1350 h 3060"/>
                  <a:gd name="T6" fmla="*/ 3532 w 4680"/>
                  <a:gd name="T7" fmla="*/ 2295 h 3060"/>
                  <a:gd name="T8" fmla="*/ 0 w 4680"/>
                  <a:gd name="T9" fmla="*/ 1350 h 30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80"/>
                  <a:gd name="T16" fmla="*/ 0 h 3060"/>
                  <a:gd name="T17" fmla="*/ 4680 w 4680"/>
                  <a:gd name="T18" fmla="*/ 3060 h 30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80" h="3060">
                    <a:moveTo>
                      <a:pt x="0" y="1800"/>
                    </a:moveTo>
                    <a:lnTo>
                      <a:pt x="4680" y="0"/>
                    </a:lnTo>
                    <a:lnTo>
                      <a:pt x="3240" y="1800"/>
                    </a:lnTo>
                    <a:lnTo>
                      <a:pt x="4680" y="3060"/>
                    </a:lnTo>
                    <a:lnTo>
                      <a:pt x="0" y="1800"/>
                    </a:lnTo>
                    <a:close/>
                  </a:path>
                </a:pathLst>
              </a:cu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844" name="Rectangle 24"/>
              <p:cNvSpPr>
                <a:spLocks noChangeArrowheads="1"/>
              </p:cNvSpPr>
              <p:nvPr/>
            </p:nvSpPr>
            <p:spPr bwMode="auto">
              <a:xfrm>
                <a:off x="5018" y="2691"/>
                <a:ext cx="2174" cy="121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</a:endParaRPr>
              </a:p>
            </p:txBody>
          </p:sp>
        </p:grpSp>
        <p:grpSp>
          <p:nvGrpSpPr>
            <p:cNvPr id="34822" name="Group 19"/>
            <p:cNvGrpSpPr>
              <a:grpSpLocks/>
            </p:cNvGrpSpPr>
            <p:nvPr/>
          </p:nvGrpSpPr>
          <p:grpSpPr bwMode="auto">
            <a:xfrm>
              <a:off x="3883" y="3725"/>
              <a:ext cx="1622" cy="2160"/>
              <a:chOff x="4339" y="1206"/>
              <a:chExt cx="1224" cy="1620"/>
            </a:xfrm>
          </p:grpSpPr>
          <p:sp>
            <p:nvSpPr>
              <p:cNvPr id="34840" name="Freeform 22" descr="Широкий диагональный 2"/>
              <p:cNvSpPr>
                <a:spLocks/>
              </p:cNvSpPr>
              <p:nvPr/>
            </p:nvSpPr>
            <p:spPr bwMode="auto">
              <a:xfrm>
                <a:off x="4339" y="1461"/>
                <a:ext cx="1224" cy="998"/>
              </a:xfrm>
              <a:custGeom>
                <a:avLst/>
                <a:gdLst>
                  <a:gd name="T0" fmla="*/ 0 w 1622"/>
                  <a:gd name="T1" fmla="*/ 595 h 1331"/>
                  <a:gd name="T2" fmla="*/ 1224 w 1622"/>
                  <a:gd name="T3" fmla="*/ 0 h 1331"/>
                  <a:gd name="T4" fmla="*/ 1214 w 1622"/>
                  <a:gd name="T5" fmla="*/ 289 h 1331"/>
                  <a:gd name="T6" fmla="*/ 1035 w 1622"/>
                  <a:gd name="T7" fmla="*/ 595 h 1331"/>
                  <a:gd name="T8" fmla="*/ 1213 w 1622"/>
                  <a:gd name="T9" fmla="*/ 765 h 1331"/>
                  <a:gd name="T10" fmla="*/ 1214 w 1622"/>
                  <a:gd name="T11" fmla="*/ 998 h 1331"/>
                  <a:gd name="T12" fmla="*/ 0 w 1622"/>
                  <a:gd name="T13" fmla="*/ 595 h 13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22"/>
                  <a:gd name="T22" fmla="*/ 0 h 1331"/>
                  <a:gd name="T23" fmla="*/ 1622 w 1622"/>
                  <a:gd name="T24" fmla="*/ 1331 h 13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22" h="1331">
                    <a:moveTo>
                      <a:pt x="0" y="794"/>
                    </a:moveTo>
                    <a:lnTo>
                      <a:pt x="1622" y="0"/>
                    </a:lnTo>
                    <a:lnTo>
                      <a:pt x="1609" y="385"/>
                    </a:lnTo>
                    <a:lnTo>
                      <a:pt x="1371" y="794"/>
                    </a:lnTo>
                    <a:lnTo>
                      <a:pt x="1607" y="1020"/>
                    </a:lnTo>
                    <a:lnTo>
                      <a:pt x="1609" y="1331"/>
                    </a:lnTo>
                    <a:lnTo>
                      <a:pt x="0" y="794"/>
                    </a:lnTo>
                    <a:close/>
                  </a:path>
                </a:pathLst>
              </a:cu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841" name="Rectangle 21"/>
              <p:cNvSpPr>
                <a:spLocks noChangeArrowheads="1"/>
              </p:cNvSpPr>
              <p:nvPr/>
            </p:nvSpPr>
            <p:spPr bwMode="auto">
              <a:xfrm>
                <a:off x="4626" y="1698"/>
                <a:ext cx="920" cy="643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</a:endParaRPr>
              </a:p>
            </p:txBody>
          </p:sp>
          <p:sp>
            <p:nvSpPr>
              <p:cNvPr id="34842" name="Line 20"/>
              <p:cNvSpPr>
                <a:spLocks noChangeShapeType="1"/>
              </p:cNvSpPr>
              <p:nvPr/>
            </p:nvSpPr>
            <p:spPr bwMode="auto">
              <a:xfrm>
                <a:off x="5561" y="1206"/>
                <a:ext cx="0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4823" name="Group 15"/>
            <p:cNvGrpSpPr>
              <a:grpSpLocks/>
            </p:cNvGrpSpPr>
            <p:nvPr/>
          </p:nvGrpSpPr>
          <p:grpSpPr bwMode="auto">
            <a:xfrm>
              <a:off x="6223" y="4085"/>
              <a:ext cx="1980" cy="1181"/>
              <a:chOff x="6043" y="4085"/>
              <a:chExt cx="1980" cy="1181"/>
            </a:xfrm>
          </p:grpSpPr>
          <p:sp>
            <p:nvSpPr>
              <p:cNvPr id="34837" name="Freeform 18" descr="Широкий диагональный 2"/>
              <p:cNvSpPr>
                <a:spLocks/>
              </p:cNvSpPr>
              <p:nvPr/>
            </p:nvSpPr>
            <p:spPr bwMode="auto">
              <a:xfrm>
                <a:off x="6043" y="4085"/>
                <a:ext cx="1622" cy="1165"/>
              </a:xfrm>
              <a:custGeom>
                <a:avLst/>
                <a:gdLst>
                  <a:gd name="T0" fmla="*/ 0 w 1622"/>
                  <a:gd name="T1" fmla="*/ 794 h 1165"/>
                  <a:gd name="T2" fmla="*/ 1622 w 1622"/>
                  <a:gd name="T3" fmla="*/ 0 h 1165"/>
                  <a:gd name="T4" fmla="*/ 1609 w 1622"/>
                  <a:gd name="T5" fmla="*/ 385 h 1165"/>
                  <a:gd name="T6" fmla="*/ 1371 w 1622"/>
                  <a:gd name="T7" fmla="*/ 794 h 1165"/>
                  <a:gd name="T8" fmla="*/ 1607 w 1622"/>
                  <a:gd name="T9" fmla="*/ 1020 h 1165"/>
                  <a:gd name="T10" fmla="*/ 1592 w 1622"/>
                  <a:gd name="T11" fmla="*/ 1165 h 1165"/>
                  <a:gd name="T12" fmla="*/ 1142 w 1622"/>
                  <a:gd name="T13" fmla="*/ 1165 h 1165"/>
                  <a:gd name="T14" fmla="*/ 0 w 1622"/>
                  <a:gd name="T15" fmla="*/ 794 h 116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22"/>
                  <a:gd name="T25" fmla="*/ 0 h 1165"/>
                  <a:gd name="T26" fmla="*/ 1622 w 1622"/>
                  <a:gd name="T27" fmla="*/ 1165 h 116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22" h="1165">
                    <a:moveTo>
                      <a:pt x="0" y="794"/>
                    </a:moveTo>
                    <a:lnTo>
                      <a:pt x="1622" y="0"/>
                    </a:lnTo>
                    <a:lnTo>
                      <a:pt x="1609" y="385"/>
                    </a:lnTo>
                    <a:lnTo>
                      <a:pt x="1371" y="794"/>
                    </a:lnTo>
                    <a:lnTo>
                      <a:pt x="1607" y="1020"/>
                    </a:lnTo>
                    <a:lnTo>
                      <a:pt x="1592" y="1165"/>
                    </a:lnTo>
                    <a:lnTo>
                      <a:pt x="1142" y="1165"/>
                    </a:lnTo>
                    <a:lnTo>
                      <a:pt x="0" y="794"/>
                    </a:lnTo>
                    <a:close/>
                  </a:path>
                </a:pathLst>
              </a:cu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838" name="Rectangle 17"/>
              <p:cNvSpPr>
                <a:spLocks noChangeArrowheads="1"/>
              </p:cNvSpPr>
              <p:nvPr/>
            </p:nvSpPr>
            <p:spPr bwMode="auto">
              <a:xfrm>
                <a:off x="6423" y="4401"/>
                <a:ext cx="1219" cy="85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</a:endParaRPr>
              </a:p>
            </p:txBody>
          </p:sp>
          <p:sp>
            <p:nvSpPr>
              <p:cNvPr id="34839" name="Line 16"/>
              <p:cNvSpPr>
                <a:spLocks noChangeShapeType="1"/>
              </p:cNvSpPr>
              <p:nvPr/>
            </p:nvSpPr>
            <p:spPr bwMode="auto">
              <a:xfrm>
                <a:off x="6043" y="5265"/>
                <a:ext cx="1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4824" name="Group 11"/>
            <p:cNvGrpSpPr>
              <a:grpSpLocks/>
            </p:cNvGrpSpPr>
            <p:nvPr/>
          </p:nvGrpSpPr>
          <p:grpSpPr bwMode="auto">
            <a:xfrm>
              <a:off x="1919" y="5885"/>
              <a:ext cx="1246" cy="1980"/>
              <a:chOff x="1919" y="5989"/>
              <a:chExt cx="1246" cy="1980"/>
            </a:xfrm>
          </p:grpSpPr>
          <p:sp>
            <p:nvSpPr>
              <p:cNvPr id="34834" name="Freeform 14" descr="Широкий диагональный 2"/>
              <p:cNvSpPr>
                <a:spLocks/>
              </p:cNvSpPr>
              <p:nvPr/>
            </p:nvSpPr>
            <p:spPr bwMode="auto">
              <a:xfrm>
                <a:off x="1922" y="6245"/>
                <a:ext cx="1243" cy="1165"/>
              </a:xfrm>
              <a:custGeom>
                <a:avLst/>
                <a:gdLst>
                  <a:gd name="T0" fmla="*/ 0 w 1243"/>
                  <a:gd name="T1" fmla="*/ 603 h 1165"/>
                  <a:gd name="T2" fmla="*/ 1243 w 1243"/>
                  <a:gd name="T3" fmla="*/ 0 h 1165"/>
                  <a:gd name="T4" fmla="*/ 1230 w 1243"/>
                  <a:gd name="T5" fmla="*/ 385 h 1165"/>
                  <a:gd name="T6" fmla="*/ 992 w 1243"/>
                  <a:gd name="T7" fmla="*/ 794 h 1165"/>
                  <a:gd name="T8" fmla="*/ 1228 w 1243"/>
                  <a:gd name="T9" fmla="*/ 1020 h 1165"/>
                  <a:gd name="T10" fmla="*/ 1213 w 1243"/>
                  <a:gd name="T11" fmla="*/ 1165 h 1165"/>
                  <a:gd name="T12" fmla="*/ 763 w 1243"/>
                  <a:gd name="T13" fmla="*/ 1165 h 1165"/>
                  <a:gd name="T14" fmla="*/ 0 w 1243"/>
                  <a:gd name="T15" fmla="*/ 910 h 1165"/>
                  <a:gd name="T16" fmla="*/ 0 w 1243"/>
                  <a:gd name="T17" fmla="*/ 603 h 11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3"/>
                  <a:gd name="T28" fmla="*/ 0 h 1165"/>
                  <a:gd name="T29" fmla="*/ 1243 w 1243"/>
                  <a:gd name="T30" fmla="*/ 1165 h 11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3" h="1165">
                    <a:moveTo>
                      <a:pt x="0" y="603"/>
                    </a:moveTo>
                    <a:lnTo>
                      <a:pt x="1243" y="0"/>
                    </a:lnTo>
                    <a:lnTo>
                      <a:pt x="1230" y="385"/>
                    </a:lnTo>
                    <a:lnTo>
                      <a:pt x="992" y="794"/>
                    </a:lnTo>
                    <a:lnTo>
                      <a:pt x="1228" y="1020"/>
                    </a:lnTo>
                    <a:lnTo>
                      <a:pt x="1213" y="1165"/>
                    </a:lnTo>
                    <a:lnTo>
                      <a:pt x="763" y="1165"/>
                    </a:lnTo>
                    <a:lnTo>
                      <a:pt x="0" y="910"/>
                    </a:lnTo>
                    <a:lnTo>
                      <a:pt x="0" y="603"/>
                    </a:lnTo>
                    <a:close/>
                  </a:path>
                </a:pathLst>
              </a:cu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835" name="Rectangle 13"/>
              <p:cNvSpPr>
                <a:spLocks noChangeArrowheads="1"/>
              </p:cNvSpPr>
              <p:nvPr/>
            </p:nvSpPr>
            <p:spPr bwMode="auto">
              <a:xfrm>
                <a:off x="1923" y="6561"/>
                <a:ext cx="1219" cy="85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</a:endParaRPr>
              </a:p>
            </p:txBody>
          </p:sp>
          <p:sp>
            <p:nvSpPr>
              <p:cNvPr id="34836" name="Line 12"/>
              <p:cNvSpPr>
                <a:spLocks noChangeShapeType="1"/>
              </p:cNvSpPr>
              <p:nvPr/>
            </p:nvSpPr>
            <p:spPr bwMode="auto">
              <a:xfrm rot="-5400000">
                <a:off x="930" y="6978"/>
                <a:ext cx="1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4825" name="Group 7"/>
            <p:cNvGrpSpPr>
              <a:grpSpLocks/>
            </p:cNvGrpSpPr>
            <p:nvPr/>
          </p:nvGrpSpPr>
          <p:grpSpPr bwMode="auto">
            <a:xfrm>
              <a:off x="3883" y="6449"/>
              <a:ext cx="1980" cy="861"/>
              <a:chOff x="3883" y="6453"/>
              <a:chExt cx="1980" cy="861"/>
            </a:xfrm>
          </p:grpSpPr>
          <p:sp>
            <p:nvSpPr>
              <p:cNvPr id="34831" name="Freeform 10" descr="Широкий диагональный 2"/>
              <p:cNvSpPr>
                <a:spLocks/>
              </p:cNvSpPr>
              <p:nvPr/>
            </p:nvSpPr>
            <p:spPr bwMode="auto">
              <a:xfrm>
                <a:off x="4246" y="6453"/>
                <a:ext cx="1230" cy="853"/>
              </a:xfrm>
              <a:custGeom>
                <a:avLst/>
                <a:gdLst>
                  <a:gd name="T0" fmla="*/ 0 w 1230"/>
                  <a:gd name="T1" fmla="*/ 291 h 853"/>
                  <a:gd name="T2" fmla="*/ 586 w 1230"/>
                  <a:gd name="T3" fmla="*/ 0 h 853"/>
                  <a:gd name="T4" fmla="*/ 1209 w 1230"/>
                  <a:gd name="T5" fmla="*/ 15 h 853"/>
                  <a:gd name="T6" fmla="*/ 1230 w 1230"/>
                  <a:gd name="T7" fmla="*/ 73 h 853"/>
                  <a:gd name="T8" fmla="*/ 992 w 1230"/>
                  <a:gd name="T9" fmla="*/ 482 h 853"/>
                  <a:gd name="T10" fmla="*/ 1228 w 1230"/>
                  <a:gd name="T11" fmla="*/ 708 h 853"/>
                  <a:gd name="T12" fmla="*/ 1213 w 1230"/>
                  <a:gd name="T13" fmla="*/ 853 h 853"/>
                  <a:gd name="T14" fmla="*/ 763 w 1230"/>
                  <a:gd name="T15" fmla="*/ 853 h 853"/>
                  <a:gd name="T16" fmla="*/ 0 w 1230"/>
                  <a:gd name="T17" fmla="*/ 598 h 853"/>
                  <a:gd name="T18" fmla="*/ 0 w 1230"/>
                  <a:gd name="T19" fmla="*/ 291 h 8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30"/>
                  <a:gd name="T31" fmla="*/ 0 h 853"/>
                  <a:gd name="T32" fmla="*/ 1230 w 1230"/>
                  <a:gd name="T33" fmla="*/ 853 h 8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30" h="853">
                    <a:moveTo>
                      <a:pt x="0" y="291"/>
                    </a:moveTo>
                    <a:lnTo>
                      <a:pt x="586" y="0"/>
                    </a:lnTo>
                    <a:lnTo>
                      <a:pt x="1209" y="15"/>
                    </a:lnTo>
                    <a:lnTo>
                      <a:pt x="1230" y="73"/>
                    </a:lnTo>
                    <a:lnTo>
                      <a:pt x="992" y="482"/>
                    </a:lnTo>
                    <a:lnTo>
                      <a:pt x="1228" y="708"/>
                    </a:lnTo>
                    <a:lnTo>
                      <a:pt x="1213" y="853"/>
                    </a:lnTo>
                    <a:lnTo>
                      <a:pt x="763" y="853"/>
                    </a:lnTo>
                    <a:lnTo>
                      <a:pt x="0" y="598"/>
                    </a:lnTo>
                    <a:lnTo>
                      <a:pt x="0" y="291"/>
                    </a:lnTo>
                    <a:close/>
                  </a:path>
                </a:pathLst>
              </a:cu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832" name="Rectangle 9"/>
              <p:cNvSpPr>
                <a:spLocks noChangeArrowheads="1"/>
              </p:cNvSpPr>
              <p:nvPr/>
            </p:nvSpPr>
            <p:spPr bwMode="auto">
              <a:xfrm>
                <a:off x="4247" y="6457"/>
                <a:ext cx="1219" cy="85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</a:endParaRPr>
              </a:p>
            </p:txBody>
          </p:sp>
          <p:sp>
            <p:nvSpPr>
              <p:cNvPr id="34833" name="Line 8"/>
              <p:cNvSpPr>
                <a:spLocks noChangeShapeType="1"/>
              </p:cNvSpPr>
              <p:nvPr/>
            </p:nvSpPr>
            <p:spPr bwMode="auto">
              <a:xfrm rot="10800000">
                <a:off x="3883" y="6457"/>
                <a:ext cx="1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4826" name="AutoShape 6"/>
            <p:cNvSpPr>
              <a:spLocks noChangeArrowheads="1"/>
            </p:cNvSpPr>
            <p:nvPr/>
          </p:nvSpPr>
          <p:spPr bwMode="auto">
            <a:xfrm>
              <a:off x="3399" y="4773"/>
              <a:ext cx="360" cy="180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</a:endParaRPr>
            </a:p>
          </p:txBody>
        </p:sp>
        <p:sp>
          <p:nvSpPr>
            <p:cNvPr id="34827" name="AutoShape 5"/>
            <p:cNvSpPr>
              <a:spLocks noChangeArrowheads="1"/>
            </p:cNvSpPr>
            <p:nvPr/>
          </p:nvSpPr>
          <p:spPr bwMode="auto">
            <a:xfrm>
              <a:off x="5683" y="4773"/>
              <a:ext cx="360" cy="180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</a:endParaRPr>
            </a:p>
          </p:txBody>
        </p:sp>
        <p:sp>
          <p:nvSpPr>
            <p:cNvPr id="34828" name="AutoShape 4"/>
            <p:cNvSpPr>
              <a:spLocks noChangeArrowheads="1"/>
            </p:cNvSpPr>
            <p:nvPr/>
          </p:nvSpPr>
          <p:spPr bwMode="auto">
            <a:xfrm>
              <a:off x="8087" y="4773"/>
              <a:ext cx="360" cy="180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</a:endParaRPr>
            </a:p>
          </p:txBody>
        </p:sp>
        <p:sp>
          <p:nvSpPr>
            <p:cNvPr id="34829" name="AutoShape 3"/>
            <p:cNvSpPr>
              <a:spLocks noChangeArrowheads="1"/>
            </p:cNvSpPr>
            <p:nvPr/>
          </p:nvSpPr>
          <p:spPr bwMode="auto">
            <a:xfrm>
              <a:off x="3399" y="6785"/>
              <a:ext cx="360" cy="180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</a:endParaRPr>
            </a:p>
          </p:txBody>
        </p:sp>
        <p:sp>
          <p:nvSpPr>
            <p:cNvPr id="34830" name="AutoShape 2"/>
            <p:cNvSpPr>
              <a:spLocks noChangeArrowheads="1"/>
            </p:cNvSpPr>
            <p:nvPr/>
          </p:nvSpPr>
          <p:spPr bwMode="auto">
            <a:xfrm>
              <a:off x="1363" y="6785"/>
              <a:ext cx="360" cy="180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KG_M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1196975"/>
            <a:ext cx="5905500" cy="326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TextBox 5"/>
          <p:cNvSpPr txBox="1">
            <a:spLocks noChangeArrowheads="1"/>
          </p:cNvSpPr>
          <p:nvPr/>
        </p:nvSpPr>
        <p:spPr bwMode="auto">
          <a:xfrm>
            <a:off x="188913" y="287338"/>
            <a:ext cx="11814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 b="1">
                <a:latin typeface="Calibri" pitchFamily="34" charset="0"/>
              </a:rPr>
              <a:t>Алгоритм Коэна-Сазерленда</a:t>
            </a:r>
            <a:endParaRPr lang="ru-RU" sz="4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7" name="Рисунок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2063" y="1123950"/>
            <a:ext cx="5141912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Рисунок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4988" y="4516438"/>
            <a:ext cx="8701087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Рисунок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4763" y="5649913"/>
            <a:ext cx="3440112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3"/>
          <p:cNvSpPr txBox="1">
            <a:spLocks noChangeArrowheads="1"/>
          </p:cNvSpPr>
          <p:nvPr/>
        </p:nvSpPr>
        <p:spPr bwMode="auto">
          <a:xfrm>
            <a:off x="0" y="185738"/>
            <a:ext cx="12192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Сазерленда-Ходгмана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663" y="1397000"/>
            <a:ext cx="10480675" cy="255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extBox 1"/>
          <p:cNvSpPr txBox="1">
            <a:spLocks noChangeArrowheads="1"/>
          </p:cNvSpPr>
          <p:nvPr/>
        </p:nvSpPr>
        <p:spPr bwMode="auto">
          <a:xfrm>
            <a:off x="679450" y="4460875"/>
            <a:ext cx="11034713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В случае  1:  Добавить в список рисуемых вершин Р;</a:t>
            </a:r>
          </a:p>
          <a:p>
            <a:r>
              <a:rPr lang="ru-RU" sz="2800">
                <a:latin typeface="Calibri" pitchFamily="34" charset="0"/>
              </a:rPr>
              <a:t>                  2:  Добавить в список Q;</a:t>
            </a:r>
          </a:p>
          <a:p>
            <a:r>
              <a:rPr lang="ru-RU" sz="2800">
                <a:latin typeface="Calibri" pitchFamily="34" charset="0"/>
              </a:rPr>
              <a:t>                  3:  Ничего не добавляется;</a:t>
            </a:r>
          </a:p>
          <a:p>
            <a:r>
              <a:rPr lang="ru-RU" sz="2800">
                <a:latin typeface="Calibri" pitchFamily="34" charset="0"/>
              </a:rPr>
              <a:t>                  4:  Добавить в список  Р,Q;</a:t>
            </a:r>
          </a:p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6"/>
          <p:cNvSpPr txBox="1">
            <a:spLocks noChangeArrowheads="1"/>
          </p:cNvSpPr>
          <p:nvPr/>
        </p:nvSpPr>
        <p:spPr bwMode="auto">
          <a:xfrm>
            <a:off x="0" y="185738"/>
            <a:ext cx="12192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Сазерленда-Ходгмана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6866" name="TextBox 3"/>
          <p:cNvSpPr txBox="1">
            <a:spLocks noChangeArrowheads="1"/>
          </p:cNvSpPr>
          <p:nvPr/>
        </p:nvSpPr>
        <p:spPr bwMode="auto">
          <a:xfrm>
            <a:off x="330200" y="868363"/>
            <a:ext cx="11861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Calibri" pitchFamily="34" charset="0"/>
              </a:rPr>
              <a:t>Пример: многоугольник задан списком вершин {1,2,3,4,5,6,7,1}.</a:t>
            </a:r>
          </a:p>
          <a:p>
            <a:pPr algn="just"/>
            <a:r>
              <a:rPr lang="ru-RU" sz="2800">
                <a:latin typeface="Calibri" pitchFamily="34" charset="0"/>
              </a:rPr>
              <a:t>Последовательно переберём все рёбра. </a:t>
            </a:r>
          </a:p>
          <a:p>
            <a:pPr algn="just"/>
            <a:r>
              <a:rPr lang="ru-RU" sz="2800">
                <a:latin typeface="Calibri" pitchFamily="34" charset="0"/>
              </a:rPr>
              <a:t>Начнем процесс с точки 1 и ребра 1-2. Начнём формировать новый список вершин. </a:t>
            </a: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3954463" y="2311400"/>
            <a:ext cx="8093075" cy="443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>
                <a:latin typeface="Calibri" pitchFamily="34" charset="0"/>
              </a:rPr>
              <a:t>В соответствии с ориентацией ребра занесём в выходной список вершину </a:t>
            </a:r>
            <a:r>
              <a:rPr lang="ru-RU" sz="2400" u="sng">
                <a:latin typeface="Calibri" pitchFamily="34" charset="0"/>
              </a:rPr>
              <a:t>2 =&gt; {2}</a:t>
            </a:r>
            <a:r>
              <a:rPr lang="ru-RU" sz="2400">
                <a:latin typeface="Calibri" pitchFamily="34" charset="0"/>
              </a:rPr>
              <a:t>.  </a:t>
            </a:r>
          </a:p>
          <a:p>
            <a:pPr algn="just"/>
            <a:r>
              <a:rPr lang="ru-RU" sz="2400">
                <a:latin typeface="Calibri" pitchFamily="34" charset="0"/>
              </a:rPr>
              <a:t>Далее рассмотрим ребро 2-3: добавляется точка </a:t>
            </a:r>
            <a:r>
              <a:rPr lang="ru-RU" sz="2400" u="sng">
                <a:latin typeface="Calibri" pitchFamily="34" charset="0"/>
              </a:rPr>
              <a:t>8 =&gt; {2, 8}.</a:t>
            </a:r>
          </a:p>
          <a:p>
            <a:r>
              <a:rPr lang="ru-RU" sz="2400" u="sng">
                <a:latin typeface="Calibri" pitchFamily="34" charset="0"/>
              </a:rPr>
              <a:t>3-4: {2, 8, 9, 4}.</a:t>
            </a:r>
          </a:p>
          <a:p>
            <a:r>
              <a:rPr lang="ru-RU" sz="2400" u="sng">
                <a:latin typeface="Calibri" pitchFamily="34" charset="0"/>
              </a:rPr>
              <a:t>4-5: {2, 8, 9, 4, 10}.</a:t>
            </a:r>
          </a:p>
          <a:p>
            <a:r>
              <a:rPr lang="ru-RU" sz="2400" u="sng">
                <a:latin typeface="Calibri" pitchFamily="34" charset="0"/>
              </a:rPr>
              <a:t>5-6: {2, 8, 9, 4, 10}. </a:t>
            </a:r>
            <a:r>
              <a:rPr lang="ru-RU" sz="2400">
                <a:latin typeface="Calibri" pitchFamily="34" charset="0"/>
              </a:rPr>
              <a:t>Ребро полностью оказалось вне, поэтому ничего не добавляется. </a:t>
            </a:r>
          </a:p>
          <a:p>
            <a:r>
              <a:rPr lang="ru-RU" sz="2400" u="sng">
                <a:latin typeface="Calibri" pitchFamily="34" charset="0"/>
              </a:rPr>
              <a:t>6-7: {2, 8, 9, 4, 10, 11, 7}.</a:t>
            </a:r>
          </a:p>
          <a:p>
            <a:r>
              <a:rPr lang="ru-RU" sz="2400" u="sng">
                <a:latin typeface="Calibri" pitchFamily="34" charset="0"/>
              </a:rPr>
              <a:t>7-1: {2, 8, 9, 4, 10, 11, 7, 1}.</a:t>
            </a:r>
          </a:p>
          <a:p>
            <a:r>
              <a:rPr lang="ru-RU" sz="2400">
                <a:latin typeface="Calibri" pitchFamily="34" charset="0"/>
              </a:rPr>
              <a:t>Таким образом, </a:t>
            </a:r>
          </a:p>
          <a:p>
            <a:r>
              <a:rPr lang="ru-RU" sz="2400">
                <a:latin typeface="Calibri" pitchFamily="34" charset="0"/>
              </a:rPr>
              <a:t>новый список вершин: {2, 8, 9, 4, 10, 11, 7, 1}.</a:t>
            </a:r>
          </a:p>
          <a:p>
            <a:endParaRPr lang="ru-RU">
              <a:latin typeface="Calibri" pitchFamily="34" charset="0"/>
            </a:endParaRPr>
          </a:p>
        </p:txBody>
      </p:sp>
      <p:pic>
        <p:nvPicPr>
          <p:cNvPr id="36868" name="Рисунок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" y="3001963"/>
            <a:ext cx="3624263" cy="330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6"/>
          <p:cNvSpPr txBox="1">
            <a:spLocks noChangeArrowheads="1"/>
          </p:cNvSpPr>
          <p:nvPr/>
        </p:nvSpPr>
        <p:spPr bwMode="auto">
          <a:xfrm>
            <a:off x="0" y="185738"/>
            <a:ext cx="12192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Вейлера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Азертона 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7890" name="TextBox 3"/>
          <p:cNvSpPr txBox="1">
            <a:spLocks noChangeArrowheads="1"/>
          </p:cNvSpPr>
          <p:nvPr/>
        </p:nvSpPr>
        <p:spPr bwMode="auto">
          <a:xfrm>
            <a:off x="165100" y="1114425"/>
            <a:ext cx="11861800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Calibri" pitchFamily="34" charset="0"/>
              </a:rPr>
              <a:t>Как обрабатываемый (объект), так и отсекающий (отсекатель) многоугольники описываются в алгоритме циклическими списками их вершин. </a:t>
            </a:r>
            <a:r>
              <a:rPr lang="ru-RU" sz="2800" u="sng">
                <a:latin typeface="Calibri" pitchFamily="34" charset="0"/>
              </a:rPr>
              <a:t>Внешняя граница</a:t>
            </a:r>
            <a:r>
              <a:rPr lang="ru-RU" sz="2800">
                <a:latin typeface="Calibri" pitchFamily="34" charset="0"/>
              </a:rPr>
              <a:t> каждого из этих многоугольников обходится по </a:t>
            </a:r>
            <a:r>
              <a:rPr lang="ru-RU" sz="2800" i="1">
                <a:latin typeface="Calibri" pitchFamily="34" charset="0"/>
              </a:rPr>
              <a:t>часовой стрелке</a:t>
            </a:r>
            <a:r>
              <a:rPr lang="ru-RU" sz="2800">
                <a:latin typeface="Calibri" pitchFamily="34" charset="0"/>
              </a:rPr>
              <a:t>, а </a:t>
            </a:r>
            <a:r>
              <a:rPr lang="ru-RU" sz="2800" u="sng">
                <a:latin typeface="Calibri" pitchFamily="34" charset="0"/>
              </a:rPr>
              <a:t>внутренние границы</a:t>
            </a:r>
            <a:r>
              <a:rPr lang="ru-RU" sz="2800">
                <a:latin typeface="Calibri" pitchFamily="34" charset="0"/>
              </a:rPr>
              <a:t> или отверстия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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против часовой </a:t>
            </a:r>
            <a:r>
              <a:rPr lang="ru-RU" sz="2800">
                <a:latin typeface="Calibri" pitchFamily="34" charset="0"/>
              </a:rPr>
              <a:t>стрелки. </a:t>
            </a:r>
          </a:p>
          <a:p>
            <a:pPr algn="just"/>
            <a:endParaRPr lang="ru-RU" sz="2800">
              <a:latin typeface="Calibri" pitchFamily="34" charset="0"/>
            </a:endParaRPr>
          </a:p>
          <a:p>
            <a:pPr algn="just"/>
            <a:r>
              <a:rPr lang="ru-RU" sz="2800">
                <a:latin typeface="Calibri" pitchFamily="34" charset="0"/>
              </a:rPr>
              <a:t>Границы обрабатываемого (объекта) и отсекающего (отсекателя) многоугольников могут пересекаться или не пересекаться между собой. Если они пересекаются, то точки </a:t>
            </a:r>
            <a:r>
              <a:rPr lang="ru-RU" sz="2800" u="sng">
                <a:latin typeface="Calibri" pitchFamily="34" charset="0"/>
              </a:rPr>
              <a:t>пересечения образуют пары</a:t>
            </a:r>
            <a:r>
              <a:rPr lang="ru-RU" sz="2800">
                <a:latin typeface="Calibri" pitchFamily="34" charset="0"/>
              </a:rPr>
              <a:t>. Одно пересечение из пары возникает, когда ребро обрабатываемого многоугольника входит </a:t>
            </a:r>
            <a:r>
              <a:rPr lang="ru-RU" sz="2800" u="sng">
                <a:latin typeface="Calibri" pitchFamily="34" charset="0"/>
              </a:rPr>
              <a:t>внутрь</a:t>
            </a:r>
            <a:r>
              <a:rPr lang="ru-RU" sz="2800">
                <a:latin typeface="Calibri" pitchFamily="34" charset="0"/>
              </a:rPr>
              <a:t> отсекающего многоугольника, а другое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</a:t>
            </a:r>
            <a:r>
              <a:rPr lang="ru-RU" sz="2800">
                <a:latin typeface="Calibri" pitchFamily="34" charset="0"/>
              </a:rPr>
              <a:t> когда оно </a:t>
            </a:r>
            <a:r>
              <a:rPr lang="ru-RU" sz="2800" u="sng">
                <a:latin typeface="Calibri" pitchFamily="34" charset="0"/>
              </a:rPr>
              <a:t>выходит</a:t>
            </a:r>
            <a:r>
              <a:rPr lang="ru-RU" sz="2800">
                <a:latin typeface="Calibri" pitchFamily="34" charset="0"/>
              </a:rPr>
              <a:t> оттуда.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6"/>
          <p:cNvSpPr txBox="1">
            <a:spLocks noChangeArrowheads="1"/>
          </p:cNvSpPr>
          <p:nvPr/>
        </p:nvSpPr>
        <p:spPr bwMode="auto">
          <a:xfrm>
            <a:off x="0" y="185738"/>
            <a:ext cx="12192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Вейлера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Азертона 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8914" name="TextBox 3"/>
          <p:cNvSpPr txBox="1">
            <a:spLocks noChangeArrowheads="1"/>
          </p:cNvSpPr>
          <p:nvPr/>
        </p:nvSpPr>
        <p:spPr bwMode="auto">
          <a:xfrm>
            <a:off x="165100" y="1003300"/>
            <a:ext cx="11861800" cy="56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 u="sng">
                <a:latin typeface="Calibri" pitchFamily="34" charset="0"/>
              </a:rPr>
              <a:t>Алгоритм начинает с точки пересечения входного типа</a:t>
            </a:r>
            <a:r>
              <a:rPr lang="ru-RU" sz="2800">
                <a:latin typeface="Calibri" pitchFamily="34" charset="0"/>
              </a:rPr>
              <a:t>, затем он прослеживает внешнюю границу по часовой стрелке до тех пор, пока не обнаруживается еще одно ее </a:t>
            </a:r>
            <a:r>
              <a:rPr lang="ru-RU" sz="2800" u="sng">
                <a:latin typeface="Calibri" pitchFamily="34" charset="0"/>
              </a:rPr>
              <a:t>пересечение</a:t>
            </a:r>
            <a:r>
              <a:rPr lang="ru-RU" sz="2800">
                <a:latin typeface="Calibri" pitchFamily="34" charset="0"/>
              </a:rPr>
              <a:t> с отсекающим многоугольником. В точке последнего пересечения производится </a:t>
            </a:r>
            <a:r>
              <a:rPr lang="ru-RU" sz="2800" u="sng">
                <a:latin typeface="Calibri" pitchFamily="34" charset="0"/>
              </a:rPr>
              <a:t>поворот</a:t>
            </a:r>
            <a:r>
              <a:rPr lang="ru-RU" sz="2800">
                <a:latin typeface="Calibri" pitchFamily="34" charset="0"/>
              </a:rPr>
              <a:t> направо и далее прослеживается внешняя граница </a:t>
            </a:r>
            <a:r>
              <a:rPr lang="ru-RU" sz="2800" u="sng">
                <a:latin typeface="Calibri" pitchFamily="34" charset="0"/>
              </a:rPr>
              <a:t>отсекателя</a:t>
            </a:r>
            <a:r>
              <a:rPr lang="ru-RU" sz="2800">
                <a:latin typeface="Calibri" pitchFamily="34" charset="0"/>
              </a:rPr>
              <a:t> по часовой стрелке до тех пор, пока не обнаруживается ее </a:t>
            </a:r>
            <a:r>
              <a:rPr lang="ru-RU" sz="2800" u="sng">
                <a:latin typeface="Calibri" pitchFamily="34" charset="0"/>
              </a:rPr>
              <a:t>пересечение</a:t>
            </a:r>
            <a:r>
              <a:rPr lang="ru-RU" sz="2800">
                <a:latin typeface="Calibri" pitchFamily="34" charset="0"/>
              </a:rPr>
              <a:t> с обрабатываемым многоугольником. </a:t>
            </a:r>
          </a:p>
          <a:p>
            <a:pPr algn="just"/>
            <a:endParaRPr lang="ru-RU" sz="2800">
              <a:latin typeface="Calibri" pitchFamily="34" charset="0"/>
            </a:endParaRPr>
          </a:p>
          <a:p>
            <a:pPr algn="just"/>
            <a:r>
              <a:rPr lang="ru-RU" sz="2800">
                <a:latin typeface="Calibri" pitchFamily="34" charset="0"/>
              </a:rPr>
              <a:t>Этот процесс продолжается до тех пор, пока не встретится начальная вершина. </a:t>
            </a:r>
          </a:p>
          <a:p>
            <a:pPr algn="just"/>
            <a:endParaRPr lang="ru-RU" sz="2800">
              <a:latin typeface="Calibri" pitchFamily="34" charset="0"/>
            </a:endParaRPr>
          </a:p>
          <a:p>
            <a:pPr algn="just"/>
            <a:r>
              <a:rPr lang="ru-RU" sz="2800">
                <a:latin typeface="Calibri" pitchFamily="34" charset="0"/>
              </a:rPr>
              <a:t>Внутренние границы обрабатываемого многоугольника обходятся против часовой стрелки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Box 6"/>
          <p:cNvSpPr txBox="1">
            <a:spLocks noChangeArrowheads="1"/>
          </p:cNvSpPr>
          <p:nvPr/>
        </p:nvSpPr>
        <p:spPr bwMode="auto">
          <a:xfrm>
            <a:off x="0" y="185738"/>
            <a:ext cx="12192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Вейлера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Азертона 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39938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1016000"/>
            <a:ext cx="7002463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extBox 5"/>
          <p:cNvSpPr txBox="1">
            <a:spLocks noChangeArrowheads="1"/>
          </p:cNvSpPr>
          <p:nvPr/>
        </p:nvSpPr>
        <p:spPr bwMode="auto">
          <a:xfrm>
            <a:off x="7747000" y="1173163"/>
            <a:ext cx="4214813" cy="381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Ниже приводятся списки вершин обрабатываемого и отсекающего многоугольников. </a:t>
            </a:r>
          </a:p>
          <a:p>
            <a:r>
              <a:rPr lang="ru-RU" sz="2800">
                <a:latin typeface="Calibri" pitchFamily="34" charset="0"/>
              </a:rPr>
              <a:t>В список входов занесены вершины I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ru-RU" sz="2800">
                <a:latin typeface="Calibri" pitchFamily="34" charset="0"/>
              </a:rPr>
              <a:t>, I</a:t>
            </a:r>
            <a:r>
              <a:rPr lang="ru-RU" sz="2800" baseline="-25000">
                <a:latin typeface="Calibri" pitchFamily="34" charset="0"/>
              </a:rPr>
              <a:t>4</a:t>
            </a:r>
            <a:r>
              <a:rPr lang="ru-RU" sz="2800">
                <a:latin typeface="Calibri" pitchFamily="34" charset="0"/>
              </a:rPr>
              <a:t>, I</a:t>
            </a:r>
            <a:r>
              <a:rPr lang="ru-RU" sz="2800" baseline="-25000">
                <a:latin typeface="Calibri" pitchFamily="34" charset="0"/>
              </a:rPr>
              <a:t>6</a:t>
            </a:r>
            <a:r>
              <a:rPr lang="ru-RU" sz="2800">
                <a:latin typeface="Calibri" pitchFamily="34" charset="0"/>
              </a:rPr>
              <a:t> и I</a:t>
            </a:r>
            <a:r>
              <a:rPr lang="ru-RU" sz="2800" baseline="-25000">
                <a:latin typeface="Calibri" pitchFamily="34" charset="0"/>
              </a:rPr>
              <a:t>8</a:t>
            </a:r>
            <a:r>
              <a:rPr lang="ru-RU" sz="2800">
                <a:latin typeface="Calibri" pitchFamily="34" charset="0"/>
              </a:rPr>
              <a:t>, </a:t>
            </a:r>
          </a:p>
          <a:p>
            <a:r>
              <a:rPr lang="ru-RU" sz="2800">
                <a:latin typeface="Calibri" pitchFamily="34" charset="0"/>
              </a:rPr>
              <a:t>а в список выходов — вершины I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I</a:t>
            </a:r>
            <a:r>
              <a:rPr lang="ru-RU" sz="2800" baseline="-25000">
                <a:latin typeface="Calibri" pitchFamily="34" charset="0"/>
              </a:rPr>
              <a:t>3</a:t>
            </a:r>
            <a:r>
              <a:rPr lang="ru-RU" sz="2800">
                <a:latin typeface="Calibri" pitchFamily="34" charset="0"/>
              </a:rPr>
              <a:t>, I</a:t>
            </a:r>
            <a:r>
              <a:rPr lang="ru-RU" sz="2800" baseline="-25000">
                <a:latin typeface="Calibri" pitchFamily="34" charset="0"/>
              </a:rPr>
              <a:t>5</a:t>
            </a:r>
            <a:r>
              <a:rPr lang="ru-RU" sz="2800">
                <a:latin typeface="Calibri" pitchFamily="34" charset="0"/>
              </a:rPr>
              <a:t>, I</a:t>
            </a:r>
            <a:r>
              <a:rPr lang="ru-RU" sz="2800" baseline="-25000">
                <a:latin typeface="Calibri" pitchFamily="34" charset="0"/>
              </a:rPr>
              <a:t>7</a:t>
            </a:r>
            <a:r>
              <a:rPr lang="ru-RU" sz="2800">
                <a:latin typeface="Calibri" pitchFamily="34" charset="0"/>
              </a:rPr>
              <a:t>. </a:t>
            </a:r>
          </a:p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Box 6"/>
          <p:cNvSpPr txBox="1">
            <a:spLocks noChangeArrowheads="1"/>
          </p:cNvSpPr>
          <p:nvPr/>
        </p:nvSpPr>
        <p:spPr bwMode="auto">
          <a:xfrm>
            <a:off x="5114925" y="185738"/>
            <a:ext cx="707707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Вейлера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Азертона 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40962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" y="0"/>
            <a:ext cx="4200525" cy="672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Рисунок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5750" y="1657350"/>
            <a:ext cx="5668963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61138" y="5953125"/>
            <a:ext cx="3525837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6"/>
          <p:cNvSpPr txBox="1">
            <a:spLocks noChangeArrowheads="1"/>
          </p:cNvSpPr>
          <p:nvPr/>
        </p:nvSpPr>
        <p:spPr bwMode="auto">
          <a:xfrm>
            <a:off x="5114925" y="185738"/>
            <a:ext cx="707707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Вейлера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Азертона 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41986" name="Рисунок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750" y="1657350"/>
            <a:ext cx="5668963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Рисунок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46600" cy="678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6125" y="5951538"/>
            <a:ext cx="220821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Box 6"/>
          <p:cNvSpPr txBox="1">
            <a:spLocks noChangeArrowheads="1"/>
          </p:cNvSpPr>
          <p:nvPr/>
        </p:nvSpPr>
        <p:spPr bwMode="auto">
          <a:xfrm>
            <a:off x="0" y="185738"/>
            <a:ext cx="12192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Вейлера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Азертона 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43010" name="TextBox 5"/>
          <p:cNvSpPr txBox="1">
            <a:spLocks noChangeArrowheads="1"/>
          </p:cNvSpPr>
          <p:nvPr/>
        </p:nvSpPr>
        <p:spPr bwMode="auto">
          <a:xfrm>
            <a:off x="7721600" y="2459038"/>
            <a:ext cx="4213225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Точки пересечения I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и I</a:t>
            </a:r>
            <a:r>
              <a:rPr lang="ru-RU" sz="2800" baseline="-25000">
                <a:latin typeface="Calibri" pitchFamily="34" charset="0"/>
              </a:rPr>
              <a:t>3</a:t>
            </a:r>
            <a:r>
              <a:rPr lang="ru-RU" sz="2800">
                <a:latin typeface="Calibri" pitchFamily="34" charset="0"/>
              </a:rPr>
              <a:t> попадают в список входов, </a:t>
            </a:r>
          </a:p>
          <a:p>
            <a:r>
              <a:rPr lang="ru-RU" sz="2800">
                <a:latin typeface="Calibri" pitchFamily="34" charset="0"/>
              </a:rPr>
              <a:t>а I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ru-RU" sz="2800">
                <a:latin typeface="Calibri" pitchFamily="34" charset="0"/>
              </a:rPr>
              <a:t> и I</a:t>
            </a:r>
            <a:r>
              <a:rPr lang="ru-RU" sz="2800" baseline="-25000">
                <a:latin typeface="Calibri" pitchFamily="34" charset="0"/>
              </a:rPr>
              <a:t>4</a:t>
            </a:r>
            <a:r>
              <a:rPr lang="ru-RU" sz="2800">
                <a:latin typeface="Calibri" pitchFamily="34" charset="0"/>
              </a:rPr>
              <a:t> — в список выходов.</a:t>
            </a:r>
          </a:p>
        </p:txBody>
      </p:sp>
      <p:pic>
        <p:nvPicPr>
          <p:cNvPr id="43011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1016000"/>
            <a:ext cx="7124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6"/>
          <p:cNvSpPr txBox="1">
            <a:spLocks noChangeArrowheads="1"/>
          </p:cNvSpPr>
          <p:nvPr/>
        </p:nvSpPr>
        <p:spPr bwMode="auto">
          <a:xfrm>
            <a:off x="5238750" y="185738"/>
            <a:ext cx="695325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Вейлера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Азертона 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44034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7325" y="1755775"/>
            <a:ext cx="5122863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Рисунок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238750" cy="681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94525" y="5986463"/>
            <a:ext cx="292735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6"/>
          <p:cNvSpPr txBox="1">
            <a:spLocks noChangeArrowheads="1"/>
          </p:cNvSpPr>
          <p:nvPr/>
        </p:nvSpPr>
        <p:spPr bwMode="auto">
          <a:xfrm>
            <a:off x="0" y="185738"/>
            <a:ext cx="12192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Вейлера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Азертона 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45058" name="TextBox 5"/>
          <p:cNvSpPr txBox="1">
            <a:spLocks noChangeArrowheads="1"/>
          </p:cNvSpPr>
          <p:nvPr/>
        </p:nvSpPr>
        <p:spPr bwMode="auto">
          <a:xfrm>
            <a:off x="7978775" y="2681288"/>
            <a:ext cx="42132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Точки пересечения I</a:t>
            </a:r>
            <a:r>
              <a:rPr lang="ru-RU" sz="2800" baseline="-25000">
                <a:latin typeface="Calibri" pitchFamily="34" charset="0"/>
              </a:rPr>
              <a:t>1 </a:t>
            </a:r>
            <a:r>
              <a:rPr lang="ru-RU" sz="2800">
                <a:latin typeface="Calibri" pitchFamily="34" charset="0"/>
              </a:rPr>
              <a:t>I</a:t>
            </a:r>
            <a:r>
              <a:rPr lang="ru-RU" sz="2800" baseline="-25000">
                <a:latin typeface="Calibri" pitchFamily="34" charset="0"/>
              </a:rPr>
              <a:t>3</a:t>
            </a:r>
            <a:r>
              <a:rPr lang="ru-RU" sz="2800">
                <a:latin typeface="Calibri" pitchFamily="34" charset="0"/>
              </a:rPr>
              <a:t> I</a:t>
            </a:r>
            <a:r>
              <a:rPr lang="ru-RU" sz="2800" baseline="-25000">
                <a:latin typeface="Calibri" pitchFamily="34" charset="0"/>
              </a:rPr>
              <a:t>5</a:t>
            </a:r>
            <a:r>
              <a:rPr lang="ru-RU" sz="2800">
                <a:latin typeface="Calibri" pitchFamily="34" charset="0"/>
              </a:rPr>
              <a:t> помешаются в список входов, а I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ru-RU" sz="2800">
                <a:latin typeface="Calibri" pitchFamily="34" charset="0"/>
              </a:rPr>
              <a:t>, I</a:t>
            </a:r>
            <a:r>
              <a:rPr lang="ru-RU" sz="2800" baseline="-25000">
                <a:latin typeface="Calibri" pitchFamily="34" charset="0"/>
              </a:rPr>
              <a:t>4</a:t>
            </a:r>
            <a:r>
              <a:rPr lang="ru-RU" sz="2800">
                <a:latin typeface="Calibri" pitchFamily="34" charset="0"/>
              </a:rPr>
              <a:t>. и I</a:t>
            </a:r>
            <a:r>
              <a:rPr lang="ru-RU" sz="2800" baseline="-25000">
                <a:latin typeface="Calibri" pitchFamily="34" charset="0"/>
              </a:rPr>
              <a:t>6</a:t>
            </a:r>
            <a:r>
              <a:rPr lang="ru-RU" sz="2800">
                <a:latin typeface="Calibri" pitchFamily="34" charset="0"/>
              </a:rPr>
              <a:t>. — в список выходов.</a:t>
            </a:r>
          </a:p>
        </p:txBody>
      </p:sp>
      <p:pic>
        <p:nvPicPr>
          <p:cNvPr id="45059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016000"/>
            <a:ext cx="7743825" cy="56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разбиения средней точкой </a:t>
            </a:r>
            <a:endParaRPr lang="ru-RU" sz="4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160338" y="830263"/>
            <a:ext cx="5203825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>
                <a:latin typeface="Calibri" pitchFamily="34" charset="0"/>
              </a:rPr>
              <a:t>В алгоритме используются коды концевых точек отрезка и проверки, выявляющие полную видимость отрезков, невидимость отрезков. </a:t>
            </a:r>
            <a:endParaRPr lang="en-US" sz="2400">
              <a:latin typeface="Calibri" pitchFamily="34" charset="0"/>
            </a:endParaRPr>
          </a:p>
          <a:p>
            <a:pPr algn="just"/>
            <a:r>
              <a:rPr lang="ru-RU" sz="2400">
                <a:latin typeface="Calibri" pitchFamily="34" charset="0"/>
              </a:rPr>
              <a:t>Те отрезки, которые</a:t>
            </a:r>
            <a:r>
              <a:rPr lang="en-US" sz="2400">
                <a:latin typeface="Calibri" pitchFamily="34" charset="0"/>
              </a:rPr>
              <a:t> </a:t>
            </a:r>
            <a:r>
              <a:rPr lang="ru-RU" sz="2400">
                <a:latin typeface="Calibri" pitchFamily="34" charset="0"/>
              </a:rPr>
              <a:t>необходимо отсекать, разбиваются на две равные части. Затем те же проверки применяются к каждой из половин до тех пор, пока не будет обнаружено пересечение со стороной окна или длина разделяемого отрезка не станет пренебрежимо малой. 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7338" y="1047750"/>
            <a:ext cx="6026150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6"/>
          <p:cNvSpPr txBox="1">
            <a:spLocks noChangeArrowheads="1"/>
          </p:cNvSpPr>
          <p:nvPr/>
        </p:nvSpPr>
        <p:spPr bwMode="auto">
          <a:xfrm>
            <a:off x="5795963" y="185738"/>
            <a:ext cx="6396037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Вейлера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Азертона 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46082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3175" y="1854200"/>
            <a:ext cx="4968875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Рисунок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3" y="0"/>
            <a:ext cx="5005387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31088" y="5759450"/>
            <a:ext cx="3035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6"/>
          <p:cNvSpPr txBox="1">
            <a:spLocks noChangeArrowheads="1"/>
          </p:cNvSpPr>
          <p:nvPr/>
        </p:nvSpPr>
        <p:spPr bwMode="auto">
          <a:xfrm>
            <a:off x="5795963" y="185738"/>
            <a:ext cx="6396037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Вейлера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Азертона 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47106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3175" y="1854200"/>
            <a:ext cx="4968875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Рисунок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013" y="0"/>
            <a:ext cx="4344987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67738" y="5813425"/>
            <a:ext cx="1738312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Кируса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Бека 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18434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025" y="830263"/>
            <a:ext cx="10256838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Рисунок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2063" y="2732088"/>
            <a:ext cx="4770437" cy="12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Рисунок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2775" y="4184650"/>
            <a:ext cx="6859588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Рисунок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2775" y="4711700"/>
            <a:ext cx="582295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Рисунок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2775" y="5603875"/>
            <a:ext cx="157162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Рисунок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84425" y="5635625"/>
            <a:ext cx="69215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Рисунок 11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305925" y="5737225"/>
            <a:ext cx="161607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4"/>
          <p:cNvSpPr txBox="1">
            <a:spLocks noChangeArrowheads="1"/>
          </p:cNvSpPr>
          <p:nvPr/>
        </p:nvSpPr>
        <p:spPr bwMode="auto">
          <a:xfrm>
            <a:off x="0" y="0"/>
            <a:ext cx="44243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Кируса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Бека 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5825" y="0"/>
            <a:ext cx="7496175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Box 1"/>
          <p:cNvSpPr txBox="1">
            <a:spLocks noChangeArrowheads="1"/>
          </p:cNvSpPr>
          <p:nvPr/>
        </p:nvSpPr>
        <p:spPr bwMode="auto">
          <a:xfrm>
            <a:off x="158750" y="3317875"/>
            <a:ext cx="1167765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f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</a:t>
            </a:r>
            <a:r>
              <a:rPr lang="ru-RU" sz="2800">
                <a:latin typeface="Calibri" pitchFamily="34" charset="0"/>
              </a:rPr>
              <a:t> граничная точка выпуклой области </a:t>
            </a:r>
            <a:r>
              <a:rPr lang="ru-RU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, </a:t>
            </a:r>
          </a:p>
          <a:p>
            <a:r>
              <a:rPr lang="ru-RU" sz="2800">
                <a:latin typeface="Calibri" pitchFamily="34" charset="0"/>
              </a:rPr>
              <a:t>n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</a:t>
            </a:r>
            <a:r>
              <a:rPr lang="ru-RU" sz="2800">
                <a:latin typeface="Calibri" pitchFamily="34" charset="0"/>
              </a:rPr>
              <a:t> внутренняя нормаль к одной из ограничивающих эту область плоскостей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для любой точки отрезка Р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 Р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ru-RU" sz="2800">
                <a:latin typeface="Calibri" pitchFamily="34" charset="0"/>
              </a:rPr>
              <a:t>, </a:t>
            </a:r>
            <a:endParaRPr lang="en-US" sz="2800">
              <a:latin typeface="Calibri" pitchFamily="34" charset="0"/>
            </a:endParaRPr>
          </a:p>
          <a:p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Если  n[P(t)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</a:t>
            </a:r>
            <a:r>
              <a:rPr lang="ru-RU" sz="2800">
                <a:latin typeface="Calibri" pitchFamily="34" charset="0"/>
              </a:rPr>
              <a:t> f] &lt; 0  то вектор P(t)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</a:t>
            </a:r>
            <a:r>
              <a:rPr lang="ru-RU" sz="2800">
                <a:latin typeface="Calibri" pitchFamily="34" charset="0"/>
              </a:rPr>
              <a:t> f направлен вовне области R. </a:t>
            </a:r>
          </a:p>
          <a:p>
            <a:r>
              <a:rPr lang="ru-RU" sz="2800">
                <a:latin typeface="Calibri" pitchFamily="34" charset="0"/>
              </a:rPr>
              <a:t>Если n[P(t)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</a:t>
            </a:r>
            <a:r>
              <a:rPr lang="ru-RU" sz="2800">
                <a:latin typeface="Calibri" pitchFamily="34" charset="0"/>
              </a:rPr>
              <a:t> f] = 0 то P(t)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</a:t>
            </a:r>
            <a:r>
              <a:rPr lang="ru-RU" sz="2800">
                <a:latin typeface="Calibri" pitchFamily="34" charset="0"/>
              </a:rPr>
              <a:t> f принадлежит плоскости, которая проходит через f и перпендикулярна нормали. </a:t>
            </a:r>
          </a:p>
          <a:p>
            <a:r>
              <a:rPr lang="ru-RU" sz="2800">
                <a:latin typeface="Calibri" pitchFamily="34" charset="0"/>
              </a:rPr>
              <a:t>Если  n[P(t)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</a:t>
            </a:r>
            <a:r>
              <a:rPr lang="ru-RU" sz="2800">
                <a:latin typeface="Calibri" pitchFamily="34" charset="0"/>
              </a:rPr>
              <a:t> f] &gt; 0 следует, что вектор P(t)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</a:t>
            </a:r>
            <a:r>
              <a:rPr lang="ru-RU" sz="2800">
                <a:latin typeface="Calibri" pitchFamily="34" charset="0"/>
              </a:rPr>
              <a:t> f направлен внутрь 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Кируса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Бека 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20482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850" y="625475"/>
            <a:ext cx="5297488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Рисунок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850" y="1549400"/>
            <a:ext cx="457041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Рисунок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850" y="2355850"/>
            <a:ext cx="4040188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Рисунок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10388" y="2403475"/>
            <a:ext cx="4386262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Рисунок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3268663"/>
            <a:ext cx="18605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Рисунок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" y="3940175"/>
            <a:ext cx="2782888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Стрелка вправо 11"/>
          <p:cNvSpPr/>
          <p:nvPr/>
        </p:nvSpPr>
        <p:spPr>
          <a:xfrm>
            <a:off x="5127625" y="2719388"/>
            <a:ext cx="1236663" cy="14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20489" name="Рисунок 1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4963" y="5068888"/>
            <a:ext cx="480377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Рисунок 13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60713" y="3235325"/>
            <a:ext cx="1979612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1" name="Рисунок 14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930900" y="4756150"/>
            <a:ext cx="626110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Кируса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Бека 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21506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712788"/>
            <a:ext cx="11650663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Рисунок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963" y="1741488"/>
            <a:ext cx="91916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Рисунок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651125"/>
            <a:ext cx="11963400" cy="338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Кируса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Бека 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27650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50988"/>
            <a:ext cx="5516563" cy="497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Рисунок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138" y="939800"/>
            <a:ext cx="45751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Рисунок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1036638"/>
            <a:ext cx="38735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Рисунок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0838" y="1755775"/>
            <a:ext cx="24765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Рисунок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78613" y="2436813"/>
            <a:ext cx="10366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Рисунок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21575" y="2384425"/>
            <a:ext cx="42910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Рисунок 11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83350" y="3054350"/>
            <a:ext cx="53879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Рисунок 12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16563" y="2384425"/>
            <a:ext cx="7620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Рисунок 13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46838" y="3397250"/>
            <a:ext cx="360997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Рисунок 14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569075" y="3917950"/>
            <a:ext cx="11001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0" name="Рисунок 1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569075" y="4259263"/>
            <a:ext cx="2740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1" name="Рисунок 16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483350" y="5649913"/>
            <a:ext cx="4271963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Кируса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Бека 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23554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2213" y="830263"/>
            <a:ext cx="9310687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Рисунок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2238" y="5049838"/>
            <a:ext cx="891063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965</Words>
  <Application>Microsoft Office PowerPoint</Application>
  <PresentationFormat>Произвольный</PresentationFormat>
  <Paragraphs>96</Paragraphs>
  <Slides>31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Шаблон оформления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Calibri</vt:lpstr>
      <vt:lpstr>Arial</vt:lpstr>
      <vt:lpstr>Calibri Light</vt:lpstr>
      <vt:lpstr>Times New Roman</vt:lpstr>
      <vt:lpstr>Symbol</vt:lpstr>
      <vt:lpstr>Тема Office</vt:lpstr>
      <vt:lpstr>Точечный рисунок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Татьяна</cp:lastModifiedBy>
  <cp:revision>198</cp:revision>
  <cp:lastPrinted>2016-03-22T18:32:37Z</cp:lastPrinted>
  <dcterms:created xsi:type="dcterms:W3CDTF">2016-02-09T16:52:08Z</dcterms:created>
  <dcterms:modified xsi:type="dcterms:W3CDTF">2019-11-21T05:02:02Z</dcterms:modified>
</cp:coreProperties>
</file>