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76" r:id="rId4"/>
    <p:sldId id="275" r:id="rId5"/>
    <p:sldId id="279" r:id="rId6"/>
    <p:sldId id="280" r:id="rId7"/>
    <p:sldId id="281" r:id="rId8"/>
    <p:sldId id="282" r:id="rId9"/>
    <p:sldId id="283" r:id="rId10"/>
    <p:sldId id="273" r:id="rId11"/>
  </p:sldIdLst>
  <p:sldSz cx="18288000" cy="10287000"/>
  <p:notesSz cx="6858000" cy="9144000"/>
  <p:embeddedFontLst>
    <p:embeddedFont>
      <p:font typeface="Alegreya Sans Medium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Merriweather" panose="020B06040202020202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A4E364-4CDC-4B59-A649-B96F44835222}">
  <a:tblStyle styleId="{A5A4E364-4CDC-4B59-A649-B96F448352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33027-0FFE-42FC-A2C8-74A71FED15D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2F180-925D-4B7F-A180-99FA2E4C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8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3" name="Google Shape;4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1" name="Google Shape;5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1" name="Google Shape;5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884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951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092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61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556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age-processing-image-scaling-algorithms-ae29aaa6b36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hd-pro/bicubic-interpolation-techniques-for-digital-imaging-7c6d86dc35d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14682" t="10404" r="-111" b="41704"/>
          <a:stretch/>
        </p:blipFill>
        <p:spPr>
          <a:xfrm>
            <a:off x="0" y="3565770"/>
            <a:ext cx="18312063" cy="6845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>
            <a:off x="4838171" y="660985"/>
            <a:ext cx="902220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/>
          <p:nvPr/>
        </p:nvSpPr>
        <p:spPr>
          <a:xfrm>
            <a:off x="1089860" y="1249780"/>
            <a:ext cx="16518829" cy="247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</a:rPr>
              <a:t>Zooming and shrinking images by </a:t>
            </a:r>
            <a:r>
              <a:rPr lang="en-US" sz="4800" b="1" dirty="0">
                <a:solidFill>
                  <a:schemeClr val="tx1"/>
                </a:solidFill>
                <a:latin typeface="Merriweather"/>
                <a:ea typeface="Merriweather"/>
                <a:cs typeface="Merriweather"/>
              </a:rPr>
              <a:t>Pixel Replication</a:t>
            </a:r>
            <a:r>
              <a:rPr lang="en-US" sz="48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</a:rPr>
              <a:t> and </a:t>
            </a:r>
            <a:r>
              <a:rPr lang="en-US" sz="4800" b="1" dirty="0" err="1">
                <a:solidFill>
                  <a:schemeClr val="tx1"/>
                </a:solidFill>
                <a:latin typeface="Merriweather"/>
                <a:ea typeface="Merriweather"/>
                <a:cs typeface="Merriweather"/>
              </a:rPr>
              <a:t>Bicubic</a:t>
            </a:r>
            <a:r>
              <a:rPr lang="en-US" sz="4800" b="1" dirty="0">
                <a:solidFill>
                  <a:schemeClr val="tx1"/>
                </a:solidFill>
                <a:latin typeface="Merriweather"/>
                <a:ea typeface="Merriweather"/>
                <a:cs typeface="Merriweather"/>
              </a:rPr>
              <a:t> Interpolation</a:t>
            </a:r>
          </a:p>
          <a:p>
            <a:pPr algn="ctr"/>
            <a:r>
              <a:rPr lang="en-US" sz="6500" dirty="0">
                <a:latin typeface="Merriweather"/>
                <a:ea typeface="Merriweather"/>
                <a:cs typeface="Merriweather"/>
              </a:rPr>
              <a:t> </a:t>
            </a:r>
          </a:p>
        </p:txBody>
      </p:sp>
      <p:sp>
        <p:nvSpPr>
          <p:cNvPr id="15" name="Google Shape;91;p13"/>
          <p:cNvSpPr txBox="1"/>
          <p:nvPr/>
        </p:nvSpPr>
        <p:spPr>
          <a:xfrm>
            <a:off x="11832791" y="8074926"/>
            <a:ext cx="594359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n-US" sz="2800" dirty="0">
                <a:latin typeface="Merriweather"/>
                <a:ea typeface="Merriweather"/>
                <a:cs typeface="Merriweather"/>
              </a:rPr>
              <a:t>Team: </a:t>
            </a:r>
            <a:r>
              <a:rPr lang="en-US" sz="2800" dirty="0" err="1">
                <a:latin typeface="Merriweather"/>
                <a:ea typeface="Merriweather"/>
                <a:cs typeface="Merriweather"/>
              </a:rPr>
              <a:t>Raluca</a:t>
            </a:r>
            <a:r>
              <a:rPr lang="en-US" sz="2800" dirty="0">
                <a:latin typeface="Merriweather"/>
                <a:ea typeface="Merriweather"/>
                <a:cs typeface="Merriweather"/>
              </a:rPr>
              <a:t> </a:t>
            </a:r>
            <a:r>
              <a:rPr lang="en-US" sz="2800" dirty="0" err="1">
                <a:latin typeface="Merriweather"/>
                <a:ea typeface="Merriweather"/>
                <a:cs typeface="Merriweather"/>
              </a:rPr>
              <a:t>Nelega</a:t>
            </a:r>
            <a:endParaRPr lang="ro-RO" sz="2800" dirty="0">
              <a:latin typeface="Merriweather"/>
              <a:ea typeface="Merriweather"/>
              <a:cs typeface="Merriweather"/>
            </a:endParaRPr>
          </a:p>
          <a:p>
            <a:pPr algn="r"/>
            <a:r>
              <a:rPr lang="ro-RO" sz="2800" dirty="0">
                <a:latin typeface="Merriweather"/>
                <a:ea typeface="Merriweather"/>
                <a:cs typeface="Merriweather"/>
              </a:rPr>
              <a:t> Elena-</a:t>
            </a:r>
            <a:r>
              <a:rPr lang="en-US" sz="2800" dirty="0">
                <a:latin typeface="Merriweather"/>
                <a:ea typeface="Merriweather"/>
                <a:cs typeface="Merriweather"/>
              </a:rPr>
              <a:t>Sabina </a:t>
            </a:r>
            <a:r>
              <a:rPr lang="en-US" sz="2800" dirty="0" err="1">
                <a:latin typeface="Merriweather"/>
                <a:ea typeface="Merriweather"/>
                <a:cs typeface="Merriweather"/>
              </a:rPr>
              <a:t>Onu</a:t>
            </a:r>
            <a:r>
              <a:rPr lang="ro-RO" sz="2800" dirty="0">
                <a:latin typeface="Merriweather"/>
                <a:ea typeface="Merriweather"/>
                <a:cs typeface="Merriweather"/>
              </a:rPr>
              <a:t>ț</a:t>
            </a:r>
          </a:p>
          <a:p>
            <a:pPr algn="r"/>
            <a:r>
              <a:rPr lang="ro-RO" sz="2800" dirty="0">
                <a:latin typeface="Merriweather"/>
                <a:ea typeface="Merriweather"/>
                <a:cs typeface="Merriweather"/>
              </a:rPr>
              <a:t>  Diana-Elena Mircea</a:t>
            </a:r>
            <a:endParaRPr lang="en-US" sz="2800" dirty="0">
              <a:latin typeface="Merriweather"/>
              <a:ea typeface="Merriweather"/>
              <a:cs typeface="Merriweather"/>
            </a:endParaRPr>
          </a:p>
        </p:txBody>
      </p:sp>
      <p:sp>
        <p:nvSpPr>
          <p:cNvPr id="16" name="Google Shape;91;p13"/>
          <p:cNvSpPr txBox="1"/>
          <p:nvPr/>
        </p:nvSpPr>
        <p:spPr>
          <a:xfrm>
            <a:off x="896616" y="5988480"/>
            <a:ext cx="16518829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ro-RO" sz="4400" dirty="0">
                <a:latin typeface="Merriweather"/>
                <a:ea typeface="Merriweather"/>
                <a:cs typeface="Merriweather"/>
              </a:rPr>
              <a:t>Digital Image Processing-Project</a:t>
            </a:r>
            <a:r>
              <a:rPr lang="en-US" sz="6500" dirty="0">
                <a:latin typeface="Merriweather"/>
                <a:ea typeface="Merriweather"/>
                <a:cs typeface="Merriweather"/>
              </a:rPr>
              <a:t> </a:t>
            </a:r>
          </a:p>
        </p:txBody>
      </p:sp>
      <p:sp>
        <p:nvSpPr>
          <p:cNvPr id="17" name="Google Shape;91;p13"/>
          <p:cNvSpPr txBox="1"/>
          <p:nvPr/>
        </p:nvSpPr>
        <p:spPr>
          <a:xfrm>
            <a:off x="14233707" y="9604170"/>
            <a:ext cx="35426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ro-RO" sz="2800" dirty="0">
                <a:latin typeface="Merriweather"/>
                <a:ea typeface="Merriweather"/>
                <a:cs typeface="Merriweather"/>
              </a:rPr>
              <a:t>31th October, 2022</a:t>
            </a:r>
            <a:endParaRPr lang="en-US" sz="2800" dirty="0">
              <a:latin typeface="Merriweather"/>
              <a:ea typeface="Merriweather"/>
              <a:cs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 txBox="1"/>
          <p:nvPr/>
        </p:nvSpPr>
        <p:spPr>
          <a:xfrm>
            <a:off x="784919" y="2520226"/>
            <a:ext cx="16388656" cy="749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  <a:buSzPts val="9000"/>
            </a:pPr>
            <a:r>
              <a:rPr lang="en-US" sz="2800" b="1" dirty="0">
                <a:latin typeface="Merriweather" panose="020B0604020202020204" charset="-18"/>
              </a:rPr>
              <a:t>1. R. Gonzalez and P. </a:t>
            </a:r>
            <a:r>
              <a:rPr lang="en-US" sz="2800" b="1" dirty="0" err="1">
                <a:latin typeface="Merriweather" panose="020B0604020202020204" charset="-18"/>
              </a:rPr>
              <a:t>Wintz</a:t>
            </a:r>
            <a:r>
              <a:rPr lang="x-none" sz="2800" dirty="0">
                <a:latin typeface="Merriweather" panose="020B0604020202020204" charset="-18"/>
              </a:rPr>
              <a:t> </a:t>
            </a:r>
            <a:r>
              <a:rPr lang="x-none" sz="2800" i="1" dirty="0">
                <a:latin typeface="Merriweather" panose="020B0604020202020204" charset="-18"/>
              </a:rPr>
              <a:t>Digital Image Processing, 2nd edition</a:t>
            </a:r>
            <a:r>
              <a:rPr lang="x-none" sz="2800" dirty="0">
                <a:latin typeface="Merriweather" panose="020B0604020202020204" charset="-18"/>
              </a:rPr>
              <a:t>, Addison-Wesley Publishing Company, 1987, pp 22 – 26</a:t>
            </a:r>
            <a:endParaRPr lang="en-US" sz="2800" dirty="0">
              <a:latin typeface="Merriweather" panose="020B0604020202020204" charset="-18"/>
            </a:endParaRPr>
          </a:p>
          <a:p>
            <a:pPr lvl="0">
              <a:lnSpc>
                <a:spcPct val="120000"/>
              </a:lnSpc>
              <a:buSzPts val="9000"/>
            </a:pPr>
            <a:endParaRPr lang="en-US" sz="2800" dirty="0">
              <a:latin typeface="Merriweather" panose="020B0604020202020204" charset="-18"/>
            </a:endParaRPr>
          </a:p>
          <a:p>
            <a:pPr>
              <a:lnSpc>
                <a:spcPct val="120000"/>
              </a:lnSpc>
              <a:buSzPts val="9000"/>
            </a:pPr>
            <a:r>
              <a:rPr lang="en-US" sz="2800" b="1" dirty="0">
                <a:latin typeface="Merriweather" panose="020B0604020202020204" charset="-18"/>
              </a:rPr>
              <a:t>2. A. Jain </a:t>
            </a:r>
            <a:r>
              <a:rPr lang="en-US" sz="2800" i="1" dirty="0">
                <a:latin typeface="Merriweather" panose="020B0604020202020204" charset="-18"/>
              </a:rPr>
              <a:t>Fundamentals of Digital Image Processing</a:t>
            </a:r>
            <a:r>
              <a:rPr lang="en-US" sz="2800" dirty="0">
                <a:latin typeface="Merriweather" panose="020B0604020202020204" charset="-18"/>
              </a:rPr>
              <a:t>, Prentice-Hall, 1986, Chap. 4, pp 94</a:t>
            </a:r>
          </a:p>
          <a:p>
            <a:pPr>
              <a:lnSpc>
                <a:spcPct val="120000"/>
              </a:lnSpc>
              <a:buSzPts val="9000"/>
            </a:pPr>
            <a:endParaRPr lang="en-US" sz="2800" dirty="0">
              <a:latin typeface="Merriweather" panose="020B0604020202020204" charset="-18"/>
            </a:endParaRPr>
          </a:p>
          <a:p>
            <a:pPr>
              <a:lnSpc>
                <a:spcPct val="120000"/>
              </a:lnSpc>
              <a:buSzPts val="9000"/>
            </a:pPr>
            <a:r>
              <a:rPr lang="en-US" sz="2800" dirty="0">
                <a:latin typeface="Merriweather" panose="020B0604020202020204" charset="-18"/>
              </a:rPr>
              <a:t>3. </a:t>
            </a:r>
            <a:r>
              <a:rPr lang="en-US" sz="2800" b="1" dirty="0">
                <a:latin typeface="Merriweather" panose="020B0604020202020204" charset="-18"/>
              </a:rPr>
              <a:t>E. Davies</a:t>
            </a:r>
            <a:r>
              <a:rPr lang="en-US" sz="2800" dirty="0">
                <a:latin typeface="Merriweather" panose="020B0604020202020204" charset="-18"/>
              </a:rPr>
              <a:t> </a:t>
            </a:r>
            <a:r>
              <a:rPr lang="en-US" sz="2800" i="1" dirty="0">
                <a:latin typeface="Merriweather" panose="020B0604020202020204" charset="-18"/>
              </a:rPr>
              <a:t>Machine Vision: Theory, Algorithms and Practicalities</a:t>
            </a:r>
            <a:r>
              <a:rPr lang="en-US" sz="2800" dirty="0">
                <a:latin typeface="Merriweather" panose="020B0604020202020204" charset="-18"/>
              </a:rPr>
              <a:t>, Academic Press, 1990</a:t>
            </a:r>
          </a:p>
          <a:p>
            <a:pPr>
              <a:lnSpc>
                <a:spcPct val="120000"/>
              </a:lnSpc>
              <a:buSzPts val="9000"/>
            </a:pPr>
            <a:endParaRPr lang="en-US" sz="2800" dirty="0">
              <a:latin typeface="Merriweather" panose="020B0604020202020204" charset="-18"/>
            </a:endParaRPr>
          </a:p>
          <a:p>
            <a:pPr>
              <a:lnSpc>
                <a:spcPct val="120000"/>
              </a:lnSpc>
              <a:buSzPts val="9000"/>
            </a:pPr>
            <a:r>
              <a:rPr lang="en-US" sz="2800" dirty="0">
                <a:latin typeface="Merriweather" panose="020B0604020202020204" charset="-18"/>
              </a:rPr>
              <a:t>4. </a:t>
            </a:r>
            <a:r>
              <a:rPr lang="en-US" sz="2800" b="1" dirty="0">
                <a:latin typeface="Merriweather" panose="020B0604020202020204" charset="-18"/>
              </a:rPr>
              <a:t>A. Marion</a:t>
            </a:r>
            <a:r>
              <a:rPr lang="en-US" sz="2800" dirty="0">
                <a:latin typeface="Merriweather" panose="020B0604020202020204" charset="-18"/>
              </a:rPr>
              <a:t> </a:t>
            </a:r>
            <a:r>
              <a:rPr lang="en-US" sz="2800" i="1" dirty="0">
                <a:latin typeface="Merriweather" panose="020B0604020202020204" charset="-18"/>
              </a:rPr>
              <a:t>An Introduction to Image Processing</a:t>
            </a:r>
            <a:r>
              <a:rPr lang="en-US" sz="2800" dirty="0">
                <a:latin typeface="Merriweather" panose="020B0604020202020204" charset="-18"/>
              </a:rPr>
              <a:t>, Chapman and Hall, 1991</a:t>
            </a:r>
          </a:p>
          <a:p>
            <a:pPr>
              <a:lnSpc>
                <a:spcPct val="120000"/>
              </a:lnSpc>
              <a:buSzPts val="9000"/>
            </a:pPr>
            <a:endParaRPr lang="en-US" sz="2800" dirty="0">
              <a:latin typeface="Merriweather" panose="020B0604020202020204" charset="-18"/>
            </a:endParaRPr>
          </a:p>
          <a:p>
            <a:r>
              <a:rPr lang="en-US" sz="2800" dirty="0">
                <a:latin typeface="Merriweather" panose="020B0604020202020204" charset="-18"/>
              </a:rPr>
              <a:t>5. Bilal </a:t>
            </a:r>
            <a:r>
              <a:rPr lang="en-US" sz="2800" dirty="0" err="1">
                <a:latin typeface="Merriweather" panose="020B0604020202020204" charset="-18"/>
              </a:rPr>
              <a:t>Himite</a:t>
            </a:r>
            <a:r>
              <a:rPr lang="en-US" sz="2800" dirty="0">
                <a:latin typeface="Merriweather" panose="020B0604020202020204" charset="-18"/>
              </a:rPr>
              <a:t>, Aug 16, 2021, </a:t>
            </a:r>
            <a:r>
              <a:rPr lang="en-US" sz="2800" i="1" dirty="0">
                <a:latin typeface="Merriweather" panose="020B0604020202020204" charset="-18"/>
                <a:hlinkClick r:id="rId3"/>
              </a:rPr>
              <a:t>https://towardsdatascience.com/image-processing-image-scaling-algorithms-ae29aaa6b36c</a:t>
            </a:r>
            <a:r>
              <a:rPr lang="en-US" sz="2800" dirty="0">
                <a:latin typeface="Merriweather" panose="020B0604020202020204" charset="-18"/>
              </a:rPr>
              <a:t>, 29.10.2022</a:t>
            </a:r>
          </a:p>
          <a:p>
            <a:endParaRPr lang="en-US" sz="2800" dirty="0">
              <a:latin typeface="Merriweather" panose="020B0604020202020204" charset="-18"/>
            </a:endParaRPr>
          </a:p>
          <a:p>
            <a:pPr>
              <a:lnSpc>
                <a:spcPct val="120000"/>
              </a:lnSpc>
              <a:buSzPts val="9000"/>
            </a:pPr>
            <a:r>
              <a:rPr lang="en-US" sz="2800" dirty="0">
                <a:latin typeface="Merriweather" panose="020B0604020202020204" charset="-18"/>
                <a:sym typeface="Merriweather"/>
              </a:rPr>
              <a:t>6. Vincent </a:t>
            </a:r>
            <a:r>
              <a:rPr lang="en-US" sz="2800" dirty="0" err="1">
                <a:latin typeface="Merriweather" panose="020B0604020202020204" charset="-18"/>
                <a:sym typeface="Merriweather"/>
              </a:rPr>
              <a:t>Tabora</a:t>
            </a:r>
            <a:r>
              <a:rPr lang="en-US" sz="2800" dirty="0">
                <a:latin typeface="Merriweather" panose="020B0604020202020204" charset="-18"/>
                <a:sym typeface="Merriweather"/>
              </a:rPr>
              <a:t>, 3Mar, 2020 </a:t>
            </a:r>
            <a:r>
              <a:rPr lang="en-US" sz="2800" i="1" dirty="0">
                <a:latin typeface="Merriweather" panose="020B0604020202020204" charset="-18"/>
                <a:sym typeface="Merriweather"/>
                <a:hlinkClick r:id="rId4"/>
              </a:rPr>
              <a:t>https://medium.com/hd-pro/bicubic-interpolation-techniques-for-digital-imaging-7c6d86dc35dc</a:t>
            </a:r>
            <a:r>
              <a:rPr lang="en-US" sz="2800" dirty="0">
                <a:latin typeface="Merriweather" panose="020B0604020202020204" charset="-18"/>
                <a:sym typeface="Merriweather"/>
              </a:rPr>
              <a:t>, 29.10.2022</a:t>
            </a:r>
          </a:p>
          <a:p>
            <a:pPr>
              <a:lnSpc>
                <a:spcPct val="120000"/>
              </a:lnSpc>
              <a:buSzPts val="9000"/>
            </a:pPr>
            <a:endParaRPr sz="2800" b="0" u="none" strike="noStrike" cap="none" dirty="0">
              <a:solidFill>
                <a:srgbClr val="000000"/>
              </a:solidFill>
              <a:latin typeface="Merriweather" panose="020B0604020202020204" charset="-18"/>
              <a:ea typeface="Merriweather"/>
              <a:cs typeface="Merriweather"/>
              <a:sym typeface="Merriweather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5137396" y="1230131"/>
            <a:ext cx="8013300" cy="46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dirty="0">
                <a:latin typeface="Merriweather"/>
                <a:ea typeface="Merriweather"/>
                <a:cs typeface="Merriweather"/>
                <a:sym typeface="Merriweather"/>
              </a:rPr>
              <a:t>Bibliography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468" name="Google Shape;468;p30"/>
          <p:cNvCxnSpPr/>
          <p:nvPr/>
        </p:nvCxnSpPr>
        <p:spPr>
          <a:xfrm>
            <a:off x="1779212" y="1774463"/>
            <a:ext cx="1472957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1779212" y="1028700"/>
            <a:ext cx="1472957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0" name="Google Shape;470;p30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 t="795" r="27770" b="28567"/>
          <a:stretch/>
        </p:blipFill>
        <p:spPr>
          <a:xfrm>
            <a:off x="0" y="0"/>
            <a:ext cx="7012578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21"/>
          <p:cNvCxnSpPr/>
          <p:nvPr/>
        </p:nvCxnSpPr>
        <p:spPr>
          <a:xfrm rot="-5400000">
            <a:off x="6757692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2" name="Google Shape;282;p21"/>
          <p:cNvGrpSpPr/>
          <p:nvPr/>
        </p:nvGrpSpPr>
        <p:grpSpPr>
          <a:xfrm>
            <a:off x="11561984" y="3115775"/>
            <a:ext cx="672112" cy="675125"/>
            <a:chOff x="11579424" y="2761181"/>
            <a:chExt cx="672112" cy="675125"/>
          </a:xfrm>
        </p:grpSpPr>
        <p:grpSp>
          <p:nvGrpSpPr>
            <p:cNvPr id="283" name="Google Shape;283;p21"/>
            <p:cNvGrpSpPr/>
            <p:nvPr/>
          </p:nvGrpSpPr>
          <p:grpSpPr>
            <a:xfrm>
              <a:off x="11579424" y="2761181"/>
              <a:ext cx="672112" cy="675125"/>
              <a:chOff x="1813" y="0"/>
              <a:chExt cx="809173" cy="812800"/>
            </a:xfrm>
          </p:grpSpPr>
          <p:sp>
            <p:nvSpPr>
              <p:cNvPr id="284" name="Google Shape;284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FC9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722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21"/>
            <p:cNvSpPr txBox="1"/>
            <p:nvPr/>
          </p:nvSpPr>
          <p:spPr>
            <a:xfrm>
              <a:off x="11629892" y="2908243"/>
              <a:ext cx="552150" cy="384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02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87" name="Google Shape;287;p21"/>
          <p:cNvGrpSpPr/>
          <p:nvPr/>
        </p:nvGrpSpPr>
        <p:grpSpPr>
          <a:xfrm>
            <a:off x="11538605" y="5382058"/>
            <a:ext cx="672112" cy="675125"/>
            <a:chOff x="11579424" y="4805938"/>
            <a:chExt cx="672112" cy="675125"/>
          </a:xfrm>
        </p:grpSpPr>
        <p:grpSp>
          <p:nvGrpSpPr>
            <p:cNvPr id="288" name="Google Shape;288;p21"/>
            <p:cNvGrpSpPr/>
            <p:nvPr/>
          </p:nvGrpSpPr>
          <p:grpSpPr>
            <a:xfrm>
              <a:off x="11579424" y="4805938"/>
              <a:ext cx="672112" cy="675125"/>
              <a:chOff x="1813" y="0"/>
              <a:chExt cx="809173" cy="812800"/>
            </a:xfrm>
          </p:grpSpPr>
          <p:sp>
            <p:nvSpPr>
              <p:cNvPr id="289" name="Google Shape;289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FC9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722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1" name="Google Shape;291;p21"/>
            <p:cNvSpPr txBox="1"/>
            <p:nvPr/>
          </p:nvSpPr>
          <p:spPr>
            <a:xfrm>
              <a:off x="11629892" y="4953000"/>
              <a:ext cx="552150" cy="384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03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92" name="Google Shape;292;p21"/>
          <p:cNvGrpSpPr/>
          <p:nvPr/>
        </p:nvGrpSpPr>
        <p:grpSpPr>
          <a:xfrm>
            <a:off x="11548118" y="7758234"/>
            <a:ext cx="672112" cy="675125"/>
            <a:chOff x="11579424" y="6850694"/>
            <a:chExt cx="672112" cy="675125"/>
          </a:xfrm>
        </p:grpSpPr>
        <p:grpSp>
          <p:nvGrpSpPr>
            <p:cNvPr id="293" name="Google Shape;293;p21"/>
            <p:cNvGrpSpPr/>
            <p:nvPr/>
          </p:nvGrpSpPr>
          <p:grpSpPr>
            <a:xfrm>
              <a:off x="11579424" y="6850694"/>
              <a:ext cx="672112" cy="675125"/>
              <a:chOff x="1813" y="0"/>
              <a:chExt cx="809173" cy="812800"/>
            </a:xfrm>
          </p:grpSpPr>
          <p:sp>
            <p:nvSpPr>
              <p:cNvPr id="294" name="Google Shape;294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FC9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722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" name="Google Shape;296;p21"/>
            <p:cNvSpPr txBox="1"/>
            <p:nvPr/>
          </p:nvSpPr>
          <p:spPr>
            <a:xfrm>
              <a:off x="11629892" y="6997756"/>
              <a:ext cx="552150" cy="384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04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02" name="Google Shape;302;p21"/>
          <p:cNvSpPr txBox="1"/>
          <p:nvPr/>
        </p:nvSpPr>
        <p:spPr>
          <a:xfrm>
            <a:off x="130833" y="3453337"/>
            <a:ext cx="6391478" cy="241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000" dirty="0">
                <a:latin typeface="Merriweather"/>
                <a:ea typeface="Merriweather"/>
                <a:cs typeface="Merriweather"/>
                <a:sym typeface="Merriweather"/>
              </a:rPr>
              <a:t>PROJECT</a:t>
            </a:r>
          </a:p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000" dirty="0">
                <a:latin typeface="Merriweather"/>
                <a:ea typeface="Merriweather"/>
                <a:cs typeface="Merriweather"/>
                <a:sym typeface="Merriweather"/>
              </a:rPr>
              <a:t>HIGHLIGHTS</a:t>
            </a:r>
          </a:p>
        </p:txBody>
      </p:sp>
      <p:grpSp>
        <p:nvGrpSpPr>
          <p:cNvPr id="303" name="Google Shape;303;p21"/>
          <p:cNvGrpSpPr/>
          <p:nvPr/>
        </p:nvGrpSpPr>
        <p:grpSpPr>
          <a:xfrm>
            <a:off x="11579424" y="716425"/>
            <a:ext cx="672112" cy="675125"/>
            <a:chOff x="11579424" y="716425"/>
            <a:chExt cx="672112" cy="675125"/>
          </a:xfrm>
        </p:grpSpPr>
        <p:grpSp>
          <p:nvGrpSpPr>
            <p:cNvPr id="304" name="Google Shape;304;p21"/>
            <p:cNvGrpSpPr/>
            <p:nvPr/>
          </p:nvGrpSpPr>
          <p:grpSpPr>
            <a:xfrm>
              <a:off x="11579424" y="716425"/>
              <a:ext cx="672112" cy="675125"/>
              <a:chOff x="1813" y="0"/>
              <a:chExt cx="809173" cy="812800"/>
            </a:xfrm>
          </p:grpSpPr>
          <p:sp>
            <p:nvSpPr>
              <p:cNvPr id="305" name="Google Shape;305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FC9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722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7" name="Google Shape;307;p21"/>
            <p:cNvSpPr txBox="1"/>
            <p:nvPr/>
          </p:nvSpPr>
          <p:spPr>
            <a:xfrm>
              <a:off x="11629892" y="863487"/>
              <a:ext cx="552150" cy="384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01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08" name="Google Shape;308;p21"/>
          <p:cNvSpPr txBox="1"/>
          <p:nvPr/>
        </p:nvSpPr>
        <p:spPr>
          <a:xfrm rot="-5400000">
            <a:off x="9415669" y="822227"/>
            <a:ext cx="252000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4400" dirty="0">
                <a:solidFill>
                  <a:srgbClr val="CFC9BD"/>
                </a:solidFill>
                <a:latin typeface="Merriweather"/>
                <a:ea typeface="Merriweather"/>
                <a:cs typeface="Merriweather"/>
                <a:sym typeface="Merriweather"/>
              </a:rPr>
              <a:t>input</a:t>
            </a:r>
            <a:endParaRPr sz="11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 rot="-5400000">
            <a:off x="9711506" y="5631687"/>
            <a:ext cx="1997817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4400" dirty="0">
                <a:solidFill>
                  <a:srgbClr val="CFC9BD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11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 rot="5400000">
            <a:off x="11612662" y="3340694"/>
            <a:ext cx="251524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4400" dirty="0">
                <a:solidFill>
                  <a:srgbClr val="CFC9BD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  <a:endParaRPr sz="11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 rot="5400000">
            <a:off x="11590044" y="8143170"/>
            <a:ext cx="252000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4400" dirty="0">
                <a:solidFill>
                  <a:srgbClr val="CFC9BD"/>
                </a:solidFill>
                <a:latin typeface="Merriweather"/>
                <a:ea typeface="Merriweather"/>
                <a:cs typeface="Merriweather"/>
                <a:sym typeface="Merriweather"/>
              </a:rPr>
              <a:t>debate</a:t>
            </a:r>
            <a:endParaRPr sz="4400" dirty="0">
              <a:solidFill>
                <a:srgbClr val="CFC9B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13" name="Google Shape;313;p21"/>
          <p:cNvGrpSpPr/>
          <p:nvPr/>
        </p:nvGrpSpPr>
        <p:grpSpPr>
          <a:xfrm>
            <a:off x="12522863" y="530688"/>
            <a:ext cx="3364875" cy="1980354"/>
            <a:chOff x="12522863" y="530688"/>
            <a:chExt cx="3364875" cy="1980354"/>
          </a:xfrm>
        </p:grpSpPr>
        <p:sp>
          <p:nvSpPr>
            <p:cNvPr id="314" name="Google Shape;314;p21"/>
            <p:cNvSpPr txBox="1"/>
            <p:nvPr/>
          </p:nvSpPr>
          <p:spPr>
            <a:xfrm>
              <a:off x="12522863" y="530688"/>
              <a:ext cx="33648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REQUIREMENTS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5" name="Google Shape;315;p21"/>
            <p:cNvSpPr txBox="1"/>
            <p:nvPr/>
          </p:nvSpPr>
          <p:spPr>
            <a:xfrm>
              <a:off x="12522863" y="1033714"/>
              <a:ext cx="336480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-G</a:t>
              </a: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rey-level image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-Scaling factor on horizontal axis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-Scaling Factor on vertical axis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-Interpolation Function</a:t>
              </a:r>
              <a:endParaRPr sz="1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grpSp>
        <p:nvGrpSpPr>
          <p:cNvPr id="316" name="Google Shape;316;p21"/>
          <p:cNvGrpSpPr/>
          <p:nvPr/>
        </p:nvGrpSpPr>
        <p:grpSpPr>
          <a:xfrm>
            <a:off x="12435443" y="5143500"/>
            <a:ext cx="3364875" cy="1611022"/>
            <a:chOff x="12522863" y="4620200"/>
            <a:chExt cx="3364875" cy="1611022"/>
          </a:xfrm>
        </p:grpSpPr>
        <p:sp>
          <p:nvSpPr>
            <p:cNvPr id="317" name="Google Shape;317;p21"/>
            <p:cNvSpPr txBox="1"/>
            <p:nvPr/>
          </p:nvSpPr>
          <p:spPr>
            <a:xfrm>
              <a:off x="12522863" y="4620200"/>
              <a:ext cx="33648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PLOT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8" name="Google Shape;318;p21"/>
            <p:cNvSpPr txBox="1"/>
            <p:nvPr/>
          </p:nvSpPr>
          <p:spPr>
            <a:xfrm>
              <a:off x="12522863" y="5123226"/>
              <a:ext cx="336480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SzPts val="2000"/>
              </a:pPr>
              <a:r>
                <a:rPr lang="en-US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</a:t>
              </a:r>
              <a:r>
                <a:rPr lang="en-US" sz="20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Shrink an image by 10 times</a:t>
              </a:r>
            </a:p>
            <a:p>
              <a:pPr>
                <a:lnSpc>
                  <a:spcPct val="120000"/>
                </a:lnSpc>
                <a:buSzPts val="2000"/>
              </a:pPr>
              <a:r>
                <a:rPr lang="en-US" sz="20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-Bring back the image to the original dimension</a:t>
              </a:r>
              <a:endParaRPr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7524981" y="2842511"/>
            <a:ext cx="3773030" cy="1241690"/>
            <a:chOff x="7538316" y="2606768"/>
            <a:chExt cx="3773030" cy="1241690"/>
          </a:xfrm>
        </p:grpSpPr>
        <p:sp>
          <p:nvSpPr>
            <p:cNvPr id="323" name="Google Shape;323;p21"/>
            <p:cNvSpPr txBox="1"/>
            <p:nvPr/>
          </p:nvSpPr>
          <p:spPr>
            <a:xfrm>
              <a:off x="7946471" y="2606768"/>
              <a:ext cx="33648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dirty="0">
                  <a:latin typeface="Merriweather"/>
                  <a:ea typeface="Merriweather"/>
                  <a:cs typeface="Merriweather"/>
                  <a:sym typeface="Merriweather"/>
                </a:rPr>
                <a:t>OUTCOME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7538316" y="3109794"/>
              <a:ext cx="3772955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-Original Image &amp; its histogram</a:t>
              </a: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-Processed Image &amp; its histogram.</a:t>
              </a:r>
              <a:endParaRPr sz="1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grpSp>
        <p:nvGrpSpPr>
          <p:cNvPr id="325" name="Google Shape;325;p21"/>
          <p:cNvGrpSpPr/>
          <p:nvPr/>
        </p:nvGrpSpPr>
        <p:grpSpPr>
          <a:xfrm>
            <a:off x="7555164" y="7905296"/>
            <a:ext cx="3742847" cy="1500222"/>
            <a:chOff x="7946471" y="6612893"/>
            <a:chExt cx="3364875" cy="1500222"/>
          </a:xfrm>
        </p:grpSpPr>
        <p:sp>
          <p:nvSpPr>
            <p:cNvPr id="326" name="Google Shape;326;p21"/>
            <p:cNvSpPr txBox="1"/>
            <p:nvPr/>
          </p:nvSpPr>
          <p:spPr>
            <a:xfrm>
              <a:off x="7946471" y="6612893"/>
              <a:ext cx="33648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DISSCUTION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7946471" y="7115919"/>
              <a:ext cx="3364800" cy="997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-Differences between images</a:t>
              </a: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-Mean square error</a:t>
              </a: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3"/>
          <p:cNvGrpSpPr/>
          <p:nvPr/>
        </p:nvGrpSpPr>
        <p:grpSpPr>
          <a:xfrm>
            <a:off x="6895665" y="314633"/>
            <a:ext cx="10730821" cy="14181367"/>
            <a:chOff x="6858000" y="345112"/>
            <a:chExt cx="10730821" cy="44843013"/>
          </a:xfrm>
        </p:grpSpPr>
        <p:sp>
          <p:nvSpPr>
            <p:cNvPr id="516" name="Google Shape;516;p33"/>
            <p:cNvSpPr txBox="1"/>
            <p:nvPr/>
          </p:nvSpPr>
          <p:spPr>
            <a:xfrm>
              <a:off x="7469875" y="4624203"/>
              <a:ext cx="10118946" cy="40563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20000"/>
                </a:lnSpc>
                <a:buSzPts val="2000"/>
              </a:pPr>
              <a:endParaRPr lang="en-US" sz="24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3600" b="1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Method 1: Pixel Replication</a:t>
              </a: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4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342900" lvl="0" indent="-342900">
                <a:buSzPts val="2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Increase the size of an image by an integer number of times</a:t>
              </a:r>
            </a:p>
            <a:p>
              <a:pPr lvl="0">
                <a:buSzPts val="2000"/>
              </a:pPr>
              <a:endParaRPr lang="en-US" sz="3200" dirty="0">
                <a:latin typeface="Alegreya Sans Medium"/>
                <a:ea typeface="Alegreya Sans Medium"/>
                <a:cs typeface="Alegreya Sans Medium"/>
              </a:endParaRPr>
            </a:p>
            <a:p>
              <a:pPr marL="342900" lvl="0" indent="-342900">
                <a:buSzPts val="2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Particular case of </a:t>
              </a:r>
              <a:r>
                <a:rPr lang="en-US" sz="3200" b="1" i="1" dirty="0">
                  <a:latin typeface="Alegreya Sans Medium"/>
                  <a:ea typeface="Alegreya Sans Medium"/>
                  <a:cs typeface="Alegreya Sans Medium"/>
                </a:rPr>
                <a:t>nearest neighbor interpolation</a:t>
              </a:r>
              <a:endParaRPr lang="en-US" sz="3200" b="1" i="1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457200" lvl="0" indent="-457200"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 look for the closest pixel in the original image</a:t>
              </a:r>
            </a:p>
            <a:p>
              <a:pPr marL="457200" lvl="0" indent="-457200"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assign its gray level to the new pixel in the grid</a:t>
              </a:r>
            </a:p>
            <a:p>
              <a:pPr marL="457200" lvl="0" indent="-457200"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expand the overlay grid to the original specified size to obtain the zoomed image</a:t>
              </a:r>
            </a:p>
            <a:p>
              <a:pPr marL="342900" lvl="0" indent="-3429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342900" lvl="0" indent="-3429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b="1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400" b="1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517" name="Google Shape;517;p33"/>
            <p:cNvSpPr txBox="1"/>
            <p:nvPr/>
          </p:nvSpPr>
          <p:spPr>
            <a:xfrm>
              <a:off x="6858000" y="345112"/>
              <a:ext cx="9433560" cy="1310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lang="en-US" sz="6500" dirty="0">
                  <a:latin typeface="Merriweather"/>
                  <a:ea typeface="Merriweather"/>
                  <a:cs typeface="Merriweather"/>
                  <a:sym typeface="Merriweather"/>
                </a:rPr>
                <a:t>Z</a:t>
              </a:r>
              <a:r>
                <a:rPr lang="en-US" sz="6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OOMING-SCALE UP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cxnSp>
        <p:nvCxnSpPr>
          <p:cNvPr id="518" name="Google Shape;518;p33"/>
          <p:cNvCxnSpPr/>
          <p:nvPr/>
        </p:nvCxnSpPr>
        <p:spPr>
          <a:xfrm rot="-5400000">
            <a:off x="12511561" y="5143500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7760535" y="7004718"/>
            <a:ext cx="85686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2000"/>
            </a:pPr>
            <a:r>
              <a: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 </a:t>
            </a:r>
            <a:r>
              <a: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Make </a:t>
            </a:r>
            <a:r>
              <a:rPr lang="en-US" sz="3200" b="1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new pixel locations </a:t>
            </a:r>
            <a:r>
              <a: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to fill in the matrix</a:t>
            </a:r>
          </a:p>
          <a:p>
            <a:pPr>
              <a:buSzPts val="2000"/>
            </a:pPr>
            <a:r>
              <a: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 </a:t>
            </a:r>
            <a:r>
              <a:rPr lang="en-US" sz="3200" dirty="0">
                <a:latin typeface="Alegreya Sans Medium"/>
                <a:ea typeface="Alegreya Sans Medium"/>
                <a:cs typeface="Alegreya Sans Medium"/>
              </a:rPr>
              <a:t>fill up the </a:t>
            </a:r>
            <a:r>
              <a:rPr lang="en-US" sz="3200" b="1" dirty="0">
                <a:latin typeface="Alegreya Sans Medium"/>
                <a:ea typeface="Alegreya Sans Medium"/>
                <a:cs typeface="Alegreya Sans Medium"/>
              </a:rPr>
              <a:t>missing pixel values </a:t>
            </a:r>
            <a:r>
              <a:rPr lang="en-US" sz="3200" dirty="0">
                <a:latin typeface="Alegreya Sans Medium"/>
                <a:ea typeface="Alegreya Sans Medium"/>
                <a:cs typeface="Alegreya Sans Medium"/>
              </a:rPr>
              <a:t>in this bigger matrix</a:t>
            </a:r>
            <a:endParaRPr lang="en-US" sz="3200" dirty="0"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3307079"/>
            <a:ext cx="6931333" cy="4495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" name="Google Shape;505;p32"/>
          <p:cNvCxnSpPr/>
          <p:nvPr/>
        </p:nvCxnSpPr>
        <p:spPr>
          <a:xfrm rot="-5400000">
            <a:off x="12456795" y="5172068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513;p33"/>
          <p:cNvPicPr preferRelativeResize="0"/>
          <p:nvPr/>
        </p:nvPicPr>
        <p:blipFill rotWithShape="1">
          <a:blip r:embed="rId3">
            <a:alphaModFix/>
          </a:blip>
          <a:srcRect l="52511" r="3191"/>
          <a:stretch/>
        </p:blipFill>
        <p:spPr>
          <a:xfrm>
            <a:off x="658613" y="698175"/>
            <a:ext cx="5905441" cy="88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13;p33"/>
          <p:cNvPicPr preferRelativeResize="0"/>
          <p:nvPr/>
        </p:nvPicPr>
        <p:blipFill rotWithShape="1">
          <a:blip r:embed="rId3">
            <a:alphaModFix/>
          </a:blip>
          <a:srcRect l="52511" r="3191"/>
          <a:stretch/>
        </p:blipFill>
        <p:spPr>
          <a:xfrm>
            <a:off x="2936474" y="666111"/>
            <a:ext cx="3627580" cy="5461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515;p33"/>
          <p:cNvGrpSpPr/>
          <p:nvPr/>
        </p:nvGrpSpPr>
        <p:grpSpPr>
          <a:xfrm>
            <a:off x="6564055" y="314633"/>
            <a:ext cx="11036240" cy="14937106"/>
            <a:chOff x="6858000" y="345112"/>
            <a:chExt cx="10705414" cy="71873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Google Shape;516;p33"/>
                <p:cNvSpPr txBox="1"/>
                <p:nvPr/>
              </p:nvSpPr>
              <p:spPr>
                <a:xfrm>
                  <a:off x="7444468" y="5577513"/>
                  <a:ext cx="10118946" cy="666415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lvl="0">
                    <a:lnSpc>
                      <a:spcPct val="120000"/>
                    </a:lnSpc>
                    <a:buSzPts val="2000"/>
                  </a:pPr>
                  <a:endParaRPr lang="en-US" sz="24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lvl="0">
                    <a:lnSpc>
                      <a:spcPct val="120000"/>
                    </a:lnSpc>
                    <a:buSzPts val="2000"/>
                  </a:pPr>
                  <a:r>
                    <a:rPr lang="en-US" sz="3600" b="1" dirty="0">
                      <a:latin typeface="Alegreya Sans Medium"/>
                      <a:ea typeface="Alegreya Sans Medium"/>
                      <a:cs typeface="Alegreya Sans Medium"/>
                      <a:sym typeface="Alegreya Sans Medium"/>
                    </a:rPr>
                    <a:t>Method 2: </a:t>
                  </a:r>
                  <a:r>
                    <a:rPr lang="en-US" sz="3600" b="1" dirty="0" err="1">
                      <a:latin typeface="Alegreya Sans Medium"/>
                      <a:ea typeface="Alegreya Sans Medium"/>
                      <a:cs typeface="Alegreya Sans Medium"/>
                    </a:rPr>
                    <a:t>Bicubic</a:t>
                  </a:r>
                  <a:r>
                    <a:rPr lang="en-US" sz="3600" b="1" dirty="0">
                      <a:latin typeface="Alegreya Sans Medium"/>
                      <a:ea typeface="Alegreya Sans Medium"/>
                      <a:cs typeface="Alegreya Sans Medium"/>
                    </a:rPr>
                    <a:t> interpolation</a:t>
                  </a:r>
                </a:p>
                <a:p>
                  <a:pPr lvl="0">
                    <a:lnSpc>
                      <a:spcPct val="120000"/>
                    </a:lnSpc>
                    <a:buSzPts val="2000"/>
                  </a:pPr>
                  <a:endParaRPr lang="en-US" sz="3600" b="1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342900" indent="-342900">
                    <a:buSzPts val="2000"/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latin typeface="Alegreya Sans Medium"/>
                      <a:ea typeface="Alegreya Sans Medium"/>
                      <a:cs typeface="Alegreya Sans Medium"/>
                    </a:rPr>
                    <a:t>consider the closest 4x4 neighborhood of known pixels (16 pixels)</a:t>
                  </a:r>
                </a:p>
                <a:p>
                  <a:pPr marL="342900" indent="-342900">
                    <a:buSzPts val="2000"/>
                    <a:buFont typeface="Arial" panose="020B0604020202020204" pitchFamily="34" charset="0"/>
                    <a:buChar char="•"/>
                  </a:pPr>
                  <a:endParaRPr lang="en-US" sz="3200" dirty="0">
                    <a:latin typeface="Alegreya Sans Medium"/>
                    <a:ea typeface="Alegreya Sans Medium"/>
                    <a:cs typeface="Alegreya Sans Medium"/>
                  </a:endParaRPr>
                </a:p>
                <a:p>
                  <a:pPr marL="342900" lvl="0" indent="-342900">
                    <a:buSzPts val="2000"/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latin typeface="Alegreya Sans Medium"/>
                      <a:ea typeface="Alegreya Sans Medium"/>
                      <a:cs typeface="Alegreya Sans Medium"/>
                    </a:rPr>
                    <a:t>interpolated surface is given by the 3</a:t>
                  </a:r>
                  <a:r>
                    <a:rPr lang="en-US" sz="3200" baseline="30000" dirty="0">
                      <a:latin typeface="Alegreya Sans Medium"/>
                      <a:ea typeface="Alegreya Sans Medium"/>
                      <a:cs typeface="Alegreya Sans Medium"/>
                    </a:rPr>
                    <a:t>rd</a:t>
                  </a:r>
                  <a:r>
                    <a:rPr lang="en-US" sz="3200" dirty="0">
                      <a:latin typeface="Alegreya Sans Medium"/>
                      <a:ea typeface="Alegreya Sans Medium"/>
                      <a:cs typeface="Alegreya Sans Medium"/>
                    </a:rPr>
                    <a:t> order polynomial </a:t>
                  </a:r>
                  <a:r>
                    <a:rPr lang="en-US" sz="3200" dirty="0">
                      <a:latin typeface="Alegreya Sans Medium"/>
                      <a:ea typeface="Alegreya Sans Medium"/>
                      <a:cs typeface="Alegreya Sans Medium"/>
                      <a:sym typeface="Alegreya Sans Medium"/>
                    </a:rPr>
                    <a:t>based on the distances between each 16 pixels to the questioned pixel:</a:t>
                  </a:r>
                  <a:endParaRPr lang="en-US" sz="3200" dirty="0">
                    <a:latin typeface="Alegreya Sans Medium"/>
                    <a:ea typeface="Alegreya Sans Medium"/>
                    <a:cs typeface="Alegreya Sans Medium"/>
                  </a:endParaRPr>
                </a:p>
                <a:p>
                  <a:pPr>
                    <a:buSzPts val="2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>
                            <a:latin typeface="Cambria Math" panose="02040503050406030204" pitchFamily="18" charset="0"/>
                            <a:ea typeface="Alegreya Sans Medium"/>
                            <a:cs typeface="Alegreya Sans Medium"/>
                            <a:sym typeface="Alegreya Sans Medium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Alegreya Sans Medium"/>
                                <a:cs typeface="Alegreya Sans Medium"/>
                                <a:sym typeface="Alegreya Sans Medium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  <a:ea typeface="Alegreya Sans Medium"/>
                                <a:cs typeface="Alegreya Sans Medium"/>
                                <a:sym typeface="Alegreya Sans Medium"/>
                              </a:rPr>
                              <m:t>𝑥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  <a:ea typeface="Alegreya Sans Medium"/>
                                <a:cs typeface="Alegreya Sans Medium"/>
                                <a:sym typeface="Alegreya Sans Medium"/>
                              </a:rPr>
                              <m:t>,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  <a:ea typeface="Alegreya Sans Medium"/>
                                <a:cs typeface="Alegreya Sans Medium"/>
                                <a:sym typeface="Alegreya Sans Medium"/>
                              </a:rPr>
                              <m:t>𝑦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  <a:ea typeface="Alegreya Sans Medium"/>
                            <a:cs typeface="Alegreya Sans Medium"/>
                            <a:sym typeface="Alegreya Sans Medium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Alegreya Sans Medium"/>
                                <a:cs typeface="Alegreya Sans Medium"/>
                                <a:sym typeface="Alegreya Sans Medium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>
                                <a:latin typeface="Cambria Math" panose="02040503050406030204" pitchFamily="18" charset="0"/>
                                <a:ea typeface="Alegreya Sans Medium"/>
                                <a:cs typeface="Alegreya Sans Medium"/>
                                <a:sym typeface="Alegreya Sans Medium"/>
                              </a:rPr>
                              <m:t>𝑖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  <a:ea typeface="Alegreya Sans Medium"/>
                                <a:cs typeface="Alegreya Sans Medium"/>
                                <a:sym typeface="Alegreya Sans Medium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>
                                <a:latin typeface="Cambria Math" panose="02040503050406030204" pitchFamily="18" charset="0"/>
                                <a:ea typeface="Alegreya Sans Medium"/>
                                <a:cs typeface="Alegreya Sans Medium"/>
                                <a:sym typeface="Alegreya Sans Medium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  <m:t>𝑗</m:t>
                                </m:r>
                                <m:r>
                                  <a:rPr lang="en-US" sz="3200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3200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  <m:t>3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Alegreya Sans Medium"/>
                                        <a:cs typeface="Alegreya Sans Medium"/>
                                        <a:sym typeface="Alegreya Sans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  <a:ea typeface="Alegreya Sans Medium"/>
                                        <a:cs typeface="Alegreya Sans Medium"/>
                                        <a:sym typeface="Alegreya Sans Medium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  <a:ea typeface="Alegreya Sans Medium"/>
                                        <a:cs typeface="Alegreya Sans Medium"/>
                                        <a:sym typeface="Alegreya Sans Medium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</m:ctrlPr>
                              </m:sSup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</m:ctrlPr>
                              </m:sSup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 panose="02040503050406030204" pitchFamily="18" charset="0"/>
                                    <a:ea typeface="Alegreya Sans Medium"/>
                                    <a:cs typeface="Alegreya Sans Medium"/>
                                    <a:sym typeface="Alegreya Sans Medium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3200" dirty="0">
                    <a:latin typeface="Alegreya Sans Medium"/>
                    <a:ea typeface="Alegreya Sans Medium"/>
                    <a:cs typeface="Alegreya Sans Medium"/>
                  </a:endParaRPr>
                </a:p>
                <a:p>
                  <a:pPr>
                    <a:buSzPts val="2000"/>
                  </a:pPr>
                  <a:endParaRPr lang="en-US" sz="3200" dirty="0">
                    <a:latin typeface="Alegreya Sans Medium"/>
                    <a:ea typeface="Alegreya Sans Medium"/>
                    <a:cs typeface="Alegreya Sans Medium"/>
                  </a:endParaRPr>
                </a:p>
                <a:p>
                  <a:pPr marL="457200" lvl="0" indent="-457200">
                    <a:lnSpc>
                      <a:spcPct val="120000"/>
                    </a:lnSpc>
                    <a:buSzPts val="2000"/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latin typeface="Alegreya Sans Medium"/>
                      <a:ea typeface="Alegreya Sans Medium"/>
                      <a:cs typeface="Alegreya Sans Medium"/>
                    </a:rPr>
                    <a:t>The interpolation is computed using the derivate at the 4 corners on vertical, horizontal and diagonal axis, and also the intensity values of those pixels. </a:t>
                  </a:r>
                  <a:endParaRPr lang="en-US" sz="32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 dirty="0">
                      <a:solidFill>
                        <a:srgbClr val="000000"/>
                      </a:solidFill>
                      <a:latin typeface="Alegreya Sans Medium"/>
                      <a:ea typeface="Alegreya Sans Medium"/>
                      <a:cs typeface="Alegreya Sans Medium"/>
                      <a:sym typeface="Alegreya Sans Medium"/>
                    </a:rPr>
                    <a:t> 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</p:txBody>
            </p:sp>
          </mc:Choice>
          <mc:Fallback xmlns="">
            <p:sp>
              <p:nvSpPr>
                <p:cNvPr id="12" name="Google Shape;516;p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68" y="5577513"/>
                  <a:ext cx="10118946" cy="66641522"/>
                </a:xfrm>
                <a:prstGeom prst="rect">
                  <a:avLst/>
                </a:prstGeom>
                <a:blipFill>
                  <a:blip r:embed="rId4"/>
                  <a:stretch>
                    <a:fillRect l="-2688" r="-21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Google Shape;517;p33"/>
            <p:cNvSpPr txBox="1"/>
            <p:nvPr/>
          </p:nvSpPr>
          <p:spPr>
            <a:xfrm>
              <a:off x="6858000" y="345112"/>
              <a:ext cx="9433560" cy="1310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lang="en-US" sz="6500" dirty="0">
                  <a:latin typeface="Merriweather"/>
                  <a:ea typeface="Merriweather"/>
                  <a:cs typeface="Merriweather"/>
                  <a:sym typeface="Merriweather"/>
                </a:rPr>
                <a:t>Z</a:t>
              </a:r>
              <a:r>
                <a:rPr lang="en-US" sz="6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OOMING-SCALE UP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" name="AutoShape 2" descr="p(x,y) = \sum\limits_{i=0}^3 \sum_{j=0}^3 a_{ij} x^i y^j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p(x,y) = \sum\limits_{i=0}^3 \sum_{j=0}^3 a_{ij} x^i y^j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-192360"/>
            <a:ext cx="35779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6" descr="a_{ij}"/>
          <p:cNvSpPr>
            <a:spLocks noChangeAspect="1" noChangeArrowheads="1"/>
          </p:cNvSpPr>
          <p:nvPr/>
        </p:nvSpPr>
        <p:spPr bwMode="auto">
          <a:xfrm>
            <a:off x="86518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a_{ij}"/>
          <p:cNvSpPr>
            <a:spLocks noChangeAspect="1" noChangeArrowheads="1"/>
          </p:cNvSpPr>
          <p:nvPr/>
        </p:nvSpPr>
        <p:spPr bwMode="auto">
          <a:xfrm>
            <a:off x="41243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a_{ij}"/>
          <p:cNvSpPr>
            <a:spLocks noChangeAspect="1" noChangeArrowheads="1"/>
          </p:cNvSpPr>
          <p:nvPr/>
        </p:nvSpPr>
        <p:spPr bwMode="auto">
          <a:xfrm>
            <a:off x="427672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2" descr="a_{ij}"/>
          <p:cNvSpPr>
            <a:spLocks noChangeAspect="1" noChangeArrowheads="1"/>
          </p:cNvSpPr>
          <p:nvPr/>
        </p:nvSpPr>
        <p:spPr bwMode="auto">
          <a:xfrm>
            <a:off x="44291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3" descr="f"/>
          <p:cNvSpPr>
            <a:spLocks noChangeAspect="1" noChangeArrowheads="1"/>
          </p:cNvSpPr>
          <p:nvPr/>
        </p:nvSpPr>
        <p:spPr bwMode="auto">
          <a:xfrm>
            <a:off x="1212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24" descr="f_{x}"/>
          <p:cNvSpPr>
            <a:spLocks noChangeAspect="1" noChangeArrowheads="1"/>
          </p:cNvSpPr>
          <p:nvPr/>
        </p:nvSpPr>
        <p:spPr bwMode="auto">
          <a:xfrm>
            <a:off x="2443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25" descr="f_y"/>
          <p:cNvSpPr>
            <a:spLocks noChangeAspect="1" noChangeArrowheads="1"/>
          </p:cNvSpPr>
          <p:nvPr/>
        </p:nvSpPr>
        <p:spPr bwMode="auto">
          <a:xfrm>
            <a:off x="26146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26" descr="f_{xy}"/>
          <p:cNvSpPr>
            <a:spLocks noChangeAspect="1" noChangeArrowheads="1"/>
          </p:cNvSpPr>
          <p:nvPr/>
        </p:nvSpPr>
        <p:spPr bwMode="auto">
          <a:xfrm>
            <a:off x="29956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7" descr="(0,0)"/>
          <p:cNvSpPr>
            <a:spLocks noChangeAspect="1" noChangeArrowheads="1"/>
          </p:cNvSpPr>
          <p:nvPr/>
        </p:nvSpPr>
        <p:spPr bwMode="auto">
          <a:xfrm>
            <a:off x="4808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28" descr="(1,0)"/>
          <p:cNvSpPr>
            <a:spLocks noChangeAspect="1" noChangeArrowheads="1"/>
          </p:cNvSpPr>
          <p:nvPr/>
        </p:nvSpPr>
        <p:spPr bwMode="auto">
          <a:xfrm>
            <a:off x="49799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29" descr="(0,1)"/>
          <p:cNvSpPr>
            <a:spLocks noChangeAspect="1" noChangeArrowheads="1"/>
          </p:cNvSpPr>
          <p:nvPr/>
        </p:nvSpPr>
        <p:spPr bwMode="auto">
          <a:xfrm>
            <a:off x="51514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30" descr="(1,1)"/>
          <p:cNvSpPr>
            <a:spLocks noChangeAspect="1" noChangeArrowheads="1"/>
          </p:cNvSpPr>
          <p:nvPr/>
        </p:nvSpPr>
        <p:spPr bwMode="auto">
          <a:xfrm>
            <a:off x="55673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" name="Google Shape;505;p32"/>
          <p:cNvCxnSpPr/>
          <p:nvPr/>
        </p:nvCxnSpPr>
        <p:spPr>
          <a:xfrm rot="-5400000">
            <a:off x="12456795" y="5172068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513;p33"/>
          <p:cNvPicPr preferRelativeResize="0"/>
          <p:nvPr/>
        </p:nvPicPr>
        <p:blipFill rotWithShape="1">
          <a:blip r:embed="rId3">
            <a:alphaModFix/>
          </a:blip>
          <a:srcRect l="52511" r="3191"/>
          <a:stretch/>
        </p:blipFill>
        <p:spPr>
          <a:xfrm>
            <a:off x="658613" y="698175"/>
            <a:ext cx="5905441" cy="88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13;p33"/>
          <p:cNvPicPr preferRelativeResize="0"/>
          <p:nvPr/>
        </p:nvPicPr>
        <p:blipFill rotWithShape="1">
          <a:blip r:embed="rId3">
            <a:alphaModFix/>
          </a:blip>
          <a:srcRect l="52511" r="3191"/>
          <a:stretch/>
        </p:blipFill>
        <p:spPr>
          <a:xfrm>
            <a:off x="2936474" y="666111"/>
            <a:ext cx="3627580" cy="5461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515;p33"/>
          <p:cNvGrpSpPr/>
          <p:nvPr/>
        </p:nvGrpSpPr>
        <p:grpSpPr>
          <a:xfrm>
            <a:off x="7220123" y="327601"/>
            <a:ext cx="11047095" cy="13206056"/>
            <a:chOff x="6847470" y="345112"/>
            <a:chExt cx="10715944" cy="63544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Google Shape;516;p33"/>
                <p:cNvSpPr txBox="1"/>
                <p:nvPr/>
              </p:nvSpPr>
              <p:spPr>
                <a:xfrm>
                  <a:off x="6847470" y="5577513"/>
                  <a:ext cx="10715944" cy="583121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lvl="0">
                    <a:lnSpc>
                      <a:spcPct val="120000"/>
                    </a:lnSpc>
                    <a:buSzPts val="2000"/>
                  </a:pPr>
                  <a:endParaRPr lang="en-US" sz="24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lvl="0">
                    <a:lnSpc>
                      <a:spcPct val="120000"/>
                    </a:lnSpc>
                    <a:buSzPts val="2000"/>
                  </a:pPr>
                  <a:r>
                    <a:rPr lang="en-US" sz="3600" b="1" dirty="0">
                      <a:latin typeface="Alegreya Sans Medium"/>
                      <a:ea typeface="Alegreya Sans Medium"/>
                      <a:cs typeface="Alegreya Sans Medium"/>
                      <a:sym typeface="Alegreya Sans Medium"/>
                    </a:rPr>
                    <a:t>Method 2: </a:t>
                  </a:r>
                  <a:r>
                    <a:rPr lang="en-US" sz="3600" b="1" dirty="0" err="1">
                      <a:latin typeface="Alegreya Sans Medium"/>
                      <a:ea typeface="Alegreya Sans Medium"/>
                      <a:cs typeface="Alegreya Sans Medium"/>
                    </a:rPr>
                    <a:t>Bicubic</a:t>
                  </a:r>
                  <a:r>
                    <a:rPr lang="en-US" sz="3600" b="1" dirty="0">
                      <a:latin typeface="Alegreya Sans Medium"/>
                      <a:ea typeface="Alegreya Sans Medium"/>
                      <a:cs typeface="Alegreya Sans Medium"/>
                    </a:rPr>
                    <a:t> interpolation</a:t>
                  </a:r>
                </a:p>
                <a:p>
                  <a:pPr lvl="0">
                    <a:lnSpc>
                      <a:spcPct val="120000"/>
                    </a:lnSpc>
                    <a:buSzPts val="2000"/>
                  </a:pPr>
                  <a:endParaRPr lang="en-US" sz="3600" b="1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342900" lvl="0" indent="-342900">
                    <a:lnSpc>
                      <a:spcPct val="120000"/>
                    </a:lnSpc>
                    <a:buSzPts val="2000"/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latin typeface="Alegreya Sans Medium"/>
                      <a:ea typeface="Alegreya Sans Medium"/>
                      <a:cs typeface="Alegreya Sans Medium"/>
                      <a:sym typeface="Alegreya Sans Medium"/>
                    </a:rPr>
                    <a:t>The questioned pixel is calculated for each row and is interpolated to </a:t>
                  </a:r>
                  <a:r>
                    <a:rPr lang="en-US" sz="3200" dirty="0" err="1">
                      <a:latin typeface="Alegreya Sans Medium"/>
                      <a:ea typeface="Alegreya Sans Medium"/>
                      <a:cs typeface="Alegreya Sans Medium"/>
                      <a:sym typeface="Alegreya Sans Medium"/>
                    </a:rPr>
                    <a:t>coreespond</a:t>
                  </a:r>
                  <a:r>
                    <a:rPr lang="en-US" sz="3200" dirty="0">
                      <a:latin typeface="Alegreya Sans Medium"/>
                      <a:ea typeface="Alegreya Sans Medium"/>
                      <a:cs typeface="Alegreya Sans Medium"/>
                      <a:sym typeface="Alegreya Sans Medium"/>
                    </a:rPr>
                    <a:t> to each column . </a:t>
                  </a:r>
                  <a:r>
                    <a:rPr lang="en-US" sz="3200" dirty="0">
                      <a:latin typeface="Alegreya Sans Medium"/>
                      <a:ea typeface="Alegreya Sans Medium"/>
                      <a:cs typeface="Alegreya Sans Medium"/>
                    </a:rPr>
                    <a:t>For simplification, a kernel like the one from below is used to approximate the coefficients:</a:t>
                  </a:r>
                </a:p>
                <a:p>
                  <a:pPr marL="342900" lvl="0" indent="-342900">
                    <a:lnSpc>
                      <a:spcPct val="120000"/>
                    </a:lnSpc>
                    <a:buSzPts val="2000"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Book Antiqua" panose="02040602050305030304" pitchFamily="18" charset="0"/>
                          <a:cs typeface="Book Antiqua" panose="0204060205030503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Book Antiqua" panose="02040602050305030304" pitchFamily="18" charset="0"/>
                              <a:cs typeface="Book Antiqua" panose="0204060205030503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Book Antiqua" panose="02040602050305030304" pitchFamily="18" charset="0"/>
                              <a:cs typeface="Book Antiqua" panose="0204060205030503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Book Antiqua" panose="02040602050305030304" pitchFamily="18" charset="0"/>
                          <a:cs typeface="Book Antiqua" panose="0204060205030503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Book Antiqua" panose="02040602050305030304" pitchFamily="18" charset="0"/>
                              <a:cs typeface="Book Antiqua" panose="0204060205030503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|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𝑑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|−5/2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effectLst/>
                                          <a:latin typeface="Cambria Math" panose="02040503050406030204" pitchFamily="18" charset="0"/>
                                          <a:ea typeface="Book Antiqua" panose="02040602050305030304" pitchFamily="18" charset="0"/>
                                          <a:cs typeface="Book Antiqua" panose="0204060205030503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effectLst/>
                                          <a:latin typeface="Cambria Math" panose="02040503050406030204" pitchFamily="18" charset="0"/>
                                          <a:ea typeface="Book Antiqua" panose="02040602050305030304" pitchFamily="18" charset="0"/>
                                          <a:cs typeface="Book Antiqua" panose="020406020503050303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+1,                    0&lt;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effectLst/>
                                          <a:latin typeface="Cambria Math" panose="02040503050406030204" pitchFamily="18" charset="0"/>
                                          <a:ea typeface="Book Antiqua" panose="02040602050305030304" pitchFamily="18" charset="0"/>
                                          <a:cs typeface="Book Antiqua" panose="0204060205030503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effectLst/>
                                          <a:latin typeface="Cambria Math" panose="02040503050406030204" pitchFamily="18" charset="0"/>
                                          <a:ea typeface="Book Antiqua" panose="02040602050305030304" pitchFamily="18" charset="0"/>
                                          <a:cs typeface="Book Antiqua" panose="020406020503050303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effectLst/>
                                          <a:latin typeface="Cambria Math" panose="02040503050406030204" pitchFamily="18" charset="0"/>
                                          <a:ea typeface="Book Antiqua" panose="02040602050305030304" pitchFamily="18" charset="0"/>
                                          <a:cs typeface="Book Antiqua" panose="0204060205030503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effectLst/>
                                          <a:latin typeface="Cambria Math" panose="02040503050406030204" pitchFamily="18" charset="0"/>
                                          <a:ea typeface="Book Antiqua" panose="02040602050305030304" pitchFamily="18" charset="0"/>
                                          <a:cs typeface="Book Antiqua" panose="020406020503050303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−4|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𝑑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|+2,                1&lt;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Book Antiqua" panose="02040602050305030304" pitchFamily="18" charset="0"/>
                                      <a:cs typeface="Book Antiqua" panose="020406020503050303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&lt;2    </m:t>
                              </m:r>
                            </m:e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0                                                                 0.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Book Antiqua" panose="02040602050305030304" pitchFamily="18" charset="0"/>
                                  <a:cs typeface="Book Antiqua" panose="02040602050305030304" pitchFamily="18" charset="0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32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lang="en-US" sz="2000" dirty="0"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 dirty="0">
                      <a:solidFill>
                        <a:srgbClr val="000000"/>
                      </a:solidFill>
                      <a:latin typeface="Alegreya Sans Medium"/>
                      <a:ea typeface="Alegreya Sans Medium"/>
                      <a:cs typeface="Alegreya Sans Medium"/>
                      <a:sym typeface="Alegreya Sans Medium"/>
                    </a:rPr>
                    <a:t> 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legreya Sans Medium"/>
                    <a:ea typeface="Alegreya Sans Medium"/>
                    <a:cs typeface="Alegreya Sans Medium"/>
                    <a:sym typeface="Alegreya Sans Medium"/>
                  </a:endParaRPr>
                </a:p>
              </p:txBody>
            </p:sp>
          </mc:Choice>
          <mc:Fallback xmlns="">
            <p:sp>
              <p:nvSpPr>
                <p:cNvPr id="12" name="Google Shape;516;p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470" y="5577513"/>
                  <a:ext cx="10715944" cy="58312108"/>
                </a:xfrm>
                <a:prstGeom prst="rect">
                  <a:avLst/>
                </a:prstGeom>
                <a:blipFill>
                  <a:blip r:embed="rId4"/>
                  <a:stretch>
                    <a:fillRect l="-2482" r="-4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Google Shape;517;p33"/>
            <p:cNvSpPr txBox="1"/>
            <p:nvPr/>
          </p:nvSpPr>
          <p:spPr>
            <a:xfrm>
              <a:off x="6858000" y="345112"/>
              <a:ext cx="9433560" cy="1310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lang="en-US" sz="6500" dirty="0">
                  <a:latin typeface="Merriweather"/>
                  <a:ea typeface="Merriweather"/>
                  <a:cs typeface="Merriweather"/>
                  <a:sym typeface="Merriweather"/>
                </a:rPr>
                <a:t>Z</a:t>
              </a:r>
              <a:r>
                <a:rPr lang="en-US" sz="6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OOMING-SCALE UP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" name="AutoShape 2" descr="p(x,y) = \sum\limits_{i=0}^3 \sum_{j=0}^3 a_{ij} x^i y^j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p(x,y) = \sum\limits_{i=0}^3 \sum_{j=0}^3 a_{ij} x^i y^j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-192360"/>
            <a:ext cx="35779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6" descr="a_{ij}"/>
          <p:cNvSpPr>
            <a:spLocks noChangeAspect="1" noChangeArrowheads="1"/>
          </p:cNvSpPr>
          <p:nvPr/>
        </p:nvSpPr>
        <p:spPr bwMode="auto">
          <a:xfrm>
            <a:off x="86518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a_{ij}"/>
          <p:cNvSpPr>
            <a:spLocks noChangeAspect="1" noChangeArrowheads="1"/>
          </p:cNvSpPr>
          <p:nvPr/>
        </p:nvSpPr>
        <p:spPr bwMode="auto">
          <a:xfrm>
            <a:off x="41243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a_{ij}"/>
          <p:cNvSpPr>
            <a:spLocks noChangeAspect="1" noChangeArrowheads="1"/>
          </p:cNvSpPr>
          <p:nvPr/>
        </p:nvSpPr>
        <p:spPr bwMode="auto">
          <a:xfrm>
            <a:off x="427672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2" descr="a_{ij}"/>
          <p:cNvSpPr>
            <a:spLocks noChangeAspect="1" noChangeArrowheads="1"/>
          </p:cNvSpPr>
          <p:nvPr/>
        </p:nvSpPr>
        <p:spPr bwMode="auto">
          <a:xfrm>
            <a:off x="44291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3" descr="f"/>
          <p:cNvSpPr>
            <a:spLocks noChangeAspect="1" noChangeArrowheads="1"/>
          </p:cNvSpPr>
          <p:nvPr/>
        </p:nvSpPr>
        <p:spPr bwMode="auto">
          <a:xfrm>
            <a:off x="1212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24" descr="f_{x}"/>
          <p:cNvSpPr>
            <a:spLocks noChangeAspect="1" noChangeArrowheads="1"/>
          </p:cNvSpPr>
          <p:nvPr/>
        </p:nvSpPr>
        <p:spPr bwMode="auto">
          <a:xfrm>
            <a:off x="2443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25" descr="f_y"/>
          <p:cNvSpPr>
            <a:spLocks noChangeAspect="1" noChangeArrowheads="1"/>
          </p:cNvSpPr>
          <p:nvPr/>
        </p:nvSpPr>
        <p:spPr bwMode="auto">
          <a:xfrm>
            <a:off x="26146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26" descr="f_{xy}"/>
          <p:cNvSpPr>
            <a:spLocks noChangeAspect="1" noChangeArrowheads="1"/>
          </p:cNvSpPr>
          <p:nvPr/>
        </p:nvSpPr>
        <p:spPr bwMode="auto">
          <a:xfrm>
            <a:off x="29956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7" descr="(0,0)"/>
          <p:cNvSpPr>
            <a:spLocks noChangeAspect="1" noChangeArrowheads="1"/>
          </p:cNvSpPr>
          <p:nvPr/>
        </p:nvSpPr>
        <p:spPr bwMode="auto">
          <a:xfrm>
            <a:off x="4808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28" descr="(1,0)"/>
          <p:cNvSpPr>
            <a:spLocks noChangeAspect="1" noChangeArrowheads="1"/>
          </p:cNvSpPr>
          <p:nvPr/>
        </p:nvSpPr>
        <p:spPr bwMode="auto">
          <a:xfrm>
            <a:off x="49799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29" descr="(0,1)"/>
          <p:cNvSpPr>
            <a:spLocks noChangeAspect="1" noChangeArrowheads="1"/>
          </p:cNvSpPr>
          <p:nvPr/>
        </p:nvSpPr>
        <p:spPr bwMode="auto">
          <a:xfrm>
            <a:off x="51514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30" descr="(1,1)"/>
          <p:cNvSpPr>
            <a:spLocks noChangeAspect="1" noChangeArrowheads="1"/>
          </p:cNvSpPr>
          <p:nvPr/>
        </p:nvSpPr>
        <p:spPr bwMode="auto">
          <a:xfrm>
            <a:off x="55673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25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" name="Google Shape;515;p33"/>
          <p:cNvGrpSpPr/>
          <p:nvPr/>
        </p:nvGrpSpPr>
        <p:grpSpPr>
          <a:xfrm>
            <a:off x="0" y="1240018"/>
            <a:ext cx="11049842" cy="12008573"/>
            <a:chOff x="6995264" y="4206183"/>
            <a:chExt cx="11058143" cy="92961714"/>
          </a:xfrm>
        </p:grpSpPr>
        <p:sp>
          <p:nvSpPr>
            <p:cNvPr id="12" name="Google Shape;516;p33"/>
            <p:cNvSpPr txBox="1"/>
            <p:nvPr/>
          </p:nvSpPr>
          <p:spPr>
            <a:xfrm>
              <a:off x="7934461" y="17684888"/>
              <a:ext cx="10118946" cy="79483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20000"/>
                </a:lnSpc>
                <a:buSzPts val="2000"/>
              </a:pPr>
              <a:endParaRPr lang="en-US" sz="24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lvl="0">
                <a:lnSpc>
                  <a:spcPct val="120000"/>
                </a:lnSpc>
                <a:buSzPts val="2000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     </a:t>
              </a: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row-column deletion</a:t>
              </a:r>
            </a:p>
            <a:p>
              <a:pPr lvl="0">
                <a:lnSpc>
                  <a:spcPct val="120000"/>
                </a:lnSpc>
                <a:buSzPts val="2000"/>
              </a:pPr>
              <a:endParaRPr lang="en-US" sz="3200" b="1" dirty="0">
                <a:latin typeface="Alegreya Sans Medium"/>
                <a:ea typeface="Alegreya Sans Medium"/>
                <a:cs typeface="Alegreya Sans Medium"/>
              </a:endParaRPr>
            </a:p>
            <a:p>
              <a:pPr marL="514350" lvl="0" indent="-514350">
                <a:lnSpc>
                  <a:spcPct val="120000"/>
                </a:lnSpc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expand the grid to fit over the original image</a:t>
              </a:r>
            </a:p>
            <a:p>
              <a:pPr marL="514350" lvl="0" indent="-514350">
                <a:lnSpc>
                  <a:spcPct val="120000"/>
                </a:lnSpc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do </a:t>
              </a:r>
              <a:r>
                <a:rPr lang="en-US" sz="3200" dirty="0" err="1">
                  <a:latin typeface="Alegreya Sans Medium"/>
                  <a:ea typeface="Alegreya Sans Medium"/>
                  <a:cs typeface="Alegreya Sans Medium"/>
                </a:rPr>
                <a:t>bicubic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 interpolation</a:t>
              </a:r>
            </a:p>
            <a:p>
              <a:pPr marL="457200" lvl="0" indent="-457200">
                <a:lnSpc>
                  <a:spcPct val="120000"/>
                </a:lnSpc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shrink the grid back to its original specified size</a:t>
              </a:r>
              <a:endPara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457200" lvl="0" indent="-457200">
                <a:lnSpc>
                  <a:spcPct val="120000"/>
                </a:lnSpc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 blur an image slightly before shrinking it</a:t>
              </a:r>
              <a:endPara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3" name="Google Shape;517;p33"/>
            <p:cNvSpPr txBox="1"/>
            <p:nvPr/>
          </p:nvSpPr>
          <p:spPr>
            <a:xfrm>
              <a:off x="6995264" y="4206183"/>
              <a:ext cx="10968783" cy="10143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1000"/>
                </a:lnSpc>
                <a:buSzPts val="6500"/>
              </a:pPr>
              <a:r>
                <a:rPr lang="en-US" sz="6500" dirty="0">
                  <a:latin typeface="Merriweather"/>
                  <a:ea typeface="Merriweather"/>
                  <a:cs typeface="Merriweather"/>
                  <a:sym typeface="Merriweather"/>
                </a:rPr>
                <a:t>SHRINKING</a:t>
              </a:r>
              <a:endParaRPr sz="12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pic>
        <p:nvPicPr>
          <p:cNvPr id="14" name="Google Shape;456;p29"/>
          <p:cNvPicPr preferRelativeResize="0"/>
          <p:nvPr/>
        </p:nvPicPr>
        <p:blipFill rotWithShape="1">
          <a:blip r:embed="rId3">
            <a:alphaModFix/>
          </a:blip>
          <a:srcRect l="15524" r="15524"/>
          <a:stretch/>
        </p:blipFill>
        <p:spPr>
          <a:xfrm>
            <a:off x="11276297" y="384763"/>
            <a:ext cx="5897277" cy="570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9503" y="6088400"/>
            <a:ext cx="2184071" cy="2936690"/>
          </a:xfrm>
          <a:prstGeom prst="rect">
            <a:avLst/>
          </a:prstGeom>
        </p:spPr>
      </p:pic>
      <p:pic>
        <p:nvPicPr>
          <p:cNvPr id="15" name="Google Shape;34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4638421">
            <a:off x="13397778" y="5495423"/>
            <a:ext cx="1642179" cy="1642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92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3"/>
          <p:cNvGrpSpPr/>
          <p:nvPr/>
        </p:nvGrpSpPr>
        <p:grpSpPr>
          <a:xfrm>
            <a:off x="-746760" y="793933"/>
            <a:ext cx="9433560" cy="16157500"/>
            <a:chOff x="-784425" y="1860710"/>
            <a:chExt cx="9433560" cy="51091764"/>
          </a:xfrm>
        </p:grpSpPr>
        <p:sp>
          <p:nvSpPr>
            <p:cNvPr id="516" name="Google Shape;516;p33"/>
            <p:cNvSpPr txBox="1"/>
            <p:nvPr/>
          </p:nvSpPr>
          <p:spPr>
            <a:xfrm>
              <a:off x="611875" y="6004207"/>
              <a:ext cx="8037260" cy="46948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20000"/>
                </a:lnSpc>
                <a:buSzPts val="2000"/>
              </a:pPr>
              <a:endParaRPr lang="en-US" sz="24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514350" indent="-514350" algn="just">
                <a:lnSpc>
                  <a:spcPct val="120000"/>
                </a:lnSpc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Make a function for each algorithm that will need to be called in the main function</a:t>
              </a:r>
            </a:p>
            <a:p>
              <a:pPr marL="514350" indent="-514350" algn="just">
                <a:lnSpc>
                  <a:spcPct val="120000"/>
                </a:lnSpc>
                <a:buSzPts val="2000"/>
                <a:buFont typeface="+mj-lt"/>
                <a:buAutoNum type="arabicPeriod"/>
              </a:pPr>
              <a:endParaRPr lang="en-US" sz="3200" dirty="0">
                <a:latin typeface="Alegreya Sans Medium"/>
                <a:ea typeface="Alegreya Sans Medium"/>
                <a:cs typeface="Alegreya Sans Medium"/>
              </a:endParaRPr>
            </a:p>
            <a:p>
              <a:pPr marL="514350" indent="-514350" algn="just">
                <a:lnSpc>
                  <a:spcPct val="120000"/>
                </a:lnSpc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Create an interface that calls the main function,  allowing the user to select the scaling factors and the desired method to process the image it uploads in.</a:t>
              </a:r>
            </a:p>
            <a:p>
              <a:pPr marL="514350" indent="-514350" algn="just">
                <a:lnSpc>
                  <a:spcPct val="120000"/>
                </a:lnSpc>
                <a:buSzPts val="2000"/>
                <a:buFont typeface="+mj-lt"/>
                <a:buAutoNum type="arabicPeriod"/>
              </a:pPr>
              <a:endParaRPr lang="en-US" sz="3200" dirty="0">
                <a:latin typeface="Alegreya Sans Medium"/>
                <a:ea typeface="Alegreya Sans Medium"/>
                <a:cs typeface="Alegreya Sans Medium"/>
              </a:endParaRPr>
            </a:p>
            <a:p>
              <a:pPr marL="514350" indent="-514350" algn="just">
                <a:lnSpc>
                  <a:spcPct val="120000"/>
                </a:lnSpc>
                <a:buSzPts val="2000"/>
                <a:buFont typeface="+mj-lt"/>
                <a:buAutoNum type="arabicPeriod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Introduce the function that computes the Mean Square Error between the input and the output images</a:t>
              </a:r>
            </a:p>
            <a:p>
              <a:pPr marL="342900" lvl="0" indent="-3429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b="1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342900" lvl="0" indent="-3429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b="1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400" b="1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517" name="Google Shape;517;p33"/>
            <p:cNvSpPr txBox="1"/>
            <p:nvPr/>
          </p:nvSpPr>
          <p:spPr>
            <a:xfrm>
              <a:off x="-784425" y="1860710"/>
              <a:ext cx="9433560" cy="4143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lang="en-US" sz="6500" dirty="0">
                  <a:latin typeface="Merriweather"/>
                  <a:ea typeface="Merriweather"/>
                  <a:cs typeface="Merriweather"/>
                  <a:sym typeface="Merriweather"/>
                </a:rPr>
                <a:t>IMPLEMENTATION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cxnSp>
        <p:nvCxnSpPr>
          <p:cNvPr id="518" name="Google Shape;518;p33"/>
          <p:cNvCxnSpPr/>
          <p:nvPr/>
        </p:nvCxnSpPr>
        <p:spPr>
          <a:xfrm rot="-5400000">
            <a:off x="12511561" y="5143500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46" y="2620517"/>
            <a:ext cx="8593315" cy="6926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6873" y="1212003"/>
            <a:ext cx="5091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egreya Sans Medium"/>
                <a:ea typeface="Alegreya Sans Medium"/>
                <a:cs typeface="Alegreya Sans Medium"/>
              </a:rPr>
              <a:t> </a:t>
            </a:r>
            <a:r>
              <a:rPr lang="en-US" sz="3200" dirty="0">
                <a:latin typeface="Alegreya Sans Medium"/>
                <a:ea typeface="Alegreya Sans Medium"/>
                <a:cs typeface="Alegreya Sans Medium"/>
              </a:rPr>
              <a:t>~</a:t>
            </a:r>
            <a:r>
              <a:rPr lang="en-US" sz="3200" dirty="0">
                <a:ea typeface="Alegreya Sans Medium"/>
              </a:rPr>
              <a:t> </a:t>
            </a:r>
            <a:r>
              <a:rPr lang="en-US" sz="3200" dirty="0">
                <a:latin typeface="Alegreya Sans Medium"/>
                <a:ea typeface="Alegreya Sans Medium"/>
                <a:cs typeface="Alegreya Sans Medium"/>
              </a:rPr>
              <a:t>Everything in Python ~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406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25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" name="Google Shape;515;p33"/>
          <p:cNvGrpSpPr/>
          <p:nvPr/>
        </p:nvGrpSpPr>
        <p:grpSpPr>
          <a:xfrm>
            <a:off x="453375" y="907509"/>
            <a:ext cx="9379075" cy="16526832"/>
            <a:chOff x="6995264" y="4206183"/>
            <a:chExt cx="10968783" cy="127938822"/>
          </a:xfrm>
        </p:grpSpPr>
        <p:sp>
          <p:nvSpPr>
            <p:cNvPr id="12" name="Google Shape;516;p33"/>
            <p:cNvSpPr txBox="1"/>
            <p:nvPr/>
          </p:nvSpPr>
          <p:spPr>
            <a:xfrm>
              <a:off x="7420181" y="14350038"/>
              <a:ext cx="10118947" cy="117794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20000"/>
                </a:lnSpc>
                <a:buSzPts val="2000"/>
              </a:pPr>
              <a:endParaRPr lang="en-US" sz="24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457200" indent="-457200" algn="just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The smaller 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was the sizing factor, </a:t>
              </a: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the greater 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was the </a:t>
              </a: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MSE</a:t>
              </a:r>
            </a:p>
            <a:p>
              <a:pPr marL="457200" indent="-457200" algn="just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b="1" dirty="0">
                <a:latin typeface="Alegreya Sans Medium"/>
                <a:ea typeface="Alegreya Sans Medium"/>
                <a:cs typeface="Alegreya Sans Medium"/>
              </a:endParaRPr>
            </a:p>
            <a:p>
              <a:pPr marL="457200" indent="-457200" algn="just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 If there are chosen different sizing factors for weight and height, the MSE is smaller compared to when both of them have the same value </a:t>
              </a:r>
            </a:p>
            <a:p>
              <a:pPr marL="457200" indent="-457200" algn="just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</a:endParaRPr>
            </a:p>
            <a:p>
              <a:pPr marL="457200" indent="-457200" algn="just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 BI 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provided </a:t>
              </a: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a smaller MSE 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and better quality images. </a:t>
              </a: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Pixel Replication 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requires a significant </a:t>
              </a: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shorter time 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to be executed than BI, that has more complex computations to perform </a:t>
              </a:r>
            </a:p>
            <a:p>
              <a:pPr marL="457200" indent="-4572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</a:endParaRPr>
            </a:p>
            <a:p>
              <a:pPr marL="457200" indent="-4572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</a:endParaRPr>
            </a:p>
            <a:p>
              <a:pPr marL="457200" indent="-4572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457200" indent="-4572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342900" marR="0" lvl="0" indent="-34290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3" name="Google Shape;517;p33"/>
            <p:cNvSpPr txBox="1"/>
            <p:nvPr/>
          </p:nvSpPr>
          <p:spPr>
            <a:xfrm>
              <a:off x="6995264" y="4206183"/>
              <a:ext cx="10968783" cy="10143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1000"/>
                </a:lnSpc>
                <a:buSzPts val="6500"/>
              </a:pPr>
              <a:r>
                <a:rPr lang="en-US" sz="6500" dirty="0">
                  <a:latin typeface="Merriweather"/>
                  <a:ea typeface="Merriweather"/>
                  <a:cs typeface="Merriweather"/>
                  <a:sym typeface="Merriweather"/>
                </a:rPr>
                <a:t>TESTING-RESULTS</a:t>
              </a:r>
              <a:endParaRPr sz="12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77856"/>
              </p:ext>
            </p:extLst>
          </p:nvPr>
        </p:nvGraphicFramePr>
        <p:xfrm>
          <a:off x="10007818" y="3200400"/>
          <a:ext cx="7165757" cy="2635700"/>
        </p:xfrm>
        <a:graphic>
          <a:graphicData uri="http://schemas.openxmlformats.org/drawingml/2006/table">
            <a:tbl>
              <a:tblPr firstRow="1" firstCol="1" bandRow="1">
                <a:tableStyleId>{A5A4E364-4CDC-4B59-A649-B96F44835222}</a:tableStyleId>
              </a:tblPr>
              <a:tblGrid>
                <a:gridCol w="1444223">
                  <a:extLst>
                    <a:ext uri="{9D8B030D-6E8A-4147-A177-3AD203B41FA5}">
                      <a16:colId xmlns:a16="http://schemas.microsoft.com/office/drawing/2014/main" val="1735719714"/>
                    </a:ext>
                  </a:extLst>
                </a:gridCol>
                <a:gridCol w="1514254">
                  <a:extLst>
                    <a:ext uri="{9D8B030D-6E8A-4147-A177-3AD203B41FA5}">
                      <a16:colId xmlns:a16="http://schemas.microsoft.com/office/drawing/2014/main" val="648052757"/>
                    </a:ext>
                  </a:extLst>
                </a:gridCol>
                <a:gridCol w="2040950">
                  <a:extLst>
                    <a:ext uri="{9D8B030D-6E8A-4147-A177-3AD203B41FA5}">
                      <a16:colId xmlns:a16="http://schemas.microsoft.com/office/drawing/2014/main" val="3816423878"/>
                    </a:ext>
                  </a:extLst>
                </a:gridCol>
                <a:gridCol w="2166330">
                  <a:extLst>
                    <a:ext uri="{9D8B030D-6E8A-4147-A177-3AD203B41FA5}">
                      <a16:colId xmlns:a16="http://schemas.microsoft.com/office/drawing/2014/main" val="2918109196"/>
                    </a:ext>
                  </a:extLst>
                </a:gridCol>
              </a:tblGrid>
              <a:tr h="133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Width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Height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MSE</a:t>
                      </a:r>
                      <a:endParaRPr lang="en-US" sz="2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Pixel Replication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MSE</a:t>
                      </a:r>
                      <a:endParaRPr lang="en-US" sz="2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Bicubic interpolation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extLst>
                  <a:ext uri="{0D108BD9-81ED-4DB2-BD59-A6C34878D82A}">
                    <a16:rowId xmlns:a16="http://schemas.microsoft.com/office/drawing/2014/main" val="2572117800"/>
                  </a:ext>
                </a:extLst>
              </a:tr>
              <a:tr h="430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highlight>
                            <a:srgbClr val="FFFF00"/>
                          </a:highlight>
                        </a:rPr>
                        <a:t>927.1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highlight>
                            <a:srgbClr val="00FFFF"/>
                          </a:highlight>
                        </a:rPr>
                        <a:t>1.587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extLst>
                  <a:ext uri="{0D108BD9-81ED-4DB2-BD59-A6C34878D82A}">
                    <a16:rowId xmlns:a16="http://schemas.microsoft.com/office/drawing/2014/main" val="3414224543"/>
                  </a:ext>
                </a:extLst>
              </a:tr>
              <a:tr h="430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highlight>
                            <a:srgbClr val="FFFF00"/>
                          </a:highlight>
                        </a:rPr>
                        <a:t>1536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highlight>
                            <a:srgbClr val="00FFFF"/>
                          </a:highlight>
                        </a:rPr>
                        <a:t>0.513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extLst>
                  <a:ext uri="{0D108BD9-81ED-4DB2-BD59-A6C34878D82A}">
                    <a16:rowId xmlns:a16="http://schemas.microsoft.com/office/drawing/2014/main" val="3788581523"/>
                  </a:ext>
                </a:extLst>
              </a:tr>
              <a:tr h="430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0.05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0.05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highlight>
                            <a:srgbClr val="FFFF00"/>
                          </a:highlight>
                        </a:rPr>
                        <a:t>2773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highlight>
                            <a:srgbClr val="00FFFF"/>
                          </a:highlight>
                        </a:rPr>
                        <a:t>1278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73316" marR="173316" marT="0" marB="0"/>
                </a:tc>
                <a:extLst>
                  <a:ext uri="{0D108BD9-81ED-4DB2-BD59-A6C34878D82A}">
                    <a16:rowId xmlns:a16="http://schemas.microsoft.com/office/drawing/2014/main" val="650215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6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25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" name="Google Shape;515;p33"/>
          <p:cNvGrpSpPr/>
          <p:nvPr/>
        </p:nvGrpSpPr>
        <p:grpSpPr>
          <a:xfrm>
            <a:off x="453376" y="907509"/>
            <a:ext cx="8708840" cy="9365204"/>
            <a:chOff x="6995264" y="4206183"/>
            <a:chExt cx="10611158" cy="119644942"/>
          </a:xfrm>
        </p:grpSpPr>
        <p:sp>
          <p:nvSpPr>
            <p:cNvPr id="12" name="Google Shape;516;p33"/>
            <p:cNvSpPr txBox="1"/>
            <p:nvPr/>
          </p:nvSpPr>
          <p:spPr>
            <a:xfrm>
              <a:off x="7487474" y="31788066"/>
              <a:ext cx="10118948" cy="92063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20000"/>
                </a:lnSpc>
                <a:buSzPts val="2000"/>
              </a:pPr>
              <a:endParaRPr lang="en-US" sz="24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457200" lvl="0" indent="-457200" algn="just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457200" indent="-457200" algn="just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bigger images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, a </a:t>
              </a: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higher MSE 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is obtained </a:t>
              </a:r>
            </a:p>
            <a:p>
              <a:pPr marL="457200" indent="-457200" algn="just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</a:endParaRPr>
            </a:p>
            <a:p>
              <a:pPr marL="457200" indent="-457200" algn="just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images with similar dimensions, but with different white and black grading, </a:t>
              </a: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MSE is bigger 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for those containing </a:t>
              </a:r>
              <a:r>
                <a:rPr lang="en-US" sz="3200" b="1" dirty="0">
                  <a:latin typeface="Alegreya Sans Medium"/>
                  <a:ea typeface="Alegreya Sans Medium"/>
                  <a:cs typeface="Alegreya Sans Medium"/>
                </a:rPr>
                <a:t>more white </a:t>
              </a:r>
              <a:r>
                <a:rPr lang="en-US" sz="3200" dirty="0">
                  <a:latin typeface="Alegreya Sans Medium"/>
                  <a:ea typeface="Alegreya Sans Medium"/>
                  <a:cs typeface="Alegreya Sans Medium"/>
                </a:rPr>
                <a:t>than black. </a:t>
              </a:r>
            </a:p>
            <a:p>
              <a:pPr algn="just">
                <a:lnSpc>
                  <a:spcPct val="120000"/>
                </a:lnSpc>
                <a:buSzPts val="2000"/>
              </a:pPr>
              <a:endParaRPr lang="en-US" sz="3200" dirty="0">
                <a:latin typeface="Alegreya Sans Medium"/>
                <a:ea typeface="Alegreya Sans Medium"/>
                <a:cs typeface="Alegreya Sans Medium"/>
              </a:endParaRPr>
            </a:p>
            <a:p>
              <a:pPr marL="457200" indent="-4572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</a:endParaRPr>
            </a:p>
            <a:p>
              <a:pPr marL="457200" indent="-4572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457200" indent="-457200">
                <a:lnSpc>
                  <a:spcPct val="120000"/>
                </a:lnSpc>
                <a:buSzPts val="2000"/>
                <a:buFont typeface="Arial" panose="020B0604020202020204" pitchFamily="34" charset="0"/>
                <a:buChar char="•"/>
              </a:pPr>
              <a:endParaRPr lang="en-US" sz="32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342900" marR="0" lvl="0" indent="-34290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3" name="Google Shape;517;p33"/>
            <p:cNvSpPr txBox="1"/>
            <p:nvPr/>
          </p:nvSpPr>
          <p:spPr>
            <a:xfrm>
              <a:off x="6995264" y="4206183"/>
              <a:ext cx="10611158" cy="33480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1000"/>
                </a:lnSpc>
                <a:buSzPts val="6500"/>
              </a:pPr>
              <a:r>
                <a:rPr lang="en-US" sz="6500" dirty="0">
                  <a:latin typeface="Merriweather"/>
                  <a:ea typeface="Merriweather"/>
                  <a:cs typeface="Merriweather"/>
                  <a:sym typeface="Merriweather"/>
                </a:rPr>
                <a:t>TESTING-Conclusions</a:t>
              </a:r>
              <a:endParaRPr sz="12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77326" y="8364682"/>
            <a:ext cx="21831332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SzPts val="2000"/>
            </a:pPr>
            <a:r>
              <a:rPr lang="en-US" sz="3200" i="1" dirty="0">
                <a:latin typeface="Alegreya Sans Medium"/>
                <a:ea typeface="Alegreya Sans Medium"/>
                <a:cs typeface="Alegreya Sans Medium"/>
              </a:rPr>
              <a:t>When an image is minimized, its resolution is poorer and its grid has to encapsulate more information</a:t>
            </a:r>
          </a:p>
          <a:p>
            <a:pPr algn="just">
              <a:lnSpc>
                <a:spcPct val="120000"/>
              </a:lnSpc>
              <a:buSzPts val="2000"/>
            </a:pPr>
            <a:r>
              <a:rPr lang="en-US" sz="3200" i="1" dirty="0">
                <a:latin typeface="Alegreya Sans Medium"/>
                <a:ea typeface="Alegreya Sans Medium"/>
                <a:cs typeface="Alegreya Sans Medium"/>
              </a:rPr>
              <a:t> in a smaller place, therefore it loses its quality when someone tries to bring it to its original size. </a:t>
            </a:r>
          </a:p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3" y="1318642"/>
            <a:ext cx="3609976" cy="3609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0"/>
            <a:ext cx="3609975" cy="3609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3738562"/>
            <a:ext cx="3609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692</Words>
  <Application>Microsoft Office PowerPoint</Application>
  <PresentationFormat>Custom</PresentationFormat>
  <Paragraphs>250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Merriweather</vt:lpstr>
      <vt:lpstr>Arial</vt:lpstr>
      <vt:lpstr>Calibri</vt:lpstr>
      <vt:lpstr>Cambria Math</vt:lpstr>
      <vt:lpstr>Alegreya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Elena Sabina Onut</cp:lastModifiedBy>
  <cp:revision>28</cp:revision>
  <dcterms:modified xsi:type="dcterms:W3CDTF">2023-04-05T14:19:25Z</dcterms:modified>
</cp:coreProperties>
</file>