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5" r:id="rId6"/>
    <p:sldId id="261" r:id="rId7"/>
    <p:sldId id="270" r:id="rId8"/>
    <p:sldId id="271" r:id="rId9"/>
    <p:sldId id="272" r:id="rId10"/>
    <p:sldId id="274" r:id="rId11"/>
    <p:sldId id="275" r:id="rId12"/>
    <p:sldId id="2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3" d="100"/>
          <a:sy n="43" d="100"/>
        </p:scale>
        <p:origin x="2222" y="9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F101-E1E8-429C-B44C-6052017F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44CF8-573A-4329-8C70-134CF84B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458A-C8AA-4613-8077-A9FD52B0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DBA0-4FD1-4730-B607-88436A67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C0B7-970D-45C8-A80E-65F9E01B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0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9366-617C-4A2D-A421-4BD2FB85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8257D-7839-4D6A-8FE0-6AB7A118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4421-18EB-4600-A419-0128A82B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23B-EEDA-49A6-8ACF-2404B036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D768-3786-43B2-B926-3B3383D9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9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7AD50-EB83-428D-83D2-F56D03624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824BE-7C77-4F3D-A867-C07C09069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A8F0-1DFA-49DD-98F4-6C8080B1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C592-E610-46BF-BF53-DEB6BFBD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9487-5AC2-4B43-9F36-5F67C09C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4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9F35-6DAB-4562-9FBA-A5F2FE5F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CCE7-2C01-4A33-B09D-1A66E2F5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FAB9-0BCC-4935-A3E7-C1E31498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10A9-D1B5-4310-B18E-489CF81F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5939-1DD6-4785-8723-05422E14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9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930E-A737-4AA9-A828-363152F5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E0B4-69F8-4190-9272-FA363D1A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9CD0-3F10-45E1-A8C0-3628B77A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4383-6BD0-493A-957E-CA6D3EEA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E589-7398-4576-B04E-A0DDBC1C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4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53EC-ECD3-4FCE-9E22-0A8D3605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B93D-8472-49C3-9A40-DB459743D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2CB91-D380-4BCC-92C9-56D72A84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B8B0-FCB9-40C8-8DA2-D285742D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E8DD-7704-4080-AD8A-F3C4CEC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B00C-A405-438A-A38E-B1ED4041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B8D4-CAA9-4B66-9AD4-D9838F17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EBAF-E775-4E36-A31C-3FE6ED68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5E11C-AE95-42C7-B918-DEF94CBE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224FE-0679-4E76-8E4B-C6253477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AEBB6-8C60-44EA-9448-4A222A98E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C35BD-DB20-4565-9767-40438E07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D0969-378B-49BE-8C70-5739FB9D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CFB84-9B2F-4E2F-983E-C4F18128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9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48FD-9252-492B-AFD2-0841B71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34961-3051-49FD-A74C-3131F164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39CC-2F11-44F1-BBB2-F83AAEDD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6F32C-38DA-4A4A-B428-747F5039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5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02F12-46AE-4DF2-8FBA-231AEDC0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8EFDE-F683-4DC2-93E2-6E008B9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8E1B-94C6-45C1-B79F-FFA1DA1E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31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3474-467F-44D1-A1D6-E92E13F8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3B36-9C88-4257-8BFF-6EA73170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43239-484F-4D17-8971-0DF678F18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77E73-8C18-4178-A269-0E7F4BDF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04CDA-E16C-402D-97FF-B12D4AA3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10F9-A646-4CDE-809C-16F6943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2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D7E8-FED7-4E7E-98A4-6AE0367D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D540B-7BF7-48F1-AB3D-98433586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5F04A-9C41-433E-A7A7-6A3A63892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C382-0115-454A-B1DA-18E3F9BB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8E62-0BF7-4376-9979-CCAC101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3D3C3-6DDE-417C-B439-9D860F5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6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642EB-7B95-4EDE-AF31-D4AC0BAA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4B77-9854-4538-A3B7-1C430474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83CFF-402E-456B-B0CD-5A1C47DB1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9DA-7B71-4D3B-8F01-A369BEA47FF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EED6-0D2B-43E2-B631-5A098517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1A4D-4821-4A7E-B8AC-DD5C4F52F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AD92-3ED4-465D-91A8-A2E09EFB2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FEAB7-2A66-477B-AF85-8DD4E6F8F78C}"/>
              </a:ext>
            </a:extLst>
          </p:cNvPr>
          <p:cNvSpPr/>
          <p:nvPr/>
        </p:nvSpPr>
        <p:spPr>
          <a:xfrm>
            <a:off x="1048870" y="1264023"/>
            <a:ext cx="10094259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F221A-6029-4B95-BA80-FAC975D71599}"/>
              </a:ext>
            </a:extLst>
          </p:cNvPr>
          <p:cNvSpPr txBox="1"/>
          <p:nvPr/>
        </p:nvSpPr>
        <p:spPr>
          <a:xfrm>
            <a:off x="1590675" y="857250"/>
            <a:ext cx="8504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Radiotechnika" pitchFamily="50" charset="0"/>
              </a:rPr>
              <a:t>Веб разработка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5081586" y="3572347"/>
            <a:ext cx="202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diotechnika" pitchFamily="50" charset="0"/>
              </a:rPr>
              <a:t>INQRYPT</a:t>
            </a:r>
            <a:endParaRPr lang="ru-RU" sz="2400" dirty="0">
              <a:solidFill>
                <a:schemeClr val="bg1"/>
              </a:solidFill>
              <a:latin typeface="Radiotechnika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16810-514C-4C00-9394-7E6B186538BB}"/>
              </a:ext>
            </a:extLst>
          </p:cNvPr>
          <p:cNvSpPr txBox="1"/>
          <p:nvPr/>
        </p:nvSpPr>
        <p:spPr>
          <a:xfrm>
            <a:off x="-5359633" y="2495129"/>
            <a:ext cx="49339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400" dirty="0">
                <a:solidFill>
                  <a:schemeClr val="bg1"/>
                </a:solidFill>
                <a:latin typeface="Radiotechnika" pitchFamily="50" charset="0"/>
              </a:rPr>
              <a:t>План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8988D-43A3-4232-A579-2C6390464DEC}"/>
              </a:ext>
            </a:extLst>
          </p:cNvPr>
          <p:cNvSpPr txBox="1"/>
          <p:nvPr/>
        </p:nvSpPr>
        <p:spPr>
          <a:xfrm>
            <a:off x="13218457" y="1024174"/>
            <a:ext cx="391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diotechnika" pitchFamily="50" charset="0"/>
              </a:rPr>
              <a:t>React</a:t>
            </a:r>
            <a:endParaRPr lang="ru-RU" sz="2400" dirty="0">
              <a:latin typeface="Radiotechnika" pitchFamily="50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B57781-E22F-4FE8-AE55-8B9CB06B8613}"/>
              </a:ext>
            </a:extLst>
          </p:cNvPr>
          <p:cNvCxnSpPr/>
          <p:nvPr/>
        </p:nvCxnSpPr>
        <p:spPr>
          <a:xfrm>
            <a:off x="13142258" y="1990725"/>
            <a:ext cx="4343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6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DCD07-A899-4A3C-82A0-160DE3FD3F46}"/>
              </a:ext>
            </a:extLst>
          </p:cNvPr>
          <p:cNvSpPr/>
          <p:nvPr/>
        </p:nvSpPr>
        <p:spPr>
          <a:xfrm>
            <a:off x="5604401" y="1256372"/>
            <a:ext cx="5332423" cy="4352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02D36-FE29-4F16-BBFD-5B23D51CB445}"/>
              </a:ext>
            </a:extLst>
          </p:cNvPr>
          <p:cNvSpPr/>
          <p:nvPr/>
        </p:nvSpPr>
        <p:spPr>
          <a:xfrm>
            <a:off x="1088265" y="0"/>
            <a:ext cx="7915058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CFEFF-A5D3-4507-A98E-E07D7A2646CC}"/>
              </a:ext>
            </a:extLst>
          </p:cNvPr>
          <p:cNvSpPr/>
          <p:nvPr/>
        </p:nvSpPr>
        <p:spPr>
          <a:xfrm>
            <a:off x="5334000" y="1249231"/>
            <a:ext cx="5869445" cy="4359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77B10-8D6E-46E9-8426-97C8DAC68C1E}"/>
              </a:ext>
            </a:extLst>
          </p:cNvPr>
          <p:cNvSpPr txBox="1"/>
          <p:nvPr/>
        </p:nvSpPr>
        <p:spPr>
          <a:xfrm>
            <a:off x="5334000" y="1703311"/>
            <a:ext cx="5739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Radiotechnika" pitchFamily="50" charset="0"/>
              </a:rPr>
              <a:t>Erd</a:t>
            </a:r>
            <a:r>
              <a:rPr lang="en-US" sz="2600" b="1" dirty="0">
                <a:solidFill>
                  <a:schemeClr val="bg1"/>
                </a:solidFill>
                <a:latin typeface="Radiotechnika" pitchFamily="50" charset="0"/>
              </a:rPr>
              <a:t> diagram</a:t>
            </a:r>
            <a:endParaRPr lang="ru-RU" sz="2400" dirty="0">
              <a:solidFill>
                <a:schemeClr val="bg1"/>
              </a:solidFill>
              <a:latin typeface="Radiotechnika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1022E-4054-4CC7-BDE3-664FE8905460}"/>
              </a:ext>
            </a:extLst>
          </p:cNvPr>
          <p:cNvSpPr txBox="1"/>
          <p:nvPr/>
        </p:nvSpPr>
        <p:spPr>
          <a:xfrm>
            <a:off x="5669280" y="2373431"/>
            <a:ext cx="5403975" cy="1131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Radiotechnika" pitchFamily="50" charset="0"/>
              </a:rPr>
              <a:t>Планирование бд и его структуры является базавой частью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4049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5C57E1-117F-45C9-B1CB-51D448C9CF22}"/>
              </a:ext>
            </a:extLst>
          </p:cNvPr>
          <p:cNvSpPr/>
          <p:nvPr/>
        </p:nvSpPr>
        <p:spPr>
          <a:xfrm>
            <a:off x="-3200399" y="-2267095"/>
            <a:ext cx="18519390" cy="116433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02D36-FE29-4F16-BBFD-5B23D51CB445}"/>
              </a:ext>
            </a:extLst>
          </p:cNvPr>
          <p:cNvSpPr/>
          <p:nvPr/>
        </p:nvSpPr>
        <p:spPr>
          <a:xfrm>
            <a:off x="1088265" y="0"/>
            <a:ext cx="7915058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CFEFF-A5D3-4507-A98E-E07D7A2646CC}"/>
              </a:ext>
            </a:extLst>
          </p:cNvPr>
          <p:cNvSpPr/>
          <p:nvPr/>
        </p:nvSpPr>
        <p:spPr>
          <a:xfrm>
            <a:off x="5315313" y="1249231"/>
            <a:ext cx="5869445" cy="43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1022E-4054-4CC7-BDE3-664FE8905460}"/>
              </a:ext>
            </a:extLst>
          </p:cNvPr>
          <p:cNvSpPr txBox="1"/>
          <p:nvPr/>
        </p:nvSpPr>
        <p:spPr>
          <a:xfrm>
            <a:off x="5669280" y="2388671"/>
            <a:ext cx="5403975" cy="87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latin typeface="Radiotechnika" pitchFamily="50" charset="0"/>
              </a:rPr>
              <a:t>Связи один к одному и один ко многим базовый принцип для структурирование данных и таблиц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43236-B189-402D-84FB-4DD411C6C804}"/>
              </a:ext>
            </a:extLst>
          </p:cNvPr>
          <p:cNvSpPr txBox="1"/>
          <p:nvPr/>
        </p:nvSpPr>
        <p:spPr>
          <a:xfrm>
            <a:off x="5334000" y="1703311"/>
            <a:ext cx="5739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latin typeface="Radiotechnika" pitchFamily="50" charset="0"/>
              </a:rPr>
              <a:t>Erd</a:t>
            </a:r>
            <a:r>
              <a:rPr lang="en-US" sz="2600" b="1" dirty="0">
                <a:latin typeface="Radiotechnika" pitchFamily="50" charset="0"/>
              </a:rPr>
              <a:t> diagram</a:t>
            </a:r>
            <a:endParaRPr lang="ru-RU" sz="2400" dirty="0">
              <a:latin typeface="Radiotech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0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A011F2-2952-4E4D-AE27-E25B4FC7C8F5}"/>
              </a:ext>
            </a:extLst>
          </p:cNvPr>
          <p:cNvSpPr/>
          <p:nvPr/>
        </p:nvSpPr>
        <p:spPr>
          <a:xfrm>
            <a:off x="0" y="4790337"/>
            <a:ext cx="12192000" cy="20051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AC96B-FA3D-4085-B36B-69765B38E27F}"/>
              </a:ext>
            </a:extLst>
          </p:cNvPr>
          <p:cNvSpPr txBox="1"/>
          <p:nvPr/>
        </p:nvSpPr>
        <p:spPr>
          <a:xfrm>
            <a:off x="5433869" y="1276500"/>
            <a:ext cx="6758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adiotechnika" pitchFamily="50" charset="0"/>
              </a:rPr>
              <a:t>Спасибо за внимание!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110AF-CB68-4F2A-9C92-C8A93933A01D}"/>
              </a:ext>
            </a:extLst>
          </p:cNvPr>
          <p:cNvSpPr/>
          <p:nvPr/>
        </p:nvSpPr>
        <p:spPr>
          <a:xfrm rot="2700000">
            <a:off x="8348708" y="3842496"/>
            <a:ext cx="1676400" cy="15906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270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C54CB-26A9-4024-8BD0-438BA6383C75}"/>
              </a:ext>
            </a:extLst>
          </p:cNvPr>
          <p:cNvSpPr/>
          <p:nvPr/>
        </p:nvSpPr>
        <p:spPr>
          <a:xfrm rot="2700000">
            <a:off x="10334787" y="-1617893"/>
            <a:ext cx="3057933" cy="29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270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0705E-3D04-427E-93B6-6B37EDB5C22C}"/>
              </a:ext>
            </a:extLst>
          </p:cNvPr>
          <p:cNvSpPr/>
          <p:nvPr/>
        </p:nvSpPr>
        <p:spPr>
          <a:xfrm rot="2700000">
            <a:off x="971905" y="4406802"/>
            <a:ext cx="5141608" cy="487868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270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75188-2B0D-44D2-B084-6FB0F4513D32}"/>
              </a:ext>
            </a:extLst>
          </p:cNvPr>
          <p:cNvSpPr/>
          <p:nvPr/>
        </p:nvSpPr>
        <p:spPr>
          <a:xfrm rot="2700000">
            <a:off x="-3046669" y="-2765169"/>
            <a:ext cx="5828378" cy="55303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1270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9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FEAB7-2A66-477B-AF85-8DD4E6F8F78C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F221A-6029-4B95-BA80-FAC975D71599}"/>
              </a:ext>
            </a:extLst>
          </p:cNvPr>
          <p:cNvSpPr txBox="1"/>
          <p:nvPr/>
        </p:nvSpPr>
        <p:spPr>
          <a:xfrm>
            <a:off x="581026" y="2495129"/>
            <a:ext cx="49339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400" dirty="0">
                <a:solidFill>
                  <a:schemeClr val="bg1"/>
                </a:solidFill>
                <a:latin typeface="Radiotechnika" pitchFamily="50" charset="0"/>
              </a:rPr>
              <a:t>План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6896099" y="1024174"/>
            <a:ext cx="391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diotechnika" pitchFamily="50" charset="0"/>
              </a:rPr>
              <a:t>React</a:t>
            </a:r>
            <a:endParaRPr lang="ru-RU" sz="2400" dirty="0">
              <a:latin typeface="Radiotechnika" pitchFamily="5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20482C-94AD-4706-AE58-2FDE9F46262E}"/>
              </a:ext>
            </a:extLst>
          </p:cNvPr>
          <p:cNvCxnSpPr/>
          <p:nvPr/>
        </p:nvCxnSpPr>
        <p:spPr>
          <a:xfrm>
            <a:off x="6819900" y="1990725"/>
            <a:ext cx="4343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71B1AF-316D-45BC-917E-632A7EF5EF0F}"/>
              </a:ext>
            </a:extLst>
          </p:cNvPr>
          <p:cNvGrpSpPr/>
          <p:nvPr/>
        </p:nvGrpSpPr>
        <p:grpSpPr>
          <a:xfrm>
            <a:off x="6819900" y="2846890"/>
            <a:ext cx="4343400" cy="912045"/>
            <a:chOff x="6819900" y="3198167"/>
            <a:chExt cx="4343400" cy="9120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0799B-B1E7-4CD4-B76E-16E260402B1D}"/>
                </a:ext>
              </a:extLst>
            </p:cNvPr>
            <p:cNvSpPr txBox="1"/>
            <p:nvPr/>
          </p:nvSpPr>
          <p:spPr>
            <a:xfrm>
              <a:off x="6896100" y="3198167"/>
              <a:ext cx="3914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>
                  <a:latin typeface="Radiotechnika" pitchFamily="50" charset="0"/>
                </a:rPr>
                <a:t>Node.js</a:t>
              </a:r>
              <a:endParaRPr lang="ru-RU" sz="2400" dirty="0">
                <a:latin typeface="Radiotechnika" pitchFamily="50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CFF06A-67EC-4422-8AE1-AEFD3C04A3EE}"/>
                </a:ext>
              </a:extLst>
            </p:cNvPr>
            <p:cNvCxnSpPr/>
            <p:nvPr/>
          </p:nvCxnSpPr>
          <p:spPr>
            <a:xfrm>
              <a:off x="6819900" y="4110212"/>
              <a:ext cx="43434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0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FEAB7-2A66-477B-AF85-8DD4E6F8F78C}"/>
              </a:ext>
            </a:extLst>
          </p:cNvPr>
          <p:cNvSpPr/>
          <p:nvPr/>
        </p:nvSpPr>
        <p:spPr>
          <a:xfrm>
            <a:off x="1048870" y="1264023"/>
            <a:ext cx="10094259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F221A-6029-4B95-BA80-FAC975D71599}"/>
              </a:ext>
            </a:extLst>
          </p:cNvPr>
          <p:cNvSpPr txBox="1"/>
          <p:nvPr/>
        </p:nvSpPr>
        <p:spPr>
          <a:xfrm>
            <a:off x="3810000" y="208532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adiotechnika" pitchFamily="50" charset="0"/>
              </a:rPr>
              <a:t>React</a:t>
            </a:r>
            <a:endParaRPr lang="ru-RU" sz="7200" dirty="0">
              <a:solidFill>
                <a:schemeClr val="bg1"/>
              </a:solidFill>
              <a:latin typeface="Radiotechnika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1048870" y="3572347"/>
            <a:ext cx="1009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diotechnika" pitchFamily="50" charset="0"/>
              </a:rPr>
              <a:t>Router, </a:t>
            </a:r>
            <a:r>
              <a:rPr lang="en-US" sz="2400" dirty="0" err="1">
                <a:solidFill>
                  <a:schemeClr val="bg1"/>
                </a:solidFill>
                <a:latin typeface="Radiotechnika" pitchFamily="50" charset="0"/>
              </a:rPr>
              <a:t>Axios</a:t>
            </a:r>
            <a:r>
              <a:rPr lang="en-US" sz="2400" dirty="0">
                <a:solidFill>
                  <a:schemeClr val="bg1"/>
                </a:solidFill>
                <a:latin typeface="Radiotechnika" pitchFamily="50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Radiotechnika" pitchFamily="50" charset="0"/>
              </a:rPr>
              <a:t>Состояние (</a:t>
            </a:r>
            <a:r>
              <a:rPr lang="en-US" sz="2400" dirty="0">
                <a:solidFill>
                  <a:schemeClr val="bg1"/>
                </a:solidFill>
                <a:latin typeface="Radiotechnika" pitchFamily="50" charset="0"/>
              </a:rPr>
              <a:t>state), </a:t>
            </a:r>
            <a:r>
              <a:rPr lang="ru-RU" sz="2400" dirty="0">
                <a:solidFill>
                  <a:schemeClr val="bg1"/>
                </a:solidFill>
                <a:latin typeface="Radiotechnika" pitchFamily="50" charset="0"/>
              </a:rPr>
              <a:t>ReactDOM, Обработка событий, Свойства (props), Хуки React, env переменные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0C59E-6FE1-4FA2-AD49-C5CCB28F7D35}"/>
              </a:ext>
            </a:extLst>
          </p:cNvPr>
          <p:cNvSpPr txBox="1"/>
          <p:nvPr/>
        </p:nvSpPr>
        <p:spPr>
          <a:xfrm>
            <a:off x="3933825" y="-201335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Radiotechnika" pitchFamily="50" charset="0"/>
              </a:rPr>
              <a:t>axios</a:t>
            </a:r>
            <a:endParaRPr lang="ru-RU" sz="7200" dirty="0">
              <a:latin typeface="Radiotechnika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15097-7DB7-4B8F-B014-AE12FC5F739C}"/>
              </a:ext>
            </a:extLst>
          </p:cNvPr>
          <p:cNvSpPr txBox="1"/>
          <p:nvPr/>
        </p:nvSpPr>
        <p:spPr>
          <a:xfrm>
            <a:off x="-4491752" y="2447677"/>
            <a:ext cx="4370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chemeClr val="bg1"/>
                </a:solidFill>
                <a:latin typeface="Radiotechnika" pitchFamily="50" charset="0"/>
              </a:rPr>
              <a:t>библиотека для выполнения HTTP-запросов в браузере и Node.js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CC11-8E65-4413-ABDF-E237FEF872E7}"/>
              </a:ext>
            </a:extLst>
          </p:cNvPr>
          <p:cNvSpPr txBox="1"/>
          <p:nvPr/>
        </p:nvSpPr>
        <p:spPr>
          <a:xfrm>
            <a:off x="13482662" y="3429000"/>
            <a:ext cx="494460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Простота использования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Поддержка обещаний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Преобразование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Междоменные запросы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Отмена запросов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1DB0E-3CDB-4DE4-8770-DB97E942D2EB}"/>
              </a:ext>
            </a:extLst>
          </p:cNvPr>
          <p:cNvSpPr txBox="1"/>
          <p:nvPr/>
        </p:nvSpPr>
        <p:spPr>
          <a:xfrm>
            <a:off x="13358837" y="1964690"/>
            <a:ext cx="5047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Radiotechnika" pitchFamily="50" charset="0"/>
              </a:rPr>
              <a:t>Основные особенности </a:t>
            </a:r>
            <a:r>
              <a:rPr lang="en-US" sz="2800" b="1" dirty="0" err="1">
                <a:latin typeface="Radiotechnika" pitchFamily="50" charset="0"/>
              </a:rPr>
              <a:t>Axios</a:t>
            </a:r>
            <a:r>
              <a:rPr lang="en-US" sz="2800" b="1" dirty="0">
                <a:latin typeface="Radiotechnika" pitchFamily="50" charset="0"/>
              </a:rPr>
              <a:t>:</a:t>
            </a:r>
            <a:endParaRPr lang="ru-RU" sz="2800" b="1" dirty="0">
              <a:latin typeface="Radiotech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FEAB7-2A66-477B-AF85-8DD4E6F8F78C}"/>
              </a:ext>
            </a:extLst>
          </p:cNvPr>
          <p:cNvSpPr/>
          <p:nvPr/>
        </p:nvSpPr>
        <p:spPr>
          <a:xfrm>
            <a:off x="1418996" y="1964691"/>
            <a:ext cx="4470352" cy="3613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838200" dist="38100" dir="21540000" sx="103000" sy="103000" algn="bl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F221A-6029-4B95-BA80-FAC975D71599}"/>
              </a:ext>
            </a:extLst>
          </p:cNvPr>
          <p:cNvSpPr txBox="1"/>
          <p:nvPr/>
        </p:nvSpPr>
        <p:spPr>
          <a:xfrm>
            <a:off x="3933825" y="23747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Radiotechnika" pitchFamily="50" charset="0"/>
              </a:rPr>
              <a:t>axios</a:t>
            </a:r>
            <a:endParaRPr lang="ru-RU" sz="7200" dirty="0">
              <a:latin typeface="Radiotechnika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1387008" y="2447677"/>
            <a:ext cx="4370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chemeClr val="bg1"/>
                </a:solidFill>
                <a:latin typeface="Radiotechnika" pitchFamily="50" charset="0"/>
              </a:rPr>
              <a:t>библиотека для выполнения HTTP-запросов в браузере и Node.js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14D8C-9E08-48D0-9519-98931356D565}"/>
              </a:ext>
            </a:extLst>
          </p:cNvPr>
          <p:cNvSpPr txBox="1"/>
          <p:nvPr/>
        </p:nvSpPr>
        <p:spPr>
          <a:xfrm>
            <a:off x="6219825" y="3429000"/>
            <a:ext cx="494460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Простота использования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Поддержка обещаний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Преобразование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Междоменные запросы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adiotechnika" pitchFamily="50" charset="0"/>
              </a:rPr>
              <a:t>Отмена запросов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CF630-434B-4FDF-AB9E-CCB7B481E9C0}"/>
              </a:ext>
            </a:extLst>
          </p:cNvPr>
          <p:cNvSpPr txBox="1"/>
          <p:nvPr/>
        </p:nvSpPr>
        <p:spPr>
          <a:xfrm>
            <a:off x="6096000" y="1964690"/>
            <a:ext cx="5047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Radiotechnika" pitchFamily="50" charset="0"/>
              </a:rPr>
              <a:t>Основные особенности </a:t>
            </a:r>
            <a:r>
              <a:rPr lang="en-US" sz="2800" b="1" dirty="0" err="1">
                <a:latin typeface="Radiotechnika" pitchFamily="50" charset="0"/>
              </a:rPr>
              <a:t>Axios</a:t>
            </a:r>
            <a:r>
              <a:rPr lang="en-US" sz="2800" b="1" dirty="0">
                <a:latin typeface="Radiotechnika" pitchFamily="50" charset="0"/>
              </a:rPr>
              <a:t>:</a:t>
            </a:r>
            <a:endParaRPr lang="ru-RU" sz="2800" b="1" dirty="0">
              <a:latin typeface="Radiotechnika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7F7FB-C8BC-4F79-9049-5A9217BECE4C}"/>
              </a:ext>
            </a:extLst>
          </p:cNvPr>
          <p:cNvSpPr txBox="1"/>
          <p:nvPr/>
        </p:nvSpPr>
        <p:spPr>
          <a:xfrm>
            <a:off x="769845" y="10528676"/>
            <a:ext cx="3629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Radiotechnika" pitchFamily="50" charset="0"/>
              </a:rPr>
              <a:t>Состояние (</a:t>
            </a:r>
            <a:r>
              <a:rPr lang="en-US" sz="2800" b="1" dirty="0">
                <a:solidFill>
                  <a:schemeClr val="bg1"/>
                </a:solidFill>
                <a:latin typeface="Radiotechnika" pitchFamily="50" charset="0"/>
              </a:rPr>
              <a:t>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2828C-A32F-4696-8175-233FBC357B9A}"/>
              </a:ext>
            </a:extLst>
          </p:cNvPr>
          <p:cNvSpPr/>
          <p:nvPr/>
        </p:nvSpPr>
        <p:spPr>
          <a:xfrm>
            <a:off x="12393460" y="4033777"/>
            <a:ext cx="2824223" cy="2824223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86565-A247-4B78-8549-D681198641D1}"/>
              </a:ext>
            </a:extLst>
          </p:cNvPr>
          <p:cNvSpPr txBox="1"/>
          <p:nvPr/>
        </p:nvSpPr>
        <p:spPr>
          <a:xfrm>
            <a:off x="-6123978" y="1273214"/>
            <a:ext cx="5029200" cy="408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adiotechnika" pitchFamily="50" charset="0"/>
              </a:rPr>
              <a:t>React DOM (Document Object Model) - это пакет, предоставляющий DOM-специфичные методы для работы с виртуальным DOM, созданным React. React DOM позволяет эффективно обновлять и манипулировать содержимым веб-страницы с использованием компонентов React.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C510B-3F4C-4062-B396-FC00B3FA3BA1}"/>
              </a:ext>
            </a:extLst>
          </p:cNvPr>
          <p:cNvSpPr txBox="1"/>
          <p:nvPr/>
        </p:nvSpPr>
        <p:spPr>
          <a:xfrm>
            <a:off x="14024785" y="2039567"/>
            <a:ext cx="2945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Radiotechnika" pitchFamily="50" charset="0"/>
              </a:rPr>
              <a:t>React DOM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BC450-A1B2-4644-9344-D45229A2F688}"/>
              </a:ext>
            </a:extLst>
          </p:cNvPr>
          <p:cNvSpPr txBox="1"/>
          <p:nvPr/>
        </p:nvSpPr>
        <p:spPr>
          <a:xfrm>
            <a:off x="12745655" y="3196059"/>
            <a:ext cx="422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latin typeface="Radiotechnika" pitchFamily="50" charset="0"/>
              </a:rPr>
              <a:t>React DOM обеспечивает эффективное взаимодействие между виртуальным DOM, созданным React, и реальным DOM браузера, что позволяет создавать динамические и отзывчивые пользовательские интерфейсы.</a:t>
            </a:r>
            <a:endParaRPr lang="en-US" sz="1200" dirty="0">
              <a:solidFill>
                <a:schemeClr val="bg1"/>
              </a:solidFill>
              <a:latin typeface="Radiotech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EEEABD-C892-4240-8EDD-217B81763346}"/>
              </a:ext>
            </a:extLst>
          </p:cNvPr>
          <p:cNvSpPr/>
          <p:nvPr/>
        </p:nvSpPr>
        <p:spPr>
          <a:xfrm>
            <a:off x="9367776" y="4042742"/>
            <a:ext cx="2824223" cy="2824223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4FEAB7-2A66-477B-AF85-8DD4E6F8F78C}"/>
              </a:ext>
            </a:extLst>
          </p:cNvPr>
          <p:cNvSpPr/>
          <p:nvPr/>
        </p:nvSpPr>
        <p:spPr>
          <a:xfrm>
            <a:off x="6472177" y="1273214"/>
            <a:ext cx="4653022" cy="4126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50800" dir="5400000" sx="105000" sy="10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7751307" y="2039567"/>
            <a:ext cx="2945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Radiotechnika" pitchFamily="50" charset="0"/>
              </a:rPr>
              <a:t>React 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14D8C-9E08-48D0-9519-98931356D565}"/>
              </a:ext>
            </a:extLst>
          </p:cNvPr>
          <p:cNvSpPr txBox="1"/>
          <p:nvPr/>
        </p:nvSpPr>
        <p:spPr>
          <a:xfrm>
            <a:off x="1066801" y="1273214"/>
            <a:ext cx="5029200" cy="408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adiotechnika" pitchFamily="50" charset="0"/>
              </a:rPr>
              <a:t>React DOM (Document Object Model) - это пакет, предоставляющий DOM-специфичные методы для работы с виртуальным DOM, созданным React. React DOM позволяет эффективно обновлять и манипулировать содержимым веб-страницы с использованием компонентов React.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024BF-142E-49F3-966C-A080C1F04E61}"/>
              </a:ext>
            </a:extLst>
          </p:cNvPr>
          <p:cNvSpPr txBox="1"/>
          <p:nvPr/>
        </p:nvSpPr>
        <p:spPr>
          <a:xfrm>
            <a:off x="6472177" y="3196059"/>
            <a:ext cx="422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latin typeface="Radiotechnika" pitchFamily="50" charset="0"/>
              </a:rPr>
              <a:t>React DOM обеспечивает эффективное взаимодействие между виртуальным DOM, созданным React, и реальным DOM браузера, что позволяет создавать динамические и отзывчивые пользовательские интерфейсы.</a:t>
            </a:r>
            <a:endParaRPr lang="en-US" sz="1200" dirty="0">
              <a:solidFill>
                <a:schemeClr val="bg1"/>
              </a:solidFill>
              <a:latin typeface="Radiotech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8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FEAB7-2A66-477B-AF85-8DD4E6F8F78C}"/>
              </a:ext>
            </a:extLst>
          </p:cNvPr>
          <p:cNvSpPr/>
          <p:nvPr/>
        </p:nvSpPr>
        <p:spPr>
          <a:xfrm>
            <a:off x="1048870" y="1264023"/>
            <a:ext cx="10094259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F221A-6029-4B95-BA80-FAC975D71599}"/>
              </a:ext>
            </a:extLst>
          </p:cNvPr>
          <p:cNvSpPr txBox="1"/>
          <p:nvPr/>
        </p:nvSpPr>
        <p:spPr>
          <a:xfrm>
            <a:off x="1857375" y="2085324"/>
            <a:ext cx="847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adiotechnika" pitchFamily="50" charset="0"/>
              </a:rPr>
              <a:t>Node.js</a:t>
            </a:r>
            <a:endParaRPr lang="ru-RU" sz="7200" dirty="0">
              <a:solidFill>
                <a:schemeClr val="bg1"/>
              </a:solidFill>
              <a:latin typeface="Radiotech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3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FEAB7-2A66-477B-AF85-8DD4E6F8F78C}"/>
              </a:ext>
            </a:extLst>
          </p:cNvPr>
          <p:cNvSpPr/>
          <p:nvPr/>
        </p:nvSpPr>
        <p:spPr>
          <a:xfrm>
            <a:off x="682359" y="2528047"/>
            <a:ext cx="3349521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F221A-6029-4B95-BA80-FAC975D71599}"/>
              </a:ext>
            </a:extLst>
          </p:cNvPr>
          <p:cNvSpPr txBox="1"/>
          <p:nvPr/>
        </p:nvSpPr>
        <p:spPr>
          <a:xfrm>
            <a:off x="1857375" y="617692"/>
            <a:ext cx="847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Radiotechnika" pitchFamily="50" charset="0"/>
              </a:rPr>
              <a:t>Node.js</a:t>
            </a:r>
            <a:endParaRPr lang="ru-RU" sz="7200" dirty="0">
              <a:latin typeface="Radiotechnika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682359" y="2967335"/>
            <a:ext cx="327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Radiotechnika" pitchFamily="50" charset="0"/>
              </a:rPr>
              <a:t>Компоненты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583AA-2CB8-491B-BC7D-91739FF429F3}"/>
              </a:ext>
            </a:extLst>
          </p:cNvPr>
          <p:cNvSpPr/>
          <p:nvPr/>
        </p:nvSpPr>
        <p:spPr>
          <a:xfrm>
            <a:off x="4421239" y="6858000"/>
            <a:ext cx="3349521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8A9AE-4FCC-4F99-B7C5-7B0D0F5CBC8F}"/>
              </a:ext>
            </a:extLst>
          </p:cNvPr>
          <p:cNvSpPr txBox="1"/>
          <p:nvPr/>
        </p:nvSpPr>
        <p:spPr>
          <a:xfrm>
            <a:off x="682359" y="3637455"/>
            <a:ext cx="3275225" cy="132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adiotechnika" pitchFamily="50" charset="0"/>
              </a:rPr>
              <a:t>express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Radiotechnika" pitchFamily="50" charset="0"/>
              </a:rPr>
              <a:t>Возможности для собственного бэкенда</a:t>
            </a:r>
          </a:p>
        </p:txBody>
      </p:sp>
    </p:spTree>
    <p:extLst>
      <p:ext uri="{BB962C8B-B14F-4D97-AF65-F5344CB8AC3E}">
        <p14:creationId xmlns:p14="http://schemas.microsoft.com/office/powerpoint/2010/main" val="355268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682359" y="2967335"/>
            <a:ext cx="327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adiotechnika" pitchFamily="50" charset="0"/>
              </a:rPr>
              <a:t>Компоненты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583AA-2CB8-491B-BC7D-91739FF429F3}"/>
              </a:ext>
            </a:extLst>
          </p:cNvPr>
          <p:cNvSpPr/>
          <p:nvPr/>
        </p:nvSpPr>
        <p:spPr>
          <a:xfrm>
            <a:off x="4421239" y="2528047"/>
            <a:ext cx="3349521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962FE-F2E5-4FBE-A750-9EC69CAB6A7F}"/>
              </a:ext>
            </a:extLst>
          </p:cNvPr>
          <p:cNvSpPr txBox="1"/>
          <p:nvPr/>
        </p:nvSpPr>
        <p:spPr>
          <a:xfrm>
            <a:off x="4421239" y="2967335"/>
            <a:ext cx="327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diotechnika" pitchFamily="50" charset="0"/>
              </a:rPr>
              <a:t>REST API</a:t>
            </a:r>
            <a:endParaRPr lang="ru-RU" sz="2400" dirty="0">
              <a:solidFill>
                <a:schemeClr val="bg1"/>
              </a:solidFill>
              <a:latin typeface="Radiotechnika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7D5C8-8339-4AB3-B3DA-AD7DA6BBE99E}"/>
              </a:ext>
            </a:extLst>
          </p:cNvPr>
          <p:cNvSpPr txBox="1"/>
          <p:nvPr/>
        </p:nvSpPr>
        <p:spPr>
          <a:xfrm>
            <a:off x="4421239" y="3637455"/>
            <a:ext cx="3275225" cy="164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Radiotechnika" pitchFamily="50" charset="0"/>
              </a:rPr>
              <a:t>Создание собственного </a:t>
            </a:r>
            <a:r>
              <a:rPr lang="en-US" sz="1400" dirty="0">
                <a:solidFill>
                  <a:schemeClr val="bg1"/>
                </a:solidFill>
                <a:latin typeface="Radiotechnika" pitchFamily="50" charset="0"/>
              </a:rPr>
              <a:t>API </a:t>
            </a:r>
            <a:r>
              <a:rPr lang="ru-RU" sz="1400" dirty="0">
                <a:solidFill>
                  <a:schemeClr val="bg1"/>
                </a:solidFill>
                <a:latin typeface="Radiotechnika" pitchFamily="50" charset="0"/>
              </a:rPr>
              <a:t>позволяет гибко управлять приложением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CFEFF-A5D3-4507-A98E-E07D7A2646CC}"/>
              </a:ext>
            </a:extLst>
          </p:cNvPr>
          <p:cNvSpPr/>
          <p:nvPr/>
        </p:nvSpPr>
        <p:spPr>
          <a:xfrm>
            <a:off x="8160119" y="6858000"/>
            <a:ext cx="3349521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5D74D-B583-44FB-BF1C-1EEAC930A403}"/>
              </a:ext>
            </a:extLst>
          </p:cNvPr>
          <p:cNvSpPr txBox="1"/>
          <p:nvPr/>
        </p:nvSpPr>
        <p:spPr>
          <a:xfrm>
            <a:off x="2009775" y="770092"/>
            <a:ext cx="847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Radiotechnika" pitchFamily="50" charset="0"/>
              </a:rPr>
              <a:t>Node.js</a:t>
            </a:r>
            <a:endParaRPr lang="ru-RU" sz="7200" dirty="0">
              <a:latin typeface="Radiotechnika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6A493-AF2B-41E0-B536-2FA3A0435C67}"/>
              </a:ext>
            </a:extLst>
          </p:cNvPr>
          <p:cNvSpPr txBox="1"/>
          <p:nvPr/>
        </p:nvSpPr>
        <p:spPr>
          <a:xfrm>
            <a:off x="682359" y="3637455"/>
            <a:ext cx="3275225" cy="132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Radiotechnika" pitchFamily="50" charset="0"/>
              </a:rPr>
              <a:t>express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Radiotechnika" pitchFamily="50" charset="0"/>
              </a:rPr>
              <a:t>Возможности для собственного бэкенда</a:t>
            </a:r>
          </a:p>
        </p:txBody>
      </p:sp>
    </p:spTree>
    <p:extLst>
      <p:ext uri="{BB962C8B-B14F-4D97-AF65-F5344CB8AC3E}">
        <p14:creationId xmlns:p14="http://schemas.microsoft.com/office/powerpoint/2010/main" val="935712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5C822-FFB1-4154-958B-F32D6A88971D}"/>
              </a:ext>
            </a:extLst>
          </p:cNvPr>
          <p:cNvSpPr/>
          <p:nvPr/>
        </p:nvSpPr>
        <p:spPr>
          <a:xfrm>
            <a:off x="1088265" y="6858000"/>
            <a:ext cx="7915058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3AA31-8C3D-4710-B107-F6ADB668C0C0}"/>
              </a:ext>
            </a:extLst>
          </p:cNvPr>
          <p:cNvSpPr txBox="1"/>
          <p:nvPr/>
        </p:nvSpPr>
        <p:spPr>
          <a:xfrm>
            <a:off x="682359" y="2967335"/>
            <a:ext cx="327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adiotechnika" pitchFamily="50" charset="0"/>
              </a:rPr>
              <a:t>Компоненты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962FE-F2E5-4FBE-A750-9EC69CAB6A7F}"/>
              </a:ext>
            </a:extLst>
          </p:cNvPr>
          <p:cNvSpPr txBox="1"/>
          <p:nvPr/>
        </p:nvSpPr>
        <p:spPr>
          <a:xfrm>
            <a:off x="4421239" y="2967335"/>
            <a:ext cx="327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adiotechnika" pitchFamily="50" charset="0"/>
              </a:rPr>
              <a:t>REST API</a:t>
            </a:r>
            <a:endParaRPr lang="ru-RU" sz="2400" dirty="0">
              <a:latin typeface="Radiotechnika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CFEFF-A5D3-4507-A98E-E07D7A2646CC}"/>
              </a:ext>
            </a:extLst>
          </p:cNvPr>
          <p:cNvSpPr/>
          <p:nvPr/>
        </p:nvSpPr>
        <p:spPr>
          <a:xfrm>
            <a:off x="8160119" y="2528047"/>
            <a:ext cx="3349521" cy="4329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77B10-8D6E-46E9-8426-97C8DAC68C1E}"/>
              </a:ext>
            </a:extLst>
          </p:cNvPr>
          <p:cNvSpPr txBox="1"/>
          <p:nvPr/>
        </p:nvSpPr>
        <p:spPr>
          <a:xfrm>
            <a:off x="8160119" y="2967335"/>
            <a:ext cx="327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diotechnika" pitchFamily="50" charset="0"/>
              </a:rPr>
              <a:t>PostgreSQl</a:t>
            </a:r>
            <a:endParaRPr lang="ru-RU" sz="2400" dirty="0">
              <a:solidFill>
                <a:schemeClr val="bg1"/>
              </a:solidFill>
              <a:latin typeface="Radiotechnika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1022E-4054-4CC7-BDE3-664FE8905460}"/>
              </a:ext>
            </a:extLst>
          </p:cNvPr>
          <p:cNvSpPr txBox="1"/>
          <p:nvPr/>
        </p:nvSpPr>
        <p:spPr>
          <a:xfrm>
            <a:off x="8160119" y="3637455"/>
            <a:ext cx="3275225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Radiotechnika" pitchFamily="50" charset="0"/>
              </a:rPr>
              <a:t>Реляционная субд для хранение и манипуляции с данными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39425-992F-4796-9E43-93A8EEE2EE9B}"/>
              </a:ext>
            </a:extLst>
          </p:cNvPr>
          <p:cNvSpPr txBox="1"/>
          <p:nvPr/>
        </p:nvSpPr>
        <p:spPr>
          <a:xfrm>
            <a:off x="4421239" y="3637455"/>
            <a:ext cx="3275225" cy="164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Radiotechnika" pitchFamily="50" charset="0"/>
              </a:rPr>
              <a:t>Создание собственного </a:t>
            </a:r>
            <a:r>
              <a:rPr lang="en-US" sz="1400" dirty="0">
                <a:latin typeface="Radiotechnika" pitchFamily="50" charset="0"/>
              </a:rPr>
              <a:t>API </a:t>
            </a:r>
            <a:r>
              <a:rPr lang="ru-RU" sz="1400" dirty="0">
                <a:latin typeface="Radiotechnika" pitchFamily="50" charset="0"/>
              </a:rPr>
              <a:t>позволяет гибко управлять приложением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E1D83-B426-4AC2-9669-9A64E6066969}"/>
              </a:ext>
            </a:extLst>
          </p:cNvPr>
          <p:cNvSpPr txBox="1"/>
          <p:nvPr/>
        </p:nvSpPr>
        <p:spPr>
          <a:xfrm>
            <a:off x="2009775" y="770092"/>
            <a:ext cx="847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Radiotechnika" pitchFamily="50" charset="0"/>
              </a:rPr>
              <a:t>Node.js</a:t>
            </a:r>
            <a:endParaRPr lang="ru-RU" sz="7200" dirty="0">
              <a:latin typeface="Radiotechnika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ED2FD-C6DC-4174-BEB6-A28EA31B36F1}"/>
              </a:ext>
            </a:extLst>
          </p:cNvPr>
          <p:cNvSpPr txBox="1"/>
          <p:nvPr/>
        </p:nvSpPr>
        <p:spPr>
          <a:xfrm>
            <a:off x="682359" y="3637455"/>
            <a:ext cx="3275225" cy="132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Radiotechnika" pitchFamily="50" charset="0"/>
              </a:rPr>
              <a:t>express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Radiotechnika" pitchFamily="50" charset="0"/>
              </a:rPr>
              <a:t>Возможности для собственного бэкенда</a:t>
            </a:r>
          </a:p>
        </p:txBody>
      </p:sp>
    </p:spTree>
    <p:extLst>
      <p:ext uri="{BB962C8B-B14F-4D97-AF65-F5344CB8AC3E}">
        <p14:creationId xmlns:p14="http://schemas.microsoft.com/office/powerpoint/2010/main" val="260908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306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Radiotechnika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2024-01-20T04:52:17Z</dcterms:created>
  <dcterms:modified xsi:type="dcterms:W3CDTF">2024-03-02T15:31:39Z</dcterms:modified>
</cp:coreProperties>
</file>