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4" r:id="rId11"/>
    <p:sldId id="264" r:id="rId12"/>
    <p:sldId id="263" r:id="rId13"/>
    <p:sldId id="268" r:id="rId14"/>
    <p:sldId id="267" r:id="rId15"/>
    <p:sldId id="273" r:id="rId16"/>
    <p:sldId id="269" r:id="rId17"/>
    <p:sldId id="270" r:id="rId18"/>
    <p:sldId id="266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38FA-C4D0-4DEE-BA21-4D56BBAFB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0" y="1569475"/>
            <a:ext cx="11100621" cy="114299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Demand Forecasting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58635-188B-8597-8A7F-6A629FF9C8CE}"/>
              </a:ext>
            </a:extLst>
          </p:cNvPr>
          <p:cNvSpPr txBox="1"/>
          <p:nvPr/>
        </p:nvSpPr>
        <p:spPr>
          <a:xfrm>
            <a:off x="963560" y="3224980"/>
            <a:ext cx="105696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machine learning model that predicts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units to order(Demand)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 by leveraging historical sales data, inventory levels, pricing, discounts, promotions, competitor pricing, seasonality, weather conditions, and external disruptions (such as epidemics).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9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4B7859-1B13-74E4-36E1-1B593363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49" y="619124"/>
            <a:ext cx="7168331" cy="60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1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4BD7-86F6-C955-212F-CFDF81AE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31710" cy="62793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84DD0-8155-009B-CD35-C45C7EA041F1}"/>
              </a:ext>
            </a:extLst>
          </p:cNvPr>
          <p:cNvSpPr txBox="1"/>
          <p:nvPr/>
        </p:nvSpPr>
        <p:spPr>
          <a:xfrm>
            <a:off x="914400" y="993058"/>
            <a:ext cx="1096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implement and train all regression models, including Linear, Polynomial, KNN, Decision Tree, Random Forest, and SVR.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96BAD-2CDA-7391-B526-4D2DFF9A2F5C}"/>
              </a:ext>
            </a:extLst>
          </p:cNvPr>
          <p:cNvSpPr txBox="1"/>
          <p:nvPr/>
        </p:nvSpPr>
        <p:spPr>
          <a:xfrm>
            <a:off x="914400" y="3873910"/>
            <a:ext cx="10736826" cy="217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C1E7C-2D6F-91C0-C729-B51FEA1F275D}"/>
              </a:ext>
            </a:extLst>
          </p:cNvPr>
          <p:cNvSpPr txBox="1"/>
          <p:nvPr/>
        </p:nvSpPr>
        <p:spPr>
          <a:xfrm>
            <a:off x="1020986" y="3726426"/>
            <a:ext cx="10736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squared difference between actual and predicted values. It Penalizes larger errors more heavily; lower MSE → better model.</a:t>
            </a:r>
          </a:p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Error(MAE):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average absolute difference between actual and predicted values.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Error(RMSE)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:It is used to measure the average magnitude of prediction errors in regression models.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Score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Determination):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proportion of variance in the target explained by the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R² = 1 → perfect prediction (all variance explained)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R² = 1 → perfect prediction (all variance explained)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Higher R² → better model fit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C145B2-44BB-1227-9221-1183BA20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60" y="1608395"/>
            <a:ext cx="7849280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2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6BF46-034B-7A3A-6F51-7BB5CF3D034A}"/>
              </a:ext>
            </a:extLst>
          </p:cNvPr>
          <p:cNvSpPr txBox="1"/>
          <p:nvPr/>
        </p:nvSpPr>
        <p:spPr>
          <a:xfrm>
            <a:off x="1042218" y="373626"/>
            <a:ext cx="478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the relationship between features and target by fitting a straight line to minimize prediction errors.</a:t>
            </a:r>
            <a:endParaRPr lang="en-IN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ACD30-FE0B-A543-7B89-7B6D91161BED}"/>
              </a:ext>
            </a:extLst>
          </p:cNvPr>
          <p:cNvSpPr txBox="1"/>
          <p:nvPr/>
        </p:nvSpPr>
        <p:spPr>
          <a:xfrm>
            <a:off x="5919020" y="373626"/>
            <a:ext cx="6135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fits a nonlinear relationship between features and target using polynomial terms.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regularization penalizes large coefficients to reduce overfitting and improve model stability.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7F5F34-47F8-4D14-ECCF-49BA1826E15E}"/>
              </a:ext>
            </a:extLst>
          </p:cNvPr>
          <p:cNvSpPr txBox="1"/>
          <p:nvPr/>
        </p:nvSpPr>
        <p:spPr>
          <a:xfrm>
            <a:off x="1111045" y="3559278"/>
            <a:ext cx="383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4DBDB-A3C0-1EE7-7D88-72E731C51F9E}"/>
              </a:ext>
            </a:extLst>
          </p:cNvPr>
          <p:cNvSpPr txBox="1"/>
          <p:nvPr/>
        </p:nvSpPr>
        <p:spPr>
          <a:xfrm>
            <a:off x="5919020" y="3974776"/>
            <a:ext cx="461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EB22D0-F77A-0675-148A-09647890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462072"/>
            <a:ext cx="4206605" cy="2097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7DB888-AFDC-6E39-4AA3-FE8DE66E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4205608"/>
            <a:ext cx="2554445" cy="2200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BD02E4-A234-B0A5-8F0E-10E6F985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20" y="1700771"/>
            <a:ext cx="5645385" cy="22740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A62AEA-F8B5-CE66-7093-0D361100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0" y="4436441"/>
            <a:ext cx="2241754" cy="21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8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C1F2-7608-4C66-7C62-4AFA030B8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7A317-B2F0-F175-079D-6CD5FA62F455}"/>
              </a:ext>
            </a:extLst>
          </p:cNvPr>
          <p:cNvSpPr txBox="1"/>
          <p:nvPr/>
        </p:nvSpPr>
        <p:spPr>
          <a:xfrm>
            <a:off x="1042218" y="373626"/>
            <a:ext cx="478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splits data based on feature values to make predictions using a tree-like 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EC4B7-9B3D-176E-17ED-B2F69B394E19}"/>
              </a:ext>
            </a:extLst>
          </p:cNvPr>
          <p:cNvSpPr txBox="1"/>
          <p:nvPr/>
        </p:nvSpPr>
        <p:spPr>
          <a:xfrm>
            <a:off x="5919020" y="373626"/>
            <a:ext cx="6135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decision trees to improve accuracy and reduce overfitting.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A3E4E-B462-90E5-CD3D-1F30A5C3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4" y="1397241"/>
            <a:ext cx="4389500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23586-3B6C-0641-8C69-D7087A6B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0" y="1112290"/>
            <a:ext cx="6135328" cy="268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FC1D9-85F0-043B-278A-CE6615D1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276" y="4137937"/>
            <a:ext cx="2324301" cy="2141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74A14C-88E3-2BC1-1824-CC7E41B4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09163"/>
            <a:ext cx="2255715" cy="1966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7890CB-176F-BE77-7D50-D67BCF2877E6}"/>
              </a:ext>
            </a:extLst>
          </p:cNvPr>
          <p:cNvSpPr txBox="1"/>
          <p:nvPr/>
        </p:nvSpPr>
        <p:spPr>
          <a:xfrm>
            <a:off x="1111045" y="3559278"/>
            <a:ext cx="383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FE272-36A3-C3DF-A461-79DDCC10FA46}"/>
              </a:ext>
            </a:extLst>
          </p:cNvPr>
          <p:cNvSpPr txBox="1"/>
          <p:nvPr/>
        </p:nvSpPr>
        <p:spPr>
          <a:xfrm>
            <a:off x="5919020" y="3974776"/>
            <a:ext cx="461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</p:txBody>
      </p:sp>
    </p:spTree>
    <p:extLst>
      <p:ext uri="{BB962C8B-B14F-4D97-AF65-F5344CB8AC3E}">
        <p14:creationId xmlns:p14="http://schemas.microsoft.com/office/powerpoint/2010/main" val="302096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6FE51-1CA7-3818-C946-3FD721B3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77FCD-D136-7490-07E6-A16334C93C40}"/>
              </a:ext>
            </a:extLst>
          </p:cNvPr>
          <p:cNvSpPr txBox="1"/>
          <p:nvPr/>
        </p:nvSpPr>
        <p:spPr>
          <a:xfrm>
            <a:off x="953728" y="155124"/>
            <a:ext cx="4788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predicts the target based on the average of the nearest data points in feature space.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CD46-0BD0-504E-B3BA-C927A82C7D35}"/>
              </a:ext>
            </a:extLst>
          </p:cNvPr>
          <p:cNvSpPr txBox="1"/>
          <p:nvPr/>
        </p:nvSpPr>
        <p:spPr>
          <a:xfrm>
            <a:off x="5840361" y="155124"/>
            <a:ext cx="6135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continuous values by fitting a function within a margin of tolerance, capturing linear and nonlinear relationships using kernels.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50BBE-F7AD-2BBE-0153-A4CE96F63EB7}"/>
              </a:ext>
            </a:extLst>
          </p:cNvPr>
          <p:cNvSpPr txBox="1"/>
          <p:nvPr/>
        </p:nvSpPr>
        <p:spPr>
          <a:xfrm>
            <a:off x="1111045" y="3778166"/>
            <a:ext cx="383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EDEA6-03F0-7977-6CC3-8E9216ED8529}"/>
              </a:ext>
            </a:extLst>
          </p:cNvPr>
          <p:cNvSpPr txBox="1"/>
          <p:nvPr/>
        </p:nvSpPr>
        <p:spPr>
          <a:xfrm>
            <a:off x="5919020" y="3824314"/>
            <a:ext cx="461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263C4-2672-A5AF-A381-5536F70C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225701"/>
            <a:ext cx="3433216" cy="2457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4E164-C3FE-102B-EAC3-F23A19B3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4" y="4285979"/>
            <a:ext cx="2404172" cy="22496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2E7655-62A6-BF37-8CC5-FEA8E4FF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20" y="4427722"/>
            <a:ext cx="3087328" cy="20267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A85855-F2DF-8590-4FC8-E9D953609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041" y="1312531"/>
            <a:ext cx="4435224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8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F1596-F49E-20C1-1CC2-DFCA3AD4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70" y="127270"/>
            <a:ext cx="4159046" cy="33017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22B80F-68C7-CD91-0DED-39F11ED7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38" y="114042"/>
            <a:ext cx="4247536" cy="33281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1E531-000B-2023-DA72-9567C441D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51" y="3601246"/>
            <a:ext cx="3865046" cy="31294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32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EE-49F4-F837-52BD-755E060D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Model’s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5057A-DC30-EC44-FDAB-169B9D1A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1" y="1444882"/>
            <a:ext cx="8989449" cy="49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31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A8DD-4041-82FB-5EF0-25CFC584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178772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on Unseen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48536-02B7-F5B4-40E0-5197B18BFFE1}"/>
              </a:ext>
            </a:extLst>
          </p:cNvPr>
          <p:cNvSpPr txBox="1"/>
          <p:nvPr/>
        </p:nvSpPr>
        <p:spPr>
          <a:xfrm>
            <a:off x="1494503" y="15043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F0FFC-62E6-03AD-343A-B3647E5F1147}"/>
              </a:ext>
            </a:extLst>
          </p:cNvPr>
          <p:cNvSpPr txBox="1"/>
          <p:nvPr/>
        </p:nvSpPr>
        <p:spPr>
          <a:xfrm>
            <a:off x="1101213" y="1406013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Randomly took details from Dataset to check how well my Models predict Demand like when I enter details the demand value could be 64, But below shows how different model predict Demand value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8732F-B24E-CF87-929C-CA8A4967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17" y="2522809"/>
            <a:ext cx="7437765" cy="3444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63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C26EEA-CF2F-F5A7-8109-02A198B4B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786216"/>
              </p:ext>
            </p:extLst>
          </p:nvPr>
        </p:nvGraphicFramePr>
        <p:xfrm>
          <a:off x="1755058" y="2477727"/>
          <a:ext cx="8947353" cy="365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09">
                  <a:extLst>
                    <a:ext uri="{9D8B030D-6E8A-4147-A177-3AD203B41FA5}">
                      <a16:colId xmlns:a16="http://schemas.microsoft.com/office/drawing/2014/main" val="3448573044"/>
                    </a:ext>
                  </a:extLst>
                </a:gridCol>
                <a:gridCol w="2589930">
                  <a:extLst>
                    <a:ext uri="{9D8B030D-6E8A-4147-A177-3AD203B41FA5}">
                      <a16:colId xmlns:a16="http://schemas.microsoft.com/office/drawing/2014/main" val="2284473605"/>
                    </a:ext>
                  </a:extLst>
                </a:gridCol>
                <a:gridCol w="2273303">
                  <a:extLst>
                    <a:ext uri="{9D8B030D-6E8A-4147-A177-3AD203B41FA5}">
                      <a16:colId xmlns:a16="http://schemas.microsoft.com/office/drawing/2014/main" val="3616366131"/>
                    </a:ext>
                  </a:extLst>
                </a:gridCol>
                <a:gridCol w="1878411">
                  <a:extLst>
                    <a:ext uri="{9D8B030D-6E8A-4147-A177-3AD203B41FA5}">
                      <a16:colId xmlns:a16="http://schemas.microsoft.com/office/drawing/2014/main" val="1861922160"/>
                    </a:ext>
                  </a:extLst>
                </a:gridCol>
              </a:tblGrid>
              <a:tr h="693410">
                <a:tc>
                  <a:txBody>
                    <a:bodyPr/>
                    <a:lstStyle/>
                    <a:p>
                      <a:r>
                        <a:rPr lang="en-IN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Predicted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Error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837450"/>
                  </a:ext>
                </a:extLst>
              </a:tr>
              <a:tr h="679497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5091"/>
                  </a:ext>
                </a:extLst>
              </a:tr>
              <a:tr h="679497">
                <a:tc>
                  <a:txBody>
                    <a:bodyPr/>
                    <a:lstStyle/>
                    <a:p>
                      <a:r>
                        <a:rPr lang="en-IN" dirty="0"/>
                        <a:t>Polynomial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49052"/>
                  </a:ext>
                </a:extLst>
              </a:tr>
              <a:tr h="401737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81964"/>
                  </a:ext>
                </a:extLst>
              </a:tr>
              <a:tr h="401737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27545"/>
                  </a:ext>
                </a:extLst>
              </a:tr>
              <a:tr h="401737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78263"/>
                  </a:ext>
                </a:extLst>
              </a:tr>
              <a:tr h="401737">
                <a:tc>
                  <a:txBody>
                    <a:bodyPr/>
                    <a:lstStyle/>
                    <a:p>
                      <a:r>
                        <a:rPr lang="en-IN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07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8FBE1C-57D7-0D82-BCFC-B44EB12787AD}"/>
              </a:ext>
            </a:extLst>
          </p:cNvPr>
          <p:cNvSpPr txBox="1"/>
          <p:nvPr/>
        </p:nvSpPr>
        <p:spPr>
          <a:xfrm>
            <a:off x="1455174" y="393290"/>
            <a:ext cx="907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Error Percentage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D7B75-AB67-C85F-82B5-72B95F0644BE}"/>
              </a:ext>
            </a:extLst>
          </p:cNvPr>
          <p:cNvSpPr txBox="1"/>
          <p:nvPr/>
        </p:nvSpPr>
        <p:spPr>
          <a:xfrm>
            <a:off x="3156155" y="1209368"/>
            <a:ext cx="614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B08416-63F1-FCCB-9ED0-C65F2D77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31" y="1272902"/>
            <a:ext cx="4485812" cy="7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180-C622-0144-05A1-286C6956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75"/>
            <a:ext cx="10515600" cy="1002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67C52-EEE5-4543-75AD-95B084F18CB9}"/>
              </a:ext>
            </a:extLst>
          </p:cNvPr>
          <p:cNvSpPr txBox="1"/>
          <p:nvPr/>
        </p:nvSpPr>
        <p:spPr>
          <a:xfrm>
            <a:off x="907026" y="1415846"/>
            <a:ext cx="10874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Overall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six models were trained and tested using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MSE, RMSE, MAE, and R²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showed variation in handling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Model-wise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Moderate accuracy (R² ≈ 0.74). Works well but limited for complex, non-linear demand.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Ridge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Best performance (Train R² ≈ 0.84, Test R² ≈ 0.83). Captures non-linearity effectively while controlling variance.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Overfitted training data (R² = 1.0) but dropped on testing (R² ≈ 0.72) → high variance problem.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Balanced but prone to overfitting (Train/Test R² ≈ 0.78).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generalization (Train R² ≈ 0.82, Test R² ≈ 0.81). Stable and reliable across scenarios.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Performed consistently (Train/Test R² ≈ 0.78) but not as strong as Random Forest or Polynomial Ridge.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Error Trends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MAE: Polynomial Ridge (≈ 12.6).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Overfitting: KNN (perfect train, weak test).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Trade-off: Random Forest (low errors + stable R²).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2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E267-3C0D-B926-DEE6-EF58AD1E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63" y="-324466"/>
            <a:ext cx="9544666" cy="153383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26D71-D557-D82F-EBB5-27E14DEDAB6C}"/>
              </a:ext>
            </a:extLst>
          </p:cNvPr>
          <p:cNvSpPr txBox="1"/>
          <p:nvPr/>
        </p:nvSpPr>
        <p:spPr>
          <a:xfrm>
            <a:off x="857864" y="678877"/>
            <a:ext cx="10962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 – Retail Store Inventory &amp; Demand Forecasting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76,000 rows × 16 columns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6E682F-D0ED-3D1E-23ED-4143262DA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94294"/>
              </p:ext>
            </p:extLst>
          </p:nvPr>
        </p:nvGraphicFramePr>
        <p:xfrm>
          <a:off x="857863" y="1279043"/>
          <a:ext cx="7637208" cy="5446222"/>
        </p:xfrm>
        <a:graphic>
          <a:graphicData uri="http://schemas.openxmlformats.org/drawingml/2006/table">
            <a:tbl>
              <a:tblPr/>
              <a:tblGrid>
                <a:gridCol w="2545736">
                  <a:extLst>
                    <a:ext uri="{9D8B030D-6E8A-4147-A177-3AD203B41FA5}">
                      <a16:colId xmlns:a16="http://schemas.microsoft.com/office/drawing/2014/main" val="1118558153"/>
                    </a:ext>
                  </a:extLst>
                </a:gridCol>
                <a:gridCol w="2545736">
                  <a:extLst>
                    <a:ext uri="{9D8B030D-6E8A-4147-A177-3AD203B41FA5}">
                      <a16:colId xmlns:a16="http://schemas.microsoft.com/office/drawing/2014/main" val="2504431093"/>
                    </a:ext>
                  </a:extLst>
                </a:gridCol>
                <a:gridCol w="2545736">
                  <a:extLst>
                    <a:ext uri="{9D8B030D-6E8A-4147-A177-3AD203B41FA5}">
                      <a16:colId xmlns:a16="http://schemas.microsoft.com/office/drawing/2014/main" val="1736350422"/>
                    </a:ext>
                  </a:extLst>
                </a:gridCol>
              </a:tblGrid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Dtype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19844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date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42076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ID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identifier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31237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identifier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68216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category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99934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region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20397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Level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in stock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187195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Sold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sold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7088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Ordered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 restocked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7730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Selling price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310391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 applied (%)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91637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 Condition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 (Sunny..)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786040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Promotion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Promotion flag (0/1)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46085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Competitor Pricing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Competitor’s price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491107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Seasonality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651535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Epidemic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Epidemic flag (0/1)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387548"/>
                  </a:ext>
                </a:extLst>
              </a:tr>
              <a:tr h="320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(Target)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demand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100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6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C338-18D3-A61D-AABA-D87C15DD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C3E26-BA87-C6BF-65C5-624A6005E283}"/>
              </a:ext>
            </a:extLst>
          </p:cNvPr>
          <p:cNvSpPr txBox="1"/>
          <p:nvPr/>
        </p:nvSpPr>
        <p:spPr>
          <a:xfrm>
            <a:off x="914400" y="1415845"/>
            <a:ext cx="107269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Finding a Good Dataset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Real-world demand data is hard to obtain; available datasets may lack granularity or external factors.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Handling Outliers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Sudden demand spikes or data entry errors skew results; need robust detection &amp; treatment.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Overfitting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Models like Decision Trees and KNN fit training data too well but fail on unseen data.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Scaling Issues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Algorithms (KNN, SVR, Polynomial Regression) are sensitive to feature scales, requiring proper normalization and finding best scaling technique 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many more which is perfect for my data)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Feature Complexity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Multiple interacting factors (price, promotions, weather, epidemics) make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accurate modelling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External Uncertainty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Events like holidays, supply chain disruptions, or epidemics can’t always be predicted.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5C220-093E-ABB1-4398-CE0991C1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3" y="933967"/>
            <a:ext cx="10766323" cy="2817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3A30B-75B9-FC3E-7FE9-169D83B1B7AF}"/>
              </a:ext>
            </a:extLst>
          </p:cNvPr>
          <p:cNvSpPr txBox="1"/>
          <p:nvPr/>
        </p:nvSpPr>
        <p:spPr>
          <a:xfrm>
            <a:off x="1042219" y="255639"/>
            <a:ext cx="10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00B1B-2C42-894A-FD66-9009B80A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3" y="4060530"/>
            <a:ext cx="1090516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BD5-5158-90F3-4D66-E3EAAAEC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6"/>
            <a:ext cx="10515600" cy="8750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4ADD5-4837-4DE7-0978-0F78B298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33" y="2275246"/>
            <a:ext cx="4877223" cy="86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E423E-8449-2D13-0F90-ACBC693E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33" y="1345206"/>
            <a:ext cx="5258256" cy="434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E3BE4-6893-BF51-E796-99110BCF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33" y="3786798"/>
            <a:ext cx="11004131" cy="843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9303E-F598-1383-AF8F-F4A8DB3A9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33" y="5295402"/>
            <a:ext cx="5563082" cy="1204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473528-5051-0A5F-FE50-553ED29758E1}"/>
              </a:ext>
            </a:extLst>
          </p:cNvPr>
          <p:cNvSpPr txBox="1"/>
          <p:nvPr/>
        </p:nvSpPr>
        <p:spPr>
          <a:xfrm>
            <a:off x="958806" y="983226"/>
            <a:ext cx="1109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 drop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they are just identifiers and do not contribute to demand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412A6-DC5B-7EEE-4EC2-C6DFB03555DA}"/>
              </a:ext>
            </a:extLst>
          </p:cNvPr>
          <p:cNvSpPr txBox="1"/>
          <p:nvPr/>
        </p:nvSpPr>
        <p:spPr>
          <a:xfrm>
            <a:off x="958806" y="1858296"/>
            <a:ext cx="1069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convert Date into correct format and extract Year and Month for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E7E61-5D13-1742-DF17-84C2AC723472}"/>
              </a:ext>
            </a:extLst>
          </p:cNvPr>
          <p:cNvSpPr txBox="1"/>
          <p:nvPr/>
        </p:nvSpPr>
        <p:spPr>
          <a:xfrm>
            <a:off x="1050217" y="3293806"/>
            <a:ext cx="1046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convert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Datatype to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reduces memory usage and speeds up model processing.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7B24B-A26B-E05D-72FC-C716BF82E348}"/>
              </a:ext>
            </a:extLst>
          </p:cNvPr>
          <p:cNvSpPr txBox="1"/>
          <p:nvPr/>
        </p:nvSpPr>
        <p:spPr>
          <a:xfrm>
            <a:off x="1111233" y="4768645"/>
            <a:ext cx="98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check number of duplicate rows in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4904A-F7C1-E588-28F4-193D309D89F1}"/>
              </a:ext>
            </a:extLst>
          </p:cNvPr>
          <p:cNvSpPr txBox="1"/>
          <p:nvPr/>
        </p:nvSpPr>
        <p:spPr>
          <a:xfrm>
            <a:off x="963561" y="294968"/>
            <a:ext cx="10638504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 check Missing values in Dataset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Missing values in dataset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E5268-9397-0296-5920-62961C8B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29" y="760106"/>
            <a:ext cx="3505504" cy="73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CF8DD-FBFE-F396-0CBE-B48797F2CAA3}"/>
              </a:ext>
            </a:extLst>
          </p:cNvPr>
          <p:cNvSpPr txBox="1"/>
          <p:nvPr/>
        </p:nvSpPr>
        <p:spPr>
          <a:xfrm>
            <a:off x="963561" y="1641987"/>
            <a:ext cx="1004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Inventory Level, Units Ordered, and Units Sold reveal outliers, which likely reflect sudden demand surges, bulk purchasing, or data entry inconsistencies. Addressing these outliers is important for building a more reliable prediction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97797-0649-7996-10E9-BFA1A5F5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42" y="2818176"/>
            <a:ext cx="3555447" cy="2949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A41E38-114B-4FA8-060B-E01A1944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588" y="2818176"/>
            <a:ext cx="3494450" cy="28933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2F43E2-1E46-3209-7515-7863895DF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665" y="2818175"/>
            <a:ext cx="3159860" cy="28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73F8EC-F74F-9023-2443-59FFF4A769EA}"/>
              </a:ext>
            </a:extLst>
          </p:cNvPr>
          <p:cNvSpPr txBox="1"/>
          <p:nvPr/>
        </p:nvSpPr>
        <p:spPr>
          <a:xfrm>
            <a:off x="934065" y="255639"/>
            <a:ext cx="1085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Outlier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were treated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extreme values beyond the lower and upper bounds (Q1–1.5×IQR, Q3+1.5×IQR) were identified and removed to maintain data quality.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EC500-5AB1-0626-BDFE-8FA65642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959525"/>
            <a:ext cx="4987002" cy="2265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A35DA-49A4-3190-97E4-51D7997D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7" y="3429000"/>
            <a:ext cx="9381033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BCE2E-E9DA-12AB-AB86-92C4742C06CC}"/>
              </a:ext>
            </a:extLst>
          </p:cNvPr>
          <p:cNvSpPr txBox="1"/>
          <p:nvPr/>
        </p:nvSpPr>
        <p:spPr>
          <a:xfrm>
            <a:off x="904568" y="216310"/>
            <a:ext cx="1075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 were one-hot encoded into binary variables to prepare the data for modeling.”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E94CC-91E4-1335-C987-EEF0D726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739812"/>
            <a:ext cx="6904318" cy="1524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46609-E4C2-48C6-3131-C36E5CAF2E7C}"/>
              </a:ext>
            </a:extLst>
          </p:cNvPr>
          <p:cNvSpPr txBox="1"/>
          <p:nvPr/>
        </p:nvSpPr>
        <p:spPr>
          <a:xfrm>
            <a:off x="904568" y="2418114"/>
            <a:ext cx="99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split into training (80%) and testing (20%) sets to evaluate model performance.”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341C4-01D6-922A-05C7-588E3FA879CD}"/>
              </a:ext>
            </a:extLst>
          </p:cNvPr>
          <p:cNvSpPr txBox="1"/>
          <p:nvPr/>
        </p:nvSpPr>
        <p:spPr>
          <a:xfrm>
            <a:off x="884903" y="4573751"/>
            <a:ext cx="1042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were scaled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transform values into a 0–1 range, ensuring uniformity and improving model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D7A1B-63D3-BB3C-24F9-63A2D26D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68" y="5342428"/>
            <a:ext cx="6553768" cy="1386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89114-D4B2-20A3-CD9B-4B3EA591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68" y="3161041"/>
            <a:ext cx="6361471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80F08-BC78-779E-5D2C-31C52D10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790574"/>
            <a:ext cx="7844606" cy="55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03914-9298-45F8-75C4-D3752B48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790575"/>
            <a:ext cx="6270677" cy="55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753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500</TotalTime>
  <Words>1147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Times New Roman</vt:lpstr>
      <vt:lpstr>Univers</vt:lpstr>
      <vt:lpstr>GradientVTI</vt:lpstr>
      <vt:lpstr>Inventory Demand Forecasting</vt:lpstr>
      <vt:lpstr>Dataset</vt:lpstr>
      <vt:lpstr>PowerPoint Presentation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Model</vt:lpstr>
      <vt:lpstr>PowerPoint Presentation</vt:lpstr>
      <vt:lpstr>PowerPoint Presentation</vt:lpstr>
      <vt:lpstr>PowerPoint Presentation</vt:lpstr>
      <vt:lpstr>PowerPoint Presentation</vt:lpstr>
      <vt:lpstr>Model’s Comparison</vt:lpstr>
      <vt:lpstr>Prediction on Unseen Data</vt:lpstr>
      <vt:lpstr>PowerPoint Presentation</vt:lpstr>
      <vt:lpstr>Findings &amp; Insights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sableenkaurkaler27@gmail.com</dc:creator>
  <cp:lastModifiedBy>sableenkaurkaler27@gmail.com</cp:lastModifiedBy>
  <cp:revision>4</cp:revision>
  <dcterms:created xsi:type="dcterms:W3CDTF">2025-09-08T09:22:06Z</dcterms:created>
  <dcterms:modified xsi:type="dcterms:W3CDTF">2025-09-09T09:32:50Z</dcterms:modified>
</cp:coreProperties>
</file>