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35"/>
  </p:notesMasterIdLst>
  <p:handoutMasterIdLst>
    <p:handoutMasterId r:id="rId36"/>
  </p:handoutMasterIdLst>
  <p:sldIdLst>
    <p:sldId id="264" r:id="rId5"/>
    <p:sldId id="270" r:id="rId6"/>
    <p:sldId id="265" r:id="rId7"/>
    <p:sldId id="293" r:id="rId8"/>
    <p:sldId id="288" r:id="rId9"/>
    <p:sldId id="286" r:id="rId10"/>
    <p:sldId id="300" r:id="rId11"/>
    <p:sldId id="319" r:id="rId12"/>
    <p:sldId id="320" r:id="rId13"/>
    <p:sldId id="321" r:id="rId14"/>
    <p:sldId id="276" r:id="rId15"/>
    <p:sldId id="318" r:id="rId16"/>
    <p:sldId id="324" r:id="rId17"/>
    <p:sldId id="323" r:id="rId18"/>
    <p:sldId id="322" r:id="rId19"/>
    <p:sldId id="310" r:id="rId20"/>
    <p:sldId id="277" r:id="rId21"/>
    <p:sldId id="329" r:id="rId22"/>
    <p:sldId id="326" r:id="rId23"/>
    <p:sldId id="285" r:id="rId24"/>
    <p:sldId id="325" r:id="rId25"/>
    <p:sldId id="311" r:id="rId26"/>
    <p:sldId id="328" r:id="rId27"/>
    <p:sldId id="305" r:id="rId28"/>
    <p:sldId id="312" r:id="rId29"/>
    <p:sldId id="287" r:id="rId30"/>
    <p:sldId id="281" r:id="rId31"/>
    <p:sldId id="314" r:id="rId32"/>
    <p:sldId id="316" r:id="rId33"/>
    <p:sldId id="313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D09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01" autoAdjust="0"/>
  </p:normalViewPr>
  <p:slideViewPr>
    <p:cSldViewPr snapToGrid="0">
      <p:cViewPr varScale="1">
        <p:scale>
          <a:sx n="108" d="100"/>
          <a:sy n="108" d="100"/>
        </p:scale>
        <p:origin x="5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CA456201-0AD9-411B-8C56-AA8F5E603659}" type="presOf" srcId="{6205F060-876B-41E6-AC76-FC2368533459}" destId="{CA4219A6-D4BE-41C1-92F3-6E1A1FEF7CA7}" srcOrd="0" destOrd="0" presId="urn:microsoft.com/office/officeart/2005/8/layout/cycle8"/>
    <dgm:cxn modelId="{A583FA0B-32A3-4079-84FE-398B0C0EEB53}" type="presOf" srcId="{2264DA0A-3210-46C9-995C-EE61DADDC0D9}" destId="{0EB38340-85AF-4831-A98E-0E61B1A4F457}" srcOrd="0" destOrd="0" presId="urn:microsoft.com/office/officeart/2005/8/layout/cycle8"/>
    <dgm:cxn modelId="{3146151B-CF95-4827-AB85-56B8107A4F65}" type="presOf" srcId="{60943381-CE98-4E9E-92B1-F82E8FF2A7A4}" destId="{8B1F329B-3840-4764-9281-75C645CF67EA}" srcOrd="0" destOrd="0" presId="urn:microsoft.com/office/officeart/2005/8/layout/cycle8"/>
    <dgm:cxn modelId="{4F391A37-7D25-4E4B-A127-4B1B5D564D4A}" type="presOf" srcId="{60943381-CE98-4E9E-92B1-F82E8FF2A7A4}" destId="{A8631CA3-90AD-46DA-B2AE-21184A4EBF57}" srcOrd="1" destOrd="0" presId="urn:microsoft.com/office/officeart/2005/8/layout/cycle8"/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E9417767-C5D7-429F-8EBB-133C4AA5D259}" type="presOf" srcId="{2264DA0A-3210-46C9-995C-EE61DADDC0D9}" destId="{3AF9AAD6-31BA-415F-90FD-9F8F884310B2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536CF9B1-8412-41DA-ACD2-EC5274272F8E}" type="presOf" srcId="{6205F060-876B-41E6-AC76-FC2368533459}" destId="{FE9B3D95-7E84-46C9-B39E-D4B04FB49872}" srcOrd="1" destOrd="0" presId="urn:microsoft.com/office/officeart/2005/8/layout/cycle8"/>
    <dgm:cxn modelId="{83A55FEB-05F3-47B5-BCE9-9F5C500C2A08}" type="presOf" srcId="{CE1EB907-4C3C-48B8-A231-0258348582B6}" destId="{0761B503-A35F-4A6B-8C9B-F37E84E2B4B1}" srcOrd="0" destOrd="0" presId="urn:microsoft.com/office/officeart/2005/8/layout/cycle8"/>
    <dgm:cxn modelId="{0DAE8D1D-C875-47EE-8D0B-25C2C45F5CA2}" type="presParOf" srcId="{0761B503-A35F-4A6B-8C9B-F37E84E2B4B1}" destId="{0EB38340-85AF-4831-A98E-0E61B1A4F457}" srcOrd="0" destOrd="0" presId="urn:microsoft.com/office/officeart/2005/8/layout/cycle8"/>
    <dgm:cxn modelId="{FFA3502B-AF11-4DC8-8ECD-7642FE33700E}" type="presParOf" srcId="{0761B503-A35F-4A6B-8C9B-F37E84E2B4B1}" destId="{A5CDBB73-4309-44FF-8C49-809CE2E701C2}" srcOrd="1" destOrd="0" presId="urn:microsoft.com/office/officeart/2005/8/layout/cycle8"/>
    <dgm:cxn modelId="{674CD38E-EFBB-4D81-91BE-0997F96170B1}" type="presParOf" srcId="{0761B503-A35F-4A6B-8C9B-F37E84E2B4B1}" destId="{1FDFC6AB-4F06-47E0-80D6-4A5A584777AE}" srcOrd="2" destOrd="0" presId="urn:microsoft.com/office/officeart/2005/8/layout/cycle8"/>
    <dgm:cxn modelId="{4CA65C94-8CD0-4648-90CA-39576AC0C1B9}" type="presParOf" srcId="{0761B503-A35F-4A6B-8C9B-F37E84E2B4B1}" destId="{3AF9AAD6-31BA-415F-90FD-9F8F884310B2}" srcOrd="3" destOrd="0" presId="urn:microsoft.com/office/officeart/2005/8/layout/cycle8"/>
    <dgm:cxn modelId="{EBD18238-4DDB-4553-9EB7-D1C231519D9C}" type="presParOf" srcId="{0761B503-A35F-4A6B-8C9B-F37E84E2B4B1}" destId="{8B1F329B-3840-4764-9281-75C645CF67EA}" srcOrd="4" destOrd="0" presId="urn:microsoft.com/office/officeart/2005/8/layout/cycle8"/>
    <dgm:cxn modelId="{FC1C9485-BF4E-453E-B851-645A1DC367EC}" type="presParOf" srcId="{0761B503-A35F-4A6B-8C9B-F37E84E2B4B1}" destId="{C731F357-0F95-42A7-8029-0D1ECED107E2}" srcOrd="5" destOrd="0" presId="urn:microsoft.com/office/officeart/2005/8/layout/cycle8"/>
    <dgm:cxn modelId="{FF50C54B-4779-4260-B0B3-281F67F11922}" type="presParOf" srcId="{0761B503-A35F-4A6B-8C9B-F37E84E2B4B1}" destId="{05716ABC-63C3-4504-B0AB-986305FF1654}" srcOrd="6" destOrd="0" presId="urn:microsoft.com/office/officeart/2005/8/layout/cycle8"/>
    <dgm:cxn modelId="{44B2FAE0-A1D9-487A-8EE5-659BED339B64}" type="presParOf" srcId="{0761B503-A35F-4A6B-8C9B-F37E84E2B4B1}" destId="{A8631CA3-90AD-46DA-B2AE-21184A4EBF57}" srcOrd="7" destOrd="0" presId="urn:microsoft.com/office/officeart/2005/8/layout/cycle8"/>
    <dgm:cxn modelId="{E014D333-EC04-4AD0-BF80-C17D3D1FF272}" type="presParOf" srcId="{0761B503-A35F-4A6B-8C9B-F37E84E2B4B1}" destId="{CA4219A6-D4BE-41C1-92F3-6E1A1FEF7CA7}" srcOrd="8" destOrd="0" presId="urn:microsoft.com/office/officeart/2005/8/layout/cycle8"/>
    <dgm:cxn modelId="{CB3AC29E-709D-453B-9912-FAB7CAC26041}" type="presParOf" srcId="{0761B503-A35F-4A6B-8C9B-F37E84E2B4B1}" destId="{2BB46AF1-8DDB-4A4A-BFB3-11F70E7F6C69}" srcOrd="9" destOrd="0" presId="urn:microsoft.com/office/officeart/2005/8/layout/cycle8"/>
    <dgm:cxn modelId="{6E917FDA-85D6-452B-B312-378A6143D79F}" type="presParOf" srcId="{0761B503-A35F-4A6B-8C9B-F37E84E2B4B1}" destId="{A692365D-99B8-497E-8A99-58A37F0292B6}" srcOrd="10" destOrd="0" presId="urn:microsoft.com/office/officeart/2005/8/layout/cycle8"/>
    <dgm:cxn modelId="{4352A89D-7F83-48AC-B7A8-16CA2FD270FB}" type="presParOf" srcId="{0761B503-A35F-4A6B-8C9B-F37E84E2B4B1}" destId="{FE9B3D95-7E84-46C9-B39E-D4B04FB49872}" srcOrd="11" destOrd="0" presId="urn:microsoft.com/office/officeart/2005/8/layout/cycle8"/>
    <dgm:cxn modelId="{7435DFE3-B11D-4741-B23A-0A5251DF2DF7}" type="presParOf" srcId="{0761B503-A35F-4A6B-8C9B-F37E84E2B4B1}" destId="{34D71418-7F07-451C-84B0-893C95E4EBEB}" srcOrd="12" destOrd="0" presId="urn:microsoft.com/office/officeart/2005/8/layout/cycle8"/>
    <dgm:cxn modelId="{7DA848BA-9024-4EF6-93D7-C09A2A530181}" type="presParOf" srcId="{0761B503-A35F-4A6B-8C9B-F37E84E2B4B1}" destId="{ADC5B4BD-6110-43DC-AE79-97F457410083}" srcOrd="13" destOrd="0" presId="urn:microsoft.com/office/officeart/2005/8/layout/cycle8"/>
    <dgm:cxn modelId="{5B66E5DA-8E55-4697-B4AF-86BFFD10F418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A3475346-DF6E-49B6-8F34-8AF9BB68899C}" type="presOf" srcId="{2264DA0A-3210-46C9-995C-EE61DADDC0D9}" destId="{3AF9AAD6-31BA-415F-90FD-9F8F884310B2}" srcOrd="1" destOrd="0" presId="urn:microsoft.com/office/officeart/2005/8/layout/cycle8"/>
    <dgm:cxn modelId="{39280F4F-2AB4-4911-A93F-CFDD6B293CF8}" type="presOf" srcId="{6205F060-876B-41E6-AC76-FC2368533459}" destId="{FE9B3D95-7E84-46C9-B39E-D4B04FB49872}" srcOrd="1" destOrd="0" presId="urn:microsoft.com/office/officeart/2005/8/layout/cycle8"/>
    <dgm:cxn modelId="{6FDF679B-DF81-49F8-8F80-896E2A03E50E}" type="presOf" srcId="{60943381-CE98-4E9E-92B1-F82E8FF2A7A4}" destId="{A8631CA3-90AD-46DA-B2AE-21184A4EBF57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E739DCC6-5306-4E72-B930-CE552EF7D686}" type="presOf" srcId="{6205F060-876B-41E6-AC76-FC2368533459}" destId="{CA4219A6-D4BE-41C1-92F3-6E1A1FEF7CA7}" srcOrd="0" destOrd="0" presId="urn:microsoft.com/office/officeart/2005/8/layout/cycle8"/>
    <dgm:cxn modelId="{B948EDCE-D209-4084-B9F9-7980E6DE3F9C}" type="presOf" srcId="{CE1EB907-4C3C-48B8-A231-0258348582B6}" destId="{0761B503-A35F-4A6B-8C9B-F37E84E2B4B1}" srcOrd="0" destOrd="0" presId="urn:microsoft.com/office/officeart/2005/8/layout/cycle8"/>
    <dgm:cxn modelId="{E9E48AD5-73F2-4195-AC1C-2067B8F6A21B}" type="presOf" srcId="{60943381-CE98-4E9E-92B1-F82E8FF2A7A4}" destId="{8B1F329B-3840-4764-9281-75C645CF67EA}" srcOrd="0" destOrd="0" presId="urn:microsoft.com/office/officeart/2005/8/layout/cycle8"/>
    <dgm:cxn modelId="{EE159BEA-BAA7-4CAA-8C0B-D9F1BD012741}" type="presOf" srcId="{2264DA0A-3210-46C9-995C-EE61DADDC0D9}" destId="{0EB38340-85AF-4831-A98E-0E61B1A4F457}" srcOrd="0" destOrd="0" presId="urn:microsoft.com/office/officeart/2005/8/layout/cycle8"/>
    <dgm:cxn modelId="{10A3C9A3-F167-41E8-B679-D539C832D6FF}" type="presParOf" srcId="{0761B503-A35F-4A6B-8C9B-F37E84E2B4B1}" destId="{0EB38340-85AF-4831-A98E-0E61B1A4F457}" srcOrd="0" destOrd="0" presId="urn:microsoft.com/office/officeart/2005/8/layout/cycle8"/>
    <dgm:cxn modelId="{0768BF0A-EF97-4D99-B2F4-03075ED2484D}" type="presParOf" srcId="{0761B503-A35F-4A6B-8C9B-F37E84E2B4B1}" destId="{A5CDBB73-4309-44FF-8C49-809CE2E701C2}" srcOrd="1" destOrd="0" presId="urn:microsoft.com/office/officeart/2005/8/layout/cycle8"/>
    <dgm:cxn modelId="{8BF1C049-9379-4E1F-8CBC-7748627B0A0E}" type="presParOf" srcId="{0761B503-A35F-4A6B-8C9B-F37E84E2B4B1}" destId="{1FDFC6AB-4F06-47E0-80D6-4A5A584777AE}" srcOrd="2" destOrd="0" presId="urn:microsoft.com/office/officeart/2005/8/layout/cycle8"/>
    <dgm:cxn modelId="{5BD4BA99-CFEF-49F7-9E0D-AB92F18831E1}" type="presParOf" srcId="{0761B503-A35F-4A6B-8C9B-F37E84E2B4B1}" destId="{3AF9AAD6-31BA-415F-90FD-9F8F884310B2}" srcOrd="3" destOrd="0" presId="urn:microsoft.com/office/officeart/2005/8/layout/cycle8"/>
    <dgm:cxn modelId="{EA9ADAE4-FABC-4EA4-8DDB-79BE694ADAB6}" type="presParOf" srcId="{0761B503-A35F-4A6B-8C9B-F37E84E2B4B1}" destId="{8B1F329B-3840-4764-9281-75C645CF67EA}" srcOrd="4" destOrd="0" presId="urn:microsoft.com/office/officeart/2005/8/layout/cycle8"/>
    <dgm:cxn modelId="{8BA08989-A5C2-4AC6-87BE-8B03D09AF8F6}" type="presParOf" srcId="{0761B503-A35F-4A6B-8C9B-F37E84E2B4B1}" destId="{C731F357-0F95-42A7-8029-0D1ECED107E2}" srcOrd="5" destOrd="0" presId="urn:microsoft.com/office/officeart/2005/8/layout/cycle8"/>
    <dgm:cxn modelId="{41D652C0-E232-41C6-AC21-3F907595AEE7}" type="presParOf" srcId="{0761B503-A35F-4A6B-8C9B-F37E84E2B4B1}" destId="{05716ABC-63C3-4504-B0AB-986305FF1654}" srcOrd="6" destOrd="0" presId="urn:microsoft.com/office/officeart/2005/8/layout/cycle8"/>
    <dgm:cxn modelId="{8A10F234-A096-463C-ABF2-9C1B21A05B09}" type="presParOf" srcId="{0761B503-A35F-4A6B-8C9B-F37E84E2B4B1}" destId="{A8631CA3-90AD-46DA-B2AE-21184A4EBF57}" srcOrd="7" destOrd="0" presId="urn:microsoft.com/office/officeart/2005/8/layout/cycle8"/>
    <dgm:cxn modelId="{459A4247-4235-4D51-82CB-B696AEBFAABB}" type="presParOf" srcId="{0761B503-A35F-4A6B-8C9B-F37E84E2B4B1}" destId="{CA4219A6-D4BE-41C1-92F3-6E1A1FEF7CA7}" srcOrd="8" destOrd="0" presId="urn:microsoft.com/office/officeart/2005/8/layout/cycle8"/>
    <dgm:cxn modelId="{C340E872-E4E1-4244-B84E-F0BCD2BBC109}" type="presParOf" srcId="{0761B503-A35F-4A6B-8C9B-F37E84E2B4B1}" destId="{2BB46AF1-8DDB-4A4A-BFB3-11F70E7F6C69}" srcOrd="9" destOrd="0" presId="urn:microsoft.com/office/officeart/2005/8/layout/cycle8"/>
    <dgm:cxn modelId="{FAE2022E-9E9E-4993-A093-92C712724E7B}" type="presParOf" srcId="{0761B503-A35F-4A6B-8C9B-F37E84E2B4B1}" destId="{A692365D-99B8-497E-8A99-58A37F0292B6}" srcOrd="10" destOrd="0" presId="urn:microsoft.com/office/officeart/2005/8/layout/cycle8"/>
    <dgm:cxn modelId="{B8E172EE-9790-4415-97AC-1FE1460F290E}" type="presParOf" srcId="{0761B503-A35F-4A6B-8C9B-F37E84E2B4B1}" destId="{FE9B3D95-7E84-46C9-B39E-D4B04FB49872}" srcOrd="11" destOrd="0" presId="urn:microsoft.com/office/officeart/2005/8/layout/cycle8"/>
    <dgm:cxn modelId="{E5A2A72A-3639-4B76-8C64-C949315031E8}" type="presParOf" srcId="{0761B503-A35F-4A6B-8C9B-F37E84E2B4B1}" destId="{34D71418-7F07-451C-84B0-893C95E4EBEB}" srcOrd="12" destOrd="0" presId="urn:microsoft.com/office/officeart/2005/8/layout/cycle8"/>
    <dgm:cxn modelId="{B787AC3E-E538-4898-81D3-6C7FDEC21A72}" type="presParOf" srcId="{0761B503-A35F-4A6B-8C9B-F37E84E2B4B1}" destId="{ADC5B4BD-6110-43DC-AE79-97F457410083}" srcOrd="13" destOrd="0" presId="urn:microsoft.com/office/officeart/2005/8/layout/cycle8"/>
    <dgm:cxn modelId="{448F71B9-8F92-4EAA-9DAA-E4487B5F4980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885384" y="165706"/>
          <a:ext cx="2141438" cy="214143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OQ Test Automation</a:t>
          </a:r>
          <a:endParaRPr lang="en-GB" sz="800" b="1" kern="1200" dirty="0"/>
        </a:p>
      </dsp:txBody>
      <dsp:txXfrm>
        <a:off x="2013973" y="619487"/>
        <a:ext cx="764799" cy="637333"/>
      </dsp:txXfrm>
    </dsp:sp>
    <dsp:sp modelId="{8B1F329B-3840-4764-9281-75C645CF67EA}">
      <dsp:nvSpPr>
        <dsp:cNvPr id="0" name=""/>
        <dsp:cNvSpPr/>
      </dsp:nvSpPr>
      <dsp:spPr>
        <a:xfrm>
          <a:off x="841280" y="242186"/>
          <a:ext cx="2141438" cy="2141438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GxP Compliance</a:t>
          </a:r>
          <a:endParaRPr lang="en-GB" sz="800" b="1" kern="1200" dirty="0"/>
        </a:p>
      </dsp:txBody>
      <dsp:txXfrm>
        <a:off x="1351146" y="1631572"/>
        <a:ext cx="1147199" cy="560853"/>
      </dsp:txXfrm>
    </dsp:sp>
    <dsp:sp modelId="{CA4219A6-D4BE-41C1-92F3-6E1A1FEF7CA7}">
      <dsp:nvSpPr>
        <dsp:cNvPr id="0" name=""/>
        <dsp:cNvSpPr/>
      </dsp:nvSpPr>
      <dsp:spPr>
        <a:xfrm>
          <a:off x="797177" y="165706"/>
          <a:ext cx="2141438" cy="214143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Behaviour Driven Development</a:t>
          </a:r>
          <a:endParaRPr lang="en-GB" sz="800" b="1" kern="1200" dirty="0"/>
        </a:p>
      </dsp:txBody>
      <dsp:txXfrm>
        <a:off x="1045227" y="619487"/>
        <a:ext cx="764799" cy="637333"/>
      </dsp:txXfrm>
    </dsp:sp>
    <dsp:sp modelId="{34D71418-7F07-451C-84B0-893C95E4EBEB}">
      <dsp:nvSpPr>
        <dsp:cNvPr id="0" name=""/>
        <dsp:cNvSpPr/>
      </dsp:nvSpPr>
      <dsp:spPr>
        <a:xfrm>
          <a:off x="752995" y="33141"/>
          <a:ext cx="2406569" cy="24065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708715" y="109485"/>
          <a:ext cx="2406569" cy="24065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664435" y="33141"/>
          <a:ext cx="2406569" cy="24065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1245538" y="233112"/>
          <a:ext cx="3012532" cy="30125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OQ Test Automation</a:t>
          </a:r>
          <a:endParaRPr lang="en-GB" sz="1200" b="1" kern="1200" dirty="0"/>
        </a:p>
      </dsp:txBody>
      <dsp:txXfrm>
        <a:off x="2833214" y="871482"/>
        <a:ext cx="1075904" cy="896587"/>
      </dsp:txXfrm>
    </dsp:sp>
    <dsp:sp modelId="{8B1F329B-3840-4764-9281-75C645CF67EA}">
      <dsp:nvSpPr>
        <dsp:cNvPr id="0" name=""/>
        <dsp:cNvSpPr/>
      </dsp:nvSpPr>
      <dsp:spPr>
        <a:xfrm>
          <a:off x="1183494" y="340703"/>
          <a:ext cx="3012532" cy="3012532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GxP Compliance</a:t>
          </a:r>
          <a:endParaRPr lang="en-GB" sz="1200" b="1" kern="1200" dirty="0"/>
        </a:p>
      </dsp:txBody>
      <dsp:txXfrm>
        <a:off x="1900764" y="2295262"/>
        <a:ext cx="1613856" cy="788996"/>
      </dsp:txXfrm>
    </dsp:sp>
    <dsp:sp modelId="{CA4219A6-D4BE-41C1-92F3-6E1A1FEF7CA7}">
      <dsp:nvSpPr>
        <dsp:cNvPr id="0" name=""/>
        <dsp:cNvSpPr/>
      </dsp:nvSpPr>
      <dsp:spPr>
        <a:xfrm>
          <a:off x="1121451" y="233112"/>
          <a:ext cx="3012532" cy="30125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Behaviour Driven Development</a:t>
          </a:r>
          <a:endParaRPr lang="en-GB" sz="1200" b="1" kern="1200" dirty="0"/>
        </a:p>
      </dsp:txBody>
      <dsp:txXfrm>
        <a:off x="1470402" y="871482"/>
        <a:ext cx="1075904" cy="896587"/>
      </dsp:txXfrm>
    </dsp:sp>
    <dsp:sp modelId="{34D71418-7F07-451C-84B0-893C95E4EBEB}">
      <dsp:nvSpPr>
        <dsp:cNvPr id="0" name=""/>
        <dsp:cNvSpPr/>
      </dsp:nvSpPr>
      <dsp:spPr>
        <a:xfrm>
          <a:off x="1059297" y="46622"/>
          <a:ext cx="3385512" cy="33855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997004" y="154022"/>
          <a:ext cx="3385512" cy="33855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934712" y="46622"/>
          <a:ext cx="3385512" cy="33855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27.07.2020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27.07.2020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 err="1"/>
              <a:t>ild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 7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u</a:t>
            </a:r>
            <a:r>
              <a:rPr lang="en-GB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4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5522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14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22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…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opportunity</a:t>
            </a:r>
            <a:r>
              <a:rPr lang="de-CH" dirty="0"/>
              <a:t>……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Architecutal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baseline="0" dirty="0"/>
              <a:t> OQ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performed</a:t>
            </a:r>
            <a:r>
              <a:rPr lang="de-CH" baseline="0" dirty="0"/>
              <a:t> on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deployed</a:t>
            </a:r>
            <a:r>
              <a:rPr lang="de-CH" baseline="0" dirty="0"/>
              <a:t> </a:t>
            </a:r>
            <a:r>
              <a:rPr lang="de-CH" baseline="0" dirty="0" err="1"/>
              <a:t>application</a:t>
            </a:r>
            <a:r>
              <a:rPr lang="de-CH" baseline="0" dirty="0"/>
              <a:t> (IQ): </a:t>
            </a:r>
            <a:r>
              <a:rPr lang="de-CH" baseline="0" dirty="0" err="1"/>
              <a:t>It</a:t>
            </a:r>
            <a:r>
              <a:rPr lang="de-CH" baseline="0" dirty="0"/>
              <a:t> must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interfaces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deployed</a:t>
            </a:r>
            <a:r>
              <a:rPr lang="de-CH" baseline="0" dirty="0"/>
              <a:t> </a:t>
            </a:r>
            <a:r>
              <a:rPr lang="de-CH" baseline="0" dirty="0" err="1"/>
              <a:t>application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8553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53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91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87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80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5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61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4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27.07.2020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27.07.2020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27.07.2020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27.07.2020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9.jpg"/><Relationship Id="rId7" Type="http://schemas.openxmlformats.org/officeDocument/2006/relationships/diagramQuickStyle" Target="../diagrams/quickStyle3.xml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1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32.png"/><Relationship Id="rId5" Type="http://schemas.openxmlformats.org/officeDocument/2006/relationships/diagramData" Target="../diagrams/data3.xml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7.jpeg"/><Relationship Id="rId4" Type="http://schemas.openxmlformats.org/officeDocument/2006/relationships/image" Target="../media/image30.jpeg"/><Relationship Id="rId9" Type="http://schemas.microsoft.com/office/2007/relationships/diagramDrawing" Target="../diagrams/drawing3.xml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3" Type="http://schemas.openxmlformats.org/officeDocument/2006/relationships/image" Target="../media/image29.jpg"/><Relationship Id="rId7" Type="http://schemas.openxmlformats.org/officeDocument/2006/relationships/diagramQuickStyle" Target="../diagrams/quickStyle4.xml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1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32.png"/><Relationship Id="rId5" Type="http://schemas.openxmlformats.org/officeDocument/2006/relationships/diagramData" Target="../diagrams/data4.xml"/><Relationship Id="rId1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40.jpeg"/><Relationship Id="rId9" Type="http://schemas.microsoft.com/office/2007/relationships/diagramDrawing" Target="../diagrams/drawing4.xml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aa-ET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aa-ET" dirty="0"/>
              <a:t>J</a:t>
            </a:r>
            <a:r>
              <a:rPr lang="en-GB" dirty="0"/>
              <a:t>u</a:t>
            </a:r>
            <a:r>
              <a:rPr lang="aa-ET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396" y="133968"/>
            <a:ext cx="2934004" cy="630612"/>
            <a:chOff x="137564" y="64902"/>
            <a:chExt cx="3576679" cy="768743"/>
          </a:xfrm>
        </p:grpSpPr>
        <p:sp>
          <p:nvSpPr>
            <p:cNvPr id="6" name="Rectangle 5"/>
            <p:cNvSpPr/>
            <p:nvPr/>
          </p:nvSpPr>
          <p:spPr>
            <a:xfrm>
              <a:off x="137564" y="64902"/>
              <a:ext cx="3576679" cy="76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" name="Grafik 3" descr="S:\HSW\A1912_Ausbildung\A1912_OL_Ausbildung\Admin\AB_Sekretariat\Wirtschaft\Studentische Arbeiten\Bachelor Thesis 2019\Wegleitungen_Vorlagen\Logos Studierendenprojekt\HSW_Student-Project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43" y="172095"/>
              <a:ext cx="3373120" cy="5543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4AB779A2-9B1D-45F5-9E9E-192AD669B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80915D9-8255-4997-8D9B-6E9BAF0056BF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8BDAB41-5B29-4D76-A5C6-B13773C30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49B1805-CCEF-41E4-BDCB-A7E1F3798550}"/>
              </a:ext>
            </a:extLst>
          </p:cNvPr>
          <p:cNvSpPr/>
          <p:nvPr/>
        </p:nvSpPr>
        <p:spPr>
          <a:xfrm rot="3032015">
            <a:off x="223716" y="2380482"/>
            <a:ext cx="7697534" cy="25159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… </a:t>
            </a:r>
            <a:r>
              <a:rPr lang="de-CH" dirty="0" err="1">
                <a:ea typeface="Tahoma"/>
                <a:cs typeface="Tahoma"/>
              </a:rPr>
              <a:t>and</a:t>
            </a:r>
            <a:r>
              <a:rPr lang="de-CH" dirty="0">
                <a:ea typeface="Tahoma"/>
                <a:cs typeface="Tahoma"/>
              </a:rPr>
              <a:t> Much More!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10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0A6E0-081D-43BC-8E12-200BC571FC47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830BF8-07BC-4B17-8BCB-B61FAEF74F4F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23834F-33B8-448A-A297-B41F30A0B495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460C440A-C86B-4B8B-B8CE-29055D6F6F4B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319D53-9A40-419E-B2C2-29EC8BC92616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C2A53DA-59DF-446C-AFBF-DDE6F4486E7E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BB65A6DC-6183-4EB3-BE8B-00CA78EC893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6A402FF-41A3-4CBE-AD65-9E990085EA8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3ECB546-D8C0-4997-A2DA-9687239E1B45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56E0CF29-5331-44A1-9A86-0217EE97A24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5BA36D-9BA0-4438-A2BC-E1ABC4D81CE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89377C-5F05-4EB9-810B-63927682A03F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0A67F6DA-188A-445A-8C4A-5403FE40DC35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37916D-78C7-4212-858F-F21DB971E727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FC35EABD-DF28-451F-AA67-A2849599CE6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901BB309-FDBC-4FC9-B0BE-DC2AEC11D4AB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67BDBF41-955C-4B74-BCD8-CDD3E747B781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DF60DA60-2481-4390-AE9D-3F2482E9EDB5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F6D25DBE-7B95-4DC3-877D-1ADECA7C3E02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57EEA7-2772-4D20-8C24-F7FCD30F1FB0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B7DD4D7F-0DC0-4C44-A5E7-34F13DADD4D0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0F38E-CE7F-421E-889A-F2342AC253DB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59B45B-C9E7-4EA9-AF1F-93DACBDEE902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166CACC2-67E3-4A94-8E62-05AE62DF669A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475998-5204-40B8-ABC4-7316AD0CD95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9D12A46-4E37-499F-91B3-44E0A9EAEAF7}"/>
                </a:ext>
              </a:extLst>
            </p:cNvPr>
            <p:cNvSpPr/>
            <p:nvPr/>
          </p:nvSpPr>
          <p:spPr>
            <a:xfrm rot="2849331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3985D57-6498-4A60-BD93-7EAFDB88E1AF}"/>
                </a:ext>
              </a:extLst>
            </p:cNvPr>
            <p:cNvSpPr/>
            <p:nvPr/>
          </p:nvSpPr>
          <p:spPr>
            <a:xfrm rot="2791750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11306531-42A8-47CC-A955-3E9ECCEA2D88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31B63B85-8333-414F-854B-0EAC7D86BB4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86FFDC14-A71B-4C5C-8ED8-F322C1B85339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C8F39-DD0E-42EA-A662-1B25C91C97EB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781D68-4553-4FCE-830D-338B1C71BB48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3C5CE-790C-4120-A434-713704BDE269}"/>
              </a:ext>
            </a:extLst>
          </p:cNvPr>
          <p:cNvSpPr txBox="1"/>
          <p:nvPr/>
        </p:nvSpPr>
        <p:spPr>
          <a:xfrm>
            <a:off x="4329623" y="1776650"/>
            <a:ext cx="225382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  Feature Files </a:t>
            </a:r>
          </a:p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Gherkin</a:t>
            </a:r>
            <a:endParaRPr lang="en-GB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8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F</a:t>
            </a:r>
            <a:r>
              <a:rPr lang="en-GB" dirty="0"/>
              <a:t>e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/>
              <a:t>u</a:t>
            </a:r>
            <a:r>
              <a:rPr lang="en-GB" dirty="0"/>
              <a:t>r</a:t>
            </a:r>
            <a:r>
              <a:rPr lang="aa-ET" dirty="0"/>
              <a:t>e </a:t>
            </a:r>
            <a:r>
              <a:rPr lang="en-GB" dirty="0"/>
              <a:t>F</a:t>
            </a:r>
            <a:r>
              <a:rPr lang="aa-ET" dirty="0" err="1"/>
              <a:t>i</a:t>
            </a:r>
            <a:r>
              <a:rPr lang="en-GB" dirty="0"/>
              <a:t>l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: </a:t>
            </a:r>
            <a:r>
              <a:rPr lang="en-GB" dirty="0"/>
              <a:t>S</a:t>
            </a:r>
            <a:r>
              <a:rPr lang="aa-ET" dirty="0"/>
              <a:t>p</a:t>
            </a:r>
            <a:r>
              <a:rPr lang="en-GB" dirty="0"/>
              <a:t>e</a:t>
            </a:r>
            <a:r>
              <a:rPr lang="aa-ET" dirty="0"/>
              <a:t>c</a:t>
            </a:r>
            <a:r>
              <a:rPr lang="en-GB" dirty="0" err="1"/>
              <a:t>i</a:t>
            </a:r>
            <a:r>
              <a:rPr lang="aa-ET" dirty="0"/>
              <a:t>f</a:t>
            </a:r>
            <a:r>
              <a:rPr lang="en-GB" dirty="0" err="1"/>
              <a:t>i</a:t>
            </a:r>
            <a:r>
              <a:rPr lang="aa-ET" dirty="0"/>
              <a:t>c</a:t>
            </a:r>
            <a:r>
              <a:rPr lang="en-GB" dirty="0"/>
              <a:t>a</a:t>
            </a:r>
            <a:r>
              <a:rPr lang="aa-ET" dirty="0"/>
              <a:t>t</a:t>
            </a:r>
            <a:r>
              <a:rPr lang="en-GB" dirty="0" err="1"/>
              <a:t>i</a:t>
            </a:r>
            <a:r>
              <a:rPr lang="aa-ET" dirty="0"/>
              <a:t>o</a:t>
            </a:r>
            <a:r>
              <a:rPr lang="en-GB" dirty="0"/>
              <a:t>n</a:t>
            </a:r>
            <a:r>
              <a:rPr lang="aa-ET" dirty="0"/>
              <a:t> </a:t>
            </a:r>
            <a:r>
              <a:rPr lang="en-GB" dirty="0"/>
              <a:t>a</a:t>
            </a:r>
            <a:r>
              <a:rPr lang="aa-ET" dirty="0"/>
              <a:t>n</a:t>
            </a:r>
            <a:r>
              <a:rPr lang="en-GB" dirty="0"/>
              <a:t>d</a:t>
            </a:r>
            <a:r>
              <a:rPr lang="aa-ET" dirty="0"/>
              <a:t> </a:t>
            </a:r>
            <a:r>
              <a:rPr lang="en-GB" dirty="0"/>
              <a:t>T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t</a:t>
            </a:r>
            <a:r>
              <a:rPr lang="en-GB" dirty="0"/>
              <a:t>s</a:t>
            </a:r>
            <a:r>
              <a:rPr lang="aa-ET" dirty="0"/>
              <a:t>c</a:t>
            </a:r>
            <a:r>
              <a:rPr lang="en-GB" dirty="0"/>
              <a:t>r</a:t>
            </a:r>
            <a:r>
              <a:rPr lang="aa-ET" dirty="0" err="1"/>
              <a:t>i</a:t>
            </a:r>
            <a:r>
              <a:rPr lang="en-GB" dirty="0"/>
              <a:t>p</a:t>
            </a:r>
            <a:r>
              <a:rPr lang="aa-ET" dirty="0"/>
              <a:t>t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D 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c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686170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345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F3AAD6-F1B2-4708-955A-E2A46514F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1"/>
          <a:stretch/>
        </p:blipFill>
        <p:spPr>
          <a:xfrm>
            <a:off x="2879559" y="812976"/>
            <a:ext cx="6347706" cy="60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586583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D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CB1EBD24-D0B4-430A-B2EA-E0027EDB6540}"/>
              </a:ext>
            </a:extLst>
          </p:cNvPr>
          <p:cNvSpPr/>
          <p:nvPr/>
        </p:nvSpPr>
        <p:spPr>
          <a:xfrm>
            <a:off x="3051270" y="3858237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54F7A3-E652-49F5-9186-E25DCFC9537F}"/>
              </a:ext>
            </a:extLst>
          </p:cNvPr>
          <p:cNvCxnSpPr/>
          <p:nvPr/>
        </p:nvCxnSpPr>
        <p:spPr>
          <a:xfrm>
            <a:off x="3780149" y="4254797"/>
            <a:ext cx="1432874" cy="0"/>
          </a:xfrm>
          <a:prstGeom prst="straightConnector1">
            <a:avLst/>
          </a:prstGeom>
          <a:ln w="38100">
            <a:solidFill>
              <a:srgbClr val="B32D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86512EF-396A-4098-9CBF-66F6ED377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"/>
          <a:stretch/>
        </p:blipFill>
        <p:spPr>
          <a:xfrm>
            <a:off x="0" y="603367"/>
            <a:ext cx="2754999" cy="280097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File: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05986-8337-4D99-B77D-221795BFEA04}"/>
              </a:ext>
            </a:extLst>
          </p:cNvPr>
          <p:cNvSpPr/>
          <p:nvPr/>
        </p:nvSpPr>
        <p:spPr>
          <a:xfrm>
            <a:off x="1817001" y="1949945"/>
            <a:ext cx="1527933" cy="151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B888A0-61DE-4E4C-941E-3C8BD0E7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30" y="1114821"/>
            <a:ext cx="9485512" cy="5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8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File: Single Source of Truth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0350A-CE31-4788-9158-0489809F04F5}"/>
              </a:ext>
            </a:extLst>
          </p:cNvPr>
          <p:cNvGrpSpPr/>
          <p:nvPr/>
        </p:nvGrpSpPr>
        <p:grpSpPr>
          <a:xfrm>
            <a:off x="1887154" y="1106674"/>
            <a:ext cx="1172545" cy="1508905"/>
            <a:chOff x="1817652" y="939586"/>
            <a:chExt cx="1172545" cy="1508905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7FA6C717-1A3A-4FFE-A986-E4D7B6AE7DF0}"/>
                </a:ext>
              </a:extLst>
            </p:cNvPr>
            <p:cNvSpPr/>
            <p:nvPr/>
          </p:nvSpPr>
          <p:spPr>
            <a:xfrm rot="10800000" flipH="1">
              <a:off x="1817652" y="93958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A6D1C-992D-43D9-A514-F0F13863C6C6}"/>
                </a:ext>
              </a:extLst>
            </p:cNvPr>
            <p:cNvSpPr txBox="1"/>
            <p:nvPr/>
          </p:nvSpPr>
          <p:spPr>
            <a:xfrm>
              <a:off x="1817652" y="144795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D6A88-4D6D-47C8-A6B5-3F916FAB9C1A}"/>
              </a:ext>
            </a:extLst>
          </p:cNvPr>
          <p:cNvGrpSpPr/>
          <p:nvPr/>
        </p:nvGrpSpPr>
        <p:grpSpPr>
          <a:xfrm>
            <a:off x="1887155" y="2860397"/>
            <a:ext cx="1172545" cy="1508905"/>
            <a:chOff x="3668821" y="3130816"/>
            <a:chExt cx="1172545" cy="1508905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54C08526-0818-4594-841D-F22DC633D324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24F61-2300-4EBE-B659-C8D7F25F5199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B48970-98CA-45C2-AF18-D4146C8DE27A}"/>
              </a:ext>
            </a:extLst>
          </p:cNvPr>
          <p:cNvGrpSpPr/>
          <p:nvPr/>
        </p:nvGrpSpPr>
        <p:grpSpPr>
          <a:xfrm>
            <a:off x="1887154" y="4614119"/>
            <a:ext cx="1172545" cy="1508905"/>
            <a:chOff x="3668821" y="3130816"/>
            <a:chExt cx="1172545" cy="15089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7C9CC585-1310-407F-8B38-3CF7102260A3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05A36-1EA8-4BE4-AA5B-1AD1C8E34FDD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/>
                <a:t>T</a:t>
              </a:r>
              <a:r>
                <a:rPr lang="en-CH" sz="1400" dirty="0"/>
                <a:t>e</a:t>
              </a:r>
              <a:r>
                <a:rPr lang="en-GB" sz="1400" dirty="0"/>
                <a:t>s</a:t>
              </a:r>
              <a:r>
                <a:rPr lang="en-CH" sz="1400" dirty="0"/>
                <a:t>t</a:t>
              </a:r>
            </a:p>
            <a:p>
              <a:pPr algn="ctr"/>
              <a:r>
                <a:rPr lang="en-GB" sz="1400" dirty="0"/>
                <a:t>Sc</a:t>
              </a:r>
              <a:r>
                <a:rPr lang="en-CH" sz="1400" dirty="0"/>
                <a:t>r</a:t>
              </a:r>
              <a:r>
                <a:rPr lang="en-GB" sz="1400" dirty="0" err="1"/>
                <a:t>i</a:t>
              </a:r>
              <a:r>
                <a:rPr lang="en-CH" sz="1400" dirty="0"/>
                <a:t>p</a:t>
              </a:r>
              <a:r>
                <a:rPr lang="en-GB" sz="1400" dirty="0"/>
                <a:t>t</a:t>
              </a:r>
              <a:r>
                <a:rPr lang="en-CH" sz="1400" dirty="0"/>
                <a:t>s</a:t>
              </a:r>
              <a:endParaRPr lang="en-GB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055E97-E36B-4B20-B9D7-51FE26B19C3F}"/>
              </a:ext>
            </a:extLst>
          </p:cNvPr>
          <p:cNvGrpSpPr/>
          <p:nvPr/>
        </p:nvGrpSpPr>
        <p:grpSpPr>
          <a:xfrm>
            <a:off x="5709722" y="2365483"/>
            <a:ext cx="1172545" cy="1508905"/>
            <a:chOff x="4923455" y="3105214"/>
            <a:chExt cx="1172545" cy="1508905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723DB652-05CB-4041-A955-5E97A2529FE5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8FB00-23D2-4E99-A445-FB91A97B4467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3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986443-08E4-45AE-83F1-4571C88E229B}"/>
              </a:ext>
            </a:extLst>
          </p:cNvPr>
          <p:cNvGrpSpPr/>
          <p:nvPr/>
        </p:nvGrpSpPr>
        <p:grpSpPr>
          <a:xfrm>
            <a:off x="5614600" y="2824517"/>
            <a:ext cx="1172545" cy="1508905"/>
            <a:chOff x="4923455" y="3105214"/>
            <a:chExt cx="1172545" cy="150890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55B4B1DD-5822-4D3E-A16F-07366F82F920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4FEF24-9849-4D09-9A13-8768C4FC3452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2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7B72A0-125B-4002-8B16-FAFC36D7ED2E}"/>
              </a:ext>
            </a:extLst>
          </p:cNvPr>
          <p:cNvGrpSpPr/>
          <p:nvPr/>
        </p:nvGrpSpPr>
        <p:grpSpPr>
          <a:xfrm>
            <a:off x="5519479" y="3277593"/>
            <a:ext cx="1172545" cy="1508905"/>
            <a:chOff x="4923455" y="3105214"/>
            <a:chExt cx="1172545" cy="1508905"/>
          </a:xfrm>
        </p:grpSpPr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53D7F15E-4A15-439A-A611-0E5C4190F9EF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0E9868-882E-4720-B711-741275D5B735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1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DF05D7-FCCC-411B-9B02-A74DC51FAC6F}"/>
              </a:ext>
            </a:extLst>
          </p:cNvPr>
          <p:cNvSpPr txBox="1"/>
          <p:nvPr/>
        </p:nvSpPr>
        <p:spPr>
          <a:xfrm>
            <a:off x="9238269" y="3443501"/>
            <a:ext cx="22449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r</a:t>
            </a:r>
            <a:r>
              <a:rPr lang="en-CH" sz="2800" dirty="0">
                <a:solidFill>
                  <a:srgbClr val="F3900D"/>
                </a:solidFill>
              </a:rPr>
              <a:t>a</a:t>
            </a:r>
            <a:r>
              <a:rPr lang="en-GB" sz="2800" dirty="0">
                <a:solidFill>
                  <a:srgbClr val="F3900D"/>
                </a:solidFill>
              </a:rPr>
              <a:t>c</a:t>
            </a:r>
            <a:r>
              <a:rPr lang="en-CH" sz="2800" dirty="0">
                <a:solidFill>
                  <a:srgbClr val="F3900D"/>
                </a:solidFill>
              </a:rPr>
              <a:t>e</a:t>
            </a:r>
            <a:r>
              <a:rPr lang="en-GB" sz="2800" dirty="0">
                <a:solidFill>
                  <a:srgbClr val="F3900D"/>
                </a:solidFill>
              </a:rPr>
              <a:t>a</a:t>
            </a:r>
            <a:r>
              <a:rPr lang="en-CH" sz="2800" dirty="0">
                <a:solidFill>
                  <a:srgbClr val="F3900D"/>
                </a:solidFill>
              </a:rPr>
              <a:t>b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l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3A936-ADD7-4567-93CA-21FE9D3CEC2E}"/>
              </a:ext>
            </a:extLst>
          </p:cNvPr>
          <p:cNvGrpSpPr/>
          <p:nvPr/>
        </p:nvGrpSpPr>
        <p:grpSpPr>
          <a:xfrm>
            <a:off x="8517814" y="3311004"/>
            <a:ext cx="568886" cy="718592"/>
            <a:chOff x="8647697" y="2983155"/>
            <a:chExt cx="723900" cy="914400"/>
          </a:xfrm>
        </p:grpSpPr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79F7C833-078E-427A-AEDF-3847CC80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8852" y="2983155"/>
              <a:ext cx="641591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8548D6-14A6-4A0C-9434-AD6BD283157E}"/>
                </a:ext>
              </a:extLst>
            </p:cNvPr>
            <p:cNvSpPr/>
            <p:nvPr/>
          </p:nvSpPr>
          <p:spPr>
            <a:xfrm>
              <a:off x="8647697" y="3067050"/>
              <a:ext cx="723900" cy="723900"/>
            </a:xfrm>
            <a:prstGeom prst="rect">
              <a:avLst/>
            </a:prstGeom>
            <a:noFill/>
            <a:ln>
              <a:solidFill>
                <a:srgbClr val="B32D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DCAF49F-5450-4D34-A70F-C5CF2221DEEF}"/>
              </a:ext>
            </a:extLst>
          </p:cNvPr>
          <p:cNvSpPr/>
          <p:nvPr/>
        </p:nvSpPr>
        <p:spPr>
          <a:xfrm rot="1300358">
            <a:off x="3515236" y="2223749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FFE876-4D9A-4062-BEF2-F80874D12B5A}"/>
              </a:ext>
            </a:extLst>
          </p:cNvPr>
          <p:cNvSpPr/>
          <p:nvPr/>
        </p:nvSpPr>
        <p:spPr>
          <a:xfrm>
            <a:off x="3592915" y="3527080"/>
            <a:ext cx="1253485" cy="334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E9711A-CA3C-40C7-B93B-113E5D562F6C}"/>
              </a:ext>
            </a:extLst>
          </p:cNvPr>
          <p:cNvSpPr/>
          <p:nvPr/>
        </p:nvSpPr>
        <p:spPr>
          <a:xfrm>
            <a:off x="7427268" y="3523844"/>
            <a:ext cx="500814" cy="2758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630A8A2-F896-4F1B-AC05-39E157F0F6B7}"/>
              </a:ext>
            </a:extLst>
          </p:cNvPr>
          <p:cNvSpPr/>
          <p:nvPr/>
        </p:nvSpPr>
        <p:spPr>
          <a:xfrm rot="20299642" flipV="1">
            <a:off x="3515236" y="4997915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aa-ET" dirty="0"/>
              <a:t>G</a:t>
            </a:r>
            <a:r>
              <a:rPr lang="en-GB" dirty="0"/>
              <a:t>x</a:t>
            </a:r>
            <a:r>
              <a:rPr lang="aa-ET" dirty="0"/>
              <a:t>P </a:t>
            </a:r>
            <a:r>
              <a:rPr lang="en-GB" dirty="0"/>
              <a:t>C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p</a:t>
            </a:r>
            <a:r>
              <a:rPr lang="en-GB" dirty="0"/>
              <a:t>l</a:t>
            </a:r>
            <a:r>
              <a:rPr lang="aa-ET" dirty="0" err="1"/>
              <a:t>i</a:t>
            </a:r>
            <a:r>
              <a:rPr lang="en-GB" dirty="0"/>
              <a:t>a</a:t>
            </a:r>
            <a:r>
              <a:rPr lang="aa-ET" dirty="0" err="1"/>
              <a:t>nt</a:t>
            </a:r>
            <a:r>
              <a:rPr lang="aa-ET" dirty="0"/>
              <a:t> </a:t>
            </a:r>
            <a:r>
              <a:rPr lang="en-GB" dirty="0"/>
              <a:t>O</a:t>
            </a:r>
            <a:r>
              <a:rPr lang="aa-ET" dirty="0"/>
              <a:t>Q </a:t>
            </a:r>
            <a:r>
              <a:rPr lang="en-GB" dirty="0"/>
              <a:t>A</a:t>
            </a:r>
            <a:r>
              <a:rPr lang="aa-ET" dirty="0"/>
              <a:t>u</a:t>
            </a:r>
            <a:r>
              <a:rPr lang="en-GB" dirty="0"/>
              <a:t>t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 err="1"/>
              <a:t>i</a:t>
            </a:r>
            <a:r>
              <a:rPr lang="en-GB" dirty="0"/>
              <a:t>o</a:t>
            </a:r>
            <a:r>
              <a:rPr lang="aa-ET" dirty="0"/>
              <a:t>n </a:t>
            </a:r>
            <a:r>
              <a:rPr lang="en-GB" dirty="0"/>
              <a:t>w</a:t>
            </a:r>
            <a:r>
              <a:rPr lang="aa-ET" dirty="0" err="1"/>
              <a:t>i</a:t>
            </a:r>
            <a:r>
              <a:rPr lang="en-GB" dirty="0"/>
              <a:t>t</a:t>
            </a:r>
            <a:r>
              <a:rPr lang="aa-ET" dirty="0"/>
              <a:t>h </a:t>
            </a:r>
            <a:r>
              <a:rPr lang="en-GB" dirty="0"/>
              <a:t>B</a:t>
            </a:r>
            <a:r>
              <a:rPr lang="aa-ET" dirty="0"/>
              <a:t>D</a:t>
            </a:r>
            <a:r>
              <a:rPr lang="en-GB" dirty="0"/>
              <a:t>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OQ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18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79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a</a:t>
                </a:r>
                <a:r>
                  <a:rPr lang="en-CH" dirty="0"/>
                  <a:t>m</a:t>
                </a:r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 &amp; 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94B57F6-81AA-4131-A00C-F9ADC73B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96" y="45100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62703243"/>
              </p:ext>
            </p:extLst>
          </p:nvPr>
        </p:nvGraphicFramePr>
        <p:xfrm>
          <a:off x="376968" y="2147148"/>
          <a:ext cx="114670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GAMP5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with BDD for OQ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1600" dirty="0"/>
                        <a:t>F</a:t>
                      </a:r>
                      <a:r>
                        <a:rPr lang="en-GB" sz="1600" dirty="0"/>
                        <a:t>e</a:t>
                      </a:r>
                      <a:r>
                        <a:rPr lang="aa-ET" sz="1600" dirty="0"/>
                        <a:t>a</a:t>
                      </a:r>
                      <a:r>
                        <a:rPr lang="en-GB" sz="1600" dirty="0"/>
                        <a:t>t</a:t>
                      </a:r>
                      <a:r>
                        <a:rPr lang="aa-ET" sz="1600" dirty="0"/>
                        <a:t>u</a:t>
                      </a:r>
                      <a:r>
                        <a:rPr lang="en-GB" sz="1600" dirty="0"/>
                        <a:t>r</a:t>
                      </a:r>
                      <a:r>
                        <a:rPr lang="aa-ET" sz="1600" dirty="0"/>
                        <a:t>e </a:t>
                      </a:r>
                      <a:r>
                        <a:rPr lang="en-GB" sz="1600" dirty="0"/>
                        <a:t>F</a:t>
                      </a:r>
                      <a:r>
                        <a:rPr lang="aa-ET" sz="1600" dirty="0" err="1"/>
                        <a:t>i</a:t>
                      </a:r>
                      <a:r>
                        <a:rPr lang="en-GB" sz="1600" dirty="0"/>
                        <a:t>l</a:t>
                      </a:r>
                      <a:r>
                        <a:rPr lang="aa-ET" sz="1600" dirty="0"/>
                        <a:t>e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: 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p</a:t>
                      </a:r>
                      <a:r>
                        <a:rPr lang="en-GB" sz="1600" dirty="0"/>
                        <a:t>e</a:t>
                      </a:r>
                      <a:r>
                        <a:rPr lang="aa-ET" sz="1600" dirty="0"/>
                        <a:t>c</a:t>
                      </a:r>
                      <a:r>
                        <a:rPr lang="en-GB" sz="1600" dirty="0" err="1"/>
                        <a:t>i</a:t>
                      </a:r>
                      <a:r>
                        <a:rPr lang="aa-ET" sz="1600" dirty="0"/>
                        <a:t>f</a:t>
                      </a:r>
                      <a:r>
                        <a:rPr lang="en-GB" sz="1600" dirty="0" err="1"/>
                        <a:t>i</a:t>
                      </a:r>
                      <a:r>
                        <a:rPr lang="aa-ET" sz="1600" dirty="0"/>
                        <a:t>c</a:t>
                      </a:r>
                      <a:r>
                        <a:rPr lang="en-GB" sz="1600" dirty="0"/>
                        <a:t>a</a:t>
                      </a:r>
                      <a:r>
                        <a:rPr lang="aa-ET" sz="1600" dirty="0"/>
                        <a:t>t</a:t>
                      </a:r>
                      <a:r>
                        <a:rPr lang="en-GB" sz="1600" dirty="0" err="1"/>
                        <a:t>i</a:t>
                      </a:r>
                      <a:r>
                        <a:rPr lang="aa-ET" sz="1600" dirty="0"/>
                        <a:t>o</a:t>
                      </a:r>
                      <a:r>
                        <a:rPr lang="en-GB" sz="1600" dirty="0"/>
                        <a:t>n</a:t>
                      </a:r>
                      <a:r>
                        <a:rPr lang="aa-ET" sz="1600" dirty="0"/>
                        <a:t> </a:t>
                      </a:r>
                      <a:r>
                        <a:rPr lang="en-GB" sz="1600" dirty="0"/>
                        <a:t>a</a:t>
                      </a:r>
                      <a:r>
                        <a:rPr lang="aa-ET" sz="1600" dirty="0"/>
                        <a:t>n</a:t>
                      </a:r>
                      <a:r>
                        <a:rPr lang="en-GB" sz="1600" dirty="0"/>
                        <a:t>d</a:t>
                      </a:r>
                      <a:r>
                        <a:rPr lang="aa-ET" sz="1600" dirty="0"/>
                        <a:t> </a:t>
                      </a:r>
                      <a:r>
                        <a:rPr lang="en-GB" sz="1600" dirty="0"/>
                        <a:t>T</a:t>
                      </a:r>
                      <a:r>
                        <a:rPr lang="aa-ET" sz="1600" dirty="0"/>
                        <a:t>e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t</a:t>
                      </a:r>
                      <a:r>
                        <a:rPr lang="en-GB" sz="1600" dirty="0"/>
                        <a:t>s</a:t>
                      </a:r>
                      <a:r>
                        <a:rPr lang="aa-ET" sz="1600" dirty="0"/>
                        <a:t>c</a:t>
                      </a:r>
                      <a:r>
                        <a:rPr lang="en-GB" sz="1600" dirty="0"/>
                        <a:t>r</a:t>
                      </a:r>
                      <a:r>
                        <a:rPr lang="aa-ET" sz="1600" dirty="0" err="1"/>
                        <a:t>i</a:t>
                      </a:r>
                      <a:r>
                        <a:rPr lang="en-GB" sz="1600" dirty="0"/>
                        <a:t>p</a:t>
                      </a:r>
                      <a:r>
                        <a:rPr lang="aa-ET" sz="1600" dirty="0"/>
                        <a:t>t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aa-ET" sz="1600" b="0" i="0" u="none" strike="noStrike" baseline="0" noProof="0" dirty="0">
                          <a:latin typeface="Tahoma"/>
                        </a:rPr>
                        <a:t>G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x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P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C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p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l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nt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Q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u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n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w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h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B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D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D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s a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aa-ET" sz="1600" dirty="0" err="1">
                          <a:solidFill>
                            <a:schemeClr val="tx1"/>
                          </a:solidFill>
                        </a:rPr>
                        <a:t>alidation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s?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 More Questions?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0FA901A9-067C-4552-97EA-03B757200A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6123-ADE4-4E32-B782-CAF87FCE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1236068"/>
            <a:ext cx="10836298" cy="45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Q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 Overview...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21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C62-A560-4912-97CF-AE7D71F7C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07" y="1855347"/>
            <a:ext cx="10187280" cy="38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D20EE8-069C-4B33-A005-56B53638D8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396" y="1148886"/>
            <a:ext cx="8833300" cy="49319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FA5D7-10D4-4A8E-80B5-F4CA931C9D92}"/>
              </a:ext>
            </a:extLst>
          </p:cNvPr>
          <p:cNvSpPr/>
          <p:nvPr/>
        </p:nvSpPr>
        <p:spPr>
          <a:xfrm>
            <a:off x="7439086" y="4377321"/>
            <a:ext cx="4501208" cy="20876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Q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: ...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o Detailed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860F59BE-39D2-4A52-981B-5B3770168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054" y="4478538"/>
            <a:ext cx="1986455" cy="1986455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FF9FD81D-A3E9-4959-926B-7264A1A8B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916" y="4397985"/>
            <a:ext cx="1943889" cy="19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3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a</a:t>
                </a:r>
                <a:r>
                  <a:rPr lang="en-CH" dirty="0"/>
                  <a:t>m</a:t>
                </a:r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 &amp; 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94B57F6-81AA-4131-A00C-F9ADC73B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96" y="45100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6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: </a:t>
            </a:r>
            <a:r>
              <a:rPr lang="en-GB" dirty="0"/>
              <a:t>W</a:t>
            </a:r>
            <a:r>
              <a:rPr lang="en-CH" dirty="0"/>
              <a:t>e Are on the Right Way!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ToDo</a:t>
            </a:r>
            <a:r>
              <a:rPr lang="de-CH" dirty="0">
                <a:ea typeface="Tahoma"/>
                <a:cs typeface="Tahoma"/>
              </a:rPr>
              <a:t>: 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Evaluation </a:t>
            </a:r>
            <a:r>
              <a:rPr lang="de-CH" dirty="0" err="1">
                <a:ea typeface="Tahoma"/>
                <a:cs typeface="Tahoma"/>
              </a:rPr>
              <a:t>of</a:t>
            </a:r>
            <a:r>
              <a:rPr lang="de-CH" dirty="0">
                <a:ea typeface="Tahoma"/>
                <a:cs typeface="Tahoma"/>
              </a:rPr>
              <a:t> BDD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OQs </a:t>
            </a:r>
            <a:r>
              <a:rPr lang="de-CH" dirty="0" err="1">
                <a:ea typeface="Tahoma"/>
                <a:cs typeface="Tahoma"/>
              </a:rPr>
              <a:t>with</a:t>
            </a:r>
            <a:r>
              <a:rPr lang="de-CH" dirty="0">
                <a:ea typeface="Tahoma"/>
                <a:cs typeface="Tahoma"/>
              </a:rPr>
              <a:t> a Prototype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92291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Evaluation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test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automation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OQs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based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on BDD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custom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application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during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project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phase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according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GAMP5.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25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3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Learnings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We did not find anything that would prevent the use of BDD for OQ test automation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Opportunity that OQs could be automated (theoretically), but not only: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The FS process is (partially) fused with the test script generation part of the OQ process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Less redundancy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It will change the documentation system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Traceability is inherently included in the feature files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solidFill>
                <a:schemeClr val="accent5">
                  <a:lumMod val="50000"/>
                </a:schemeClr>
              </a:solidFill>
              <a:ea typeface="Tahoma"/>
              <a:cs typeface="Tahoma"/>
            </a:endParaRPr>
          </a:p>
          <a:p>
            <a:pPr marL="810895" lvl="2" indent="-342900">
              <a:buFont typeface="Wingdings" panose="05000000000000000000" pitchFamily="2" charset="2"/>
              <a:buChar char="Ø"/>
            </a:pPr>
            <a:r>
              <a:rPr lang="en-GB" sz="2000" dirty="0">
                <a:sym typeface="Wingdings" panose="05000000000000000000" pitchFamily="2" charset="2"/>
              </a:rPr>
              <a:t>A tester will need to have other competencies 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 basics in coding required</a:t>
            </a:r>
            <a:br>
              <a:rPr lang="en-GB" sz="2000" dirty="0">
                <a:sym typeface="Wingdings" panose="05000000000000000000" pitchFamily="2" charset="2"/>
              </a:rPr>
            </a:br>
            <a:endParaRPr lang="en-GB" sz="2000" dirty="0">
              <a:ea typeface="Tahoma"/>
              <a:cs typeface="Tahom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26</a:t>
            </a:fld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94" y="3335460"/>
            <a:ext cx="2867025" cy="3057525"/>
          </a:xfrm>
          <a:prstGeom prst="rect">
            <a:avLst/>
          </a:prstGeom>
        </p:spPr>
      </p:pic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74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!!!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624736D0-42A6-4249-952E-22F8BE37B2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3883"/>
          <a:stretch>
            <a:fillRect/>
          </a:stretch>
        </p:blipFill>
        <p:spPr/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F7A33-F71D-4263-ADAA-763788784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2" y="128375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Acknowledgements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>
                <a:ea typeface="+mn-lt"/>
                <a:cs typeface="+mn-lt"/>
              </a:rPr>
              <a:t>Wega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FHNW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Mathias Fuchs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Evelyne Daniel</a:t>
            </a:r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Andreas Hosbach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It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would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not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have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been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possible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without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you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!</a:t>
            </a:r>
            <a:endParaRPr lang="de-CH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860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Your</a:t>
            </a:r>
            <a:r>
              <a:rPr lang="de-CH" dirty="0">
                <a:ea typeface="Tahoma"/>
                <a:cs typeface="Tahoma"/>
              </a:rPr>
              <a:t> Attention!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29</a:t>
            </a:fld>
            <a:endParaRPr lang="de-CH"/>
          </a:p>
        </p:txBody>
      </p:sp>
      <p:grpSp>
        <p:nvGrpSpPr>
          <p:cNvPr id="1025" name="Group 1024"/>
          <p:cNvGrpSpPr/>
          <p:nvPr/>
        </p:nvGrpSpPr>
        <p:grpSpPr>
          <a:xfrm>
            <a:off x="3694441" y="2055874"/>
            <a:ext cx="3824000" cy="3117950"/>
            <a:chOff x="3088130" y="1505691"/>
            <a:chExt cx="5379522" cy="4386268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2D2F8FD7-1D2C-4D5B-A5F5-4D415224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07" y="1505691"/>
              <a:ext cx="699609" cy="699609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B510BA-BBCF-474B-81BA-AD7F4D0E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89" y="5317509"/>
              <a:ext cx="1639392" cy="574450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D0B3ED-45C9-4AB9-8454-688CE957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552" y="2563902"/>
              <a:ext cx="1027243" cy="595825"/>
            </a:xfrm>
            <a:prstGeom prst="rect">
              <a:avLst/>
            </a:prstGeom>
          </p:spPr>
        </p:pic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11DD64B8-2588-4570-916D-8747E59B06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229063"/>
                </p:ext>
              </p:extLst>
            </p:nvPr>
          </p:nvGraphicFramePr>
          <p:xfrm>
            <a:off x="3088130" y="2055260"/>
            <a:ext cx="5379522" cy="35863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00F08DA-353E-4A00-928E-4D8F59540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87"/>
            <a:stretch/>
          </p:blipFill>
          <p:spPr>
            <a:xfrm>
              <a:off x="3221465" y="3282922"/>
              <a:ext cx="781026" cy="811652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46457CCB-34B5-4532-97B6-6B9FC41C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902" y="3440106"/>
              <a:ext cx="675177" cy="705497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2C6269F-6DD1-4F71-9918-4171A6C8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042" y="1925041"/>
              <a:ext cx="582386" cy="504735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649DBD-C851-4851-A67A-CD9C98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465" y="4408356"/>
              <a:ext cx="756946" cy="414386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F8041E05-7307-4E52-BC68-7B980021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630" y="2390610"/>
              <a:ext cx="675178" cy="675178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95DC4F5-D9F4-4521-9C62-D53A0A75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182" y="1570018"/>
              <a:ext cx="405357" cy="405357"/>
            </a:xfrm>
            <a:prstGeom prst="rect">
              <a:avLst/>
            </a:prstGeom>
          </p:spPr>
        </p:pic>
        <p:pic>
          <p:nvPicPr>
            <p:cNvPr id="17" name="Picture 16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A9CCF44F-6CF1-4394-A73D-4CC150DD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052" y="2023048"/>
              <a:ext cx="1452098" cy="367562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70D4F7B-A9D0-4109-A5AB-D966ED72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408" y="4395954"/>
              <a:ext cx="1096311" cy="882954"/>
            </a:xfrm>
            <a:prstGeom prst="rect">
              <a:avLst/>
            </a:prstGeom>
          </p:spPr>
        </p:pic>
        <p:pic>
          <p:nvPicPr>
            <p:cNvPr id="19" name="Picture 18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938B0127-CB70-446F-9100-B477ED74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908" y="5400013"/>
              <a:ext cx="2058186" cy="491946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2624983" y="1143094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57310" y="1192626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7513" y="288643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1119" y="4824127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27170" y="4943221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09" y="19280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3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CH" dirty="0"/>
              <a:t>GAMP5</a:t>
            </a:r>
            <a:r>
              <a:rPr lang="aa-ET" dirty="0"/>
              <a:t> with BDD for OQ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2D2F8FD7-1D2C-4D5B-A5F5-4D4152247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17" y="1026191"/>
            <a:ext cx="699609" cy="699609"/>
          </a:xfrm>
          <a:prstGeom prst="rect">
            <a:avLst/>
          </a:prstGeom>
        </p:spPr>
      </p:pic>
      <p:pic>
        <p:nvPicPr>
          <p:cNvPr id="1030" name="Picture 10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510BA-BBCF-474B-81BA-AD7F4D0E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99" y="4838009"/>
            <a:ext cx="1639392" cy="574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D0B3ED-45C9-4AB9-8454-688CE9571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2" y="2084402"/>
            <a:ext cx="1027243" cy="5958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DD64B8-2588-4570-916D-8747E59B0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02223"/>
              </p:ext>
            </p:extLst>
          </p:nvPr>
        </p:nvGraphicFramePr>
        <p:xfrm>
          <a:off x="3199640" y="1575760"/>
          <a:ext cx="5379522" cy="35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30</a:t>
            </a:fld>
            <a:endParaRPr lang="de-CH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0F08DA-353E-4A00-928E-4D8F59540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7"/>
          <a:stretch/>
        </p:blipFill>
        <p:spPr>
          <a:xfrm>
            <a:off x="3332975" y="2803422"/>
            <a:ext cx="781026" cy="811652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6457CCB-34B5-4532-97B6-6B9FC41CC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12" y="2960606"/>
            <a:ext cx="675177" cy="7054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C6269F-6DD1-4F71-9918-4171A6C8A8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2" y="1445541"/>
            <a:ext cx="582386" cy="50473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49DBD-C851-4851-A67A-CD9C982986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5" y="3928856"/>
            <a:ext cx="756946" cy="414386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8041E05-7307-4E52-BC68-7B98002102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40" y="1911110"/>
            <a:ext cx="675178" cy="6751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5DC4F5-D9F4-4521-9C62-D53A0A7526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92" y="1090518"/>
            <a:ext cx="405357" cy="405357"/>
          </a:xfrm>
          <a:prstGeom prst="rect">
            <a:avLst/>
          </a:prstGeom>
        </p:spPr>
      </p:pic>
      <p:pic>
        <p:nvPicPr>
          <p:cNvPr id="28" name="Picture 27" descr="A picture containing sitting&#10;&#10;Description automatically generated">
            <a:extLst>
              <a:ext uri="{FF2B5EF4-FFF2-40B4-BE49-F238E27FC236}">
                <a16:creationId xmlns:a16="http://schemas.microsoft.com/office/drawing/2014/main" id="{A9CCF44F-6CF1-4394-A73D-4CC150DD52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2" y="1543548"/>
            <a:ext cx="1452098" cy="367562"/>
          </a:xfrm>
          <a:prstGeom prst="rect">
            <a:avLst/>
          </a:prstGeom>
        </p:spPr>
      </p:pic>
      <p:pic>
        <p:nvPicPr>
          <p:cNvPr id="1024" name="Picture 1023" descr="A close up of a logo&#10;&#10;Description automatically generated">
            <a:extLst>
              <a:ext uri="{FF2B5EF4-FFF2-40B4-BE49-F238E27FC236}">
                <a16:creationId xmlns:a16="http://schemas.microsoft.com/office/drawing/2014/main" id="{370D4F7B-A9D0-4109-A5AB-D966ED72A7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8" y="3916454"/>
            <a:ext cx="1096311" cy="882954"/>
          </a:xfrm>
          <a:prstGeom prst="rect">
            <a:avLst/>
          </a:prstGeom>
        </p:spPr>
      </p:pic>
      <p:pic>
        <p:nvPicPr>
          <p:cNvPr id="1028" name="Picture 102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38B0127-CB70-446F-9100-B477ED7466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8" y="4920513"/>
            <a:ext cx="2058186" cy="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 </a:t>
            </a:r>
            <a:r>
              <a:rPr lang="de-CH" sz="2900" dirty="0" err="1">
                <a:sym typeface="Wingdings" panose="05000000000000000000" pitchFamily="2" charset="2"/>
              </a:rPr>
              <a:t>to</a:t>
            </a:r>
            <a:r>
              <a:rPr lang="de-CH" sz="2900" dirty="0">
                <a:sym typeface="Wingdings" panose="05000000000000000000" pitchFamily="2" charset="2"/>
              </a:rPr>
              <a:t> Regulation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65768" y="4155865"/>
            <a:ext cx="178024" cy="1140977"/>
          </a:xfrm>
          <a:prstGeom prst="righ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68" y="2079443"/>
            <a:ext cx="5869042" cy="36551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697487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Software Verification Steps After Build:</a:t>
            </a: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2857500" lvl="5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Time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Tahoma"/>
                <a:cs typeface="Tahoma"/>
              </a:rPr>
              <a:t>--&gt; Automation would be nice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CSV </a:t>
            </a:r>
            <a:r>
              <a:rPr lang="de-CH" dirty="0" err="1">
                <a:ea typeface="Tahoma"/>
                <a:cs typeface="Tahoma"/>
              </a:rPr>
              <a:t>needs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 – </a:t>
            </a:r>
            <a:r>
              <a:rPr lang="de-CH" dirty="0" err="1">
                <a:ea typeface="Tahoma"/>
                <a:cs typeface="Tahoma"/>
              </a:rPr>
              <a:t>Let’s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31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Four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Steps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Results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92291"/>
            <a:ext cx="11466513" cy="48355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Evaluation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of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test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automation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OQs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based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on BDD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for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a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custom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application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during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the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project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phase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according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GAMP5.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3" y="3624290"/>
            <a:ext cx="5534025" cy="77152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OQ = Formal Proof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F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l </a:t>
            </a:r>
            <a:r>
              <a:rPr lang="de-CH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cs (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S)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de-CH" dirty="0">
                <a:ea typeface="Tahoma"/>
                <a:cs typeface="Tahoma"/>
              </a:rPr>
              <a:t> &amp; </a:t>
            </a:r>
            <a:r>
              <a:rPr lang="en-CH" dirty="0">
                <a:ea typeface="Tahoma"/>
                <a:cs typeface="Tahoma"/>
              </a:rPr>
              <a:t>Risks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15E1E093-EA38-4434-9AB1-65CEE3EB7D16}"/>
              </a:ext>
            </a:extLst>
          </p:cNvPr>
          <p:cNvSpPr/>
          <p:nvPr/>
        </p:nvSpPr>
        <p:spPr>
          <a:xfrm>
            <a:off x="1382726" y="728538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ACA9A348-35FE-4CDE-81CF-907DD4E52244}"/>
              </a:ext>
            </a:extLst>
          </p:cNvPr>
          <p:cNvSpPr/>
          <p:nvPr/>
        </p:nvSpPr>
        <p:spPr>
          <a:xfrm>
            <a:off x="4255093" y="2730194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02BC0B39-59D0-4196-987C-1C32B501A0C1}"/>
              </a:ext>
            </a:extLst>
          </p:cNvPr>
          <p:cNvSpPr/>
          <p:nvPr/>
        </p:nvSpPr>
        <p:spPr>
          <a:xfrm>
            <a:off x="5996176" y="4917773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148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3221E41C-CAD8-494E-ABBF-3B368D75B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D35311-B761-4B07-8FE0-C9EB29C3DAEC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BDD </a:t>
            </a:r>
            <a:r>
              <a:rPr lang="de-CH" dirty="0" err="1">
                <a:ea typeface="Tahoma"/>
                <a:cs typeface="Tahoma"/>
              </a:rPr>
              <a:t>can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 FS-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…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70CA-F1F8-4A59-B7BD-6E485A43A0C3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E9F6F-1AFB-4DEE-A53E-51DF7EA3AB8D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043D4D-FAFF-4BAE-8AAA-FCA7B032B7B9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AE5FE1B1-1962-4658-8367-F277230174A3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5282BCB-177A-47FB-AE21-6B9032312FF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F537901-A598-41D2-8756-CB1E15DA3B5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D08BBC48-06EE-44D9-9D0A-4D4DE2638726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252A73-E47E-49F4-9CA7-92B1D5CBD78B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7161735-7B1A-4BDE-BE98-D9C7972FC05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607FFC88-EC64-4884-82FB-46531D1C7810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8F75AD-1581-44CF-A469-284687E1EAF9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130721-D874-4CE3-A484-D91EC90C7849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797B8DD1-73A3-4A2C-B69D-DF1D8364134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557B0F-8913-494C-B8D0-4911B2708E8E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97A68A44-53B0-48AA-8808-94231A8FC335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4D54238-B883-4C19-8D30-66DBED5A5951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C9BCA837-5BA9-4ACC-88F6-A1E31D0FF110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3DD63749-FE53-4046-9538-F16E93E5DA02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9CED4E10-1BFF-4196-87EC-8996FD084F5C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3AAE9B-BCCD-4099-ABD2-3A1AC4E56EB4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6088DB21-F5CE-48C8-9E73-A41D1807A69E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0E763F-82E0-4038-B44A-9CA79F1B050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10E32A-CD98-4DB2-B535-4E701774A8C5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C424C2F5-7A65-4955-8287-677727D895F7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4AF575-5FFD-4A37-802C-CB3099CCA939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1DEF950B-1806-4897-B05F-8E15E0B45202}"/>
                </a:ext>
              </a:extLst>
            </p:cNvPr>
            <p:cNvSpPr/>
            <p:nvPr/>
          </p:nvSpPr>
          <p:spPr>
            <a:xfrm rot="2856668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D74B589-2BDB-40A7-B71B-15099B65990B}"/>
                </a:ext>
              </a:extLst>
            </p:cNvPr>
            <p:cNvSpPr/>
            <p:nvPr/>
          </p:nvSpPr>
          <p:spPr>
            <a:xfrm rot="2843831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C3B78EB8-BF97-426F-BC2C-A1DCBE735EDE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D57BF269-0E7C-405C-BEDD-976C8C56D4F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1FD79990-7E9F-4BF6-B29E-E0C42E0E0128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9E5D4-4EBB-4326-984A-A4CE3D926D6E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1CB45B-84F4-432E-890B-267D3C5A5294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pic>
        <p:nvPicPr>
          <p:cNvPr id="42" name="Picture 4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6A79D8F-CD40-4BF1-910B-3F34A5100B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606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F3857D-D1E0-4000-8F09-394DBE125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1920607-ee5a-48a6-a485-328cbcd8dfc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A58A12-6853-4BBE-8F52-F2277D957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278</TotalTime>
  <Words>1982</Words>
  <Application>Microsoft Office PowerPoint</Application>
  <PresentationFormat>Widescreen</PresentationFormat>
  <Paragraphs>337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GAMP5 with BDD for OQ</vt:lpstr>
      <vt:lpstr>Computerised System Validation in the Pharmaceutical Industry</vt:lpstr>
      <vt:lpstr>CSV needs Testing – Let’s Automate!</vt:lpstr>
      <vt:lpstr>In Four Steps to Our Results</vt:lpstr>
      <vt:lpstr>OQ = Formal Proof for Functional Specs (FS)</vt:lpstr>
      <vt:lpstr>Important: Traceability &amp; Risks</vt:lpstr>
      <vt:lpstr>BDD can Automate FS-Testing… </vt:lpstr>
      <vt:lpstr>… and Much More! </vt:lpstr>
      <vt:lpstr>Feature Files: Specification and Testscript in One</vt:lpstr>
      <vt:lpstr>BDD Practices</vt:lpstr>
      <vt:lpstr>A Feature File</vt:lpstr>
      <vt:lpstr>BDD With Risk Management</vt:lpstr>
      <vt:lpstr>Feature File: Risk Management</vt:lpstr>
      <vt:lpstr>Feature File: Single Source of Truth</vt:lpstr>
      <vt:lpstr>GxP Compliant OQ Automation with BDD</vt:lpstr>
      <vt:lpstr>OQ</vt:lpstr>
      <vt:lpstr>Automated OQ</vt:lpstr>
      <vt:lpstr>Architectural Needs</vt:lpstr>
      <vt:lpstr>OQ Test Results: In an Overview...</vt:lpstr>
      <vt:lpstr>OQ Results: ... But also Detailed</vt:lpstr>
      <vt:lpstr>Automated OQ</vt:lpstr>
      <vt:lpstr>The Audit: We Are on the Right Way!</vt:lpstr>
      <vt:lpstr>ToDo:  Evaluation of BDD for OQs with a Prototype</vt:lpstr>
      <vt:lpstr>Learnings</vt:lpstr>
      <vt:lpstr>Many Thanks!!!</vt:lpstr>
      <vt:lpstr>Acknowledgements</vt:lpstr>
      <vt:lpstr>Many Thanks for Your Attention!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235</cp:revision>
  <cp:lastPrinted>2018-09-06T06:44:02Z</cp:lastPrinted>
  <dcterms:created xsi:type="dcterms:W3CDTF">2020-03-16T09:21:09Z</dcterms:created>
  <dcterms:modified xsi:type="dcterms:W3CDTF">2020-07-27T15:38:44Z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