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4"/>
  </p:notesMasterIdLst>
  <p:handoutMasterIdLst>
    <p:handoutMasterId r:id="rId35"/>
  </p:handoutMasterIdLst>
  <p:sldIdLst>
    <p:sldId id="264" r:id="rId5"/>
    <p:sldId id="270" r:id="rId6"/>
    <p:sldId id="265" r:id="rId7"/>
    <p:sldId id="293" r:id="rId8"/>
    <p:sldId id="288" r:id="rId9"/>
    <p:sldId id="286" r:id="rId10"/>
    <p:sldId id="300" r:id="rId11"/>
    <p:sldId id="319" r:id="rId12"/>
    <p:sldId id="320" r:id="rId13"/>
    <p:sldId id="321" r:id="rId14"/>
    <p:sldId id="276" r:id="rId15"/>
    <p:sldId id="318" r:id="rId16"/>
    <p:sldId id="310" r:id="rId17"/>
    <p:sldId id="277" r:id="rId18"/>
    <p:sldId id="285" r:id="rId19"/>
    <p:sldId id="311" r:id="rId20"/>
    <p:sldId id="317" r:id="rId21"/>
    <p:sldId id="305" r:id="rId22"/>
    <p:sldId id="312" r:id="rId23"/>
    <p:sldId id="287" r:id="rId24"/>
    <p:sldId id="299" r:id="rId25"/>
    <p:sldId id="301" r:id="rId26"/>
    <p:sldId id="309" r:id="rId27"/>
    <p:sldId id="308" r:id="rId28"/>
    <p:sldId id="272" r:id="rId29"/>
    <p:sldId id="281" r:id="rId30"/>
    <p:sldId id="314" r:id="rId31"/>
    <p:sldId id="316" r:id="rId32"/>
    <p:sldId id="31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0D"/>
    <a:srgbClr val="B32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01" autoAdjust="0"/>
  </p:normalViewPr>
  <p:slideViewPr>
    <p:cSldViewPr snapToGrid="0">
      <p:cViewPr varScale="1">
        <p:scale>
          <a:sx n="68" d="100"/>
          <a:sy n="68" d="100"/>
        </p:scale>
        <p:origin x="12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27.07.2020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27.07.2020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opportunity</a:t>
            </a:r>
            <a:r>
              <a:rPr lang="de-CH" dirty="0"/>
              <a:t>……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Architecutal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OQ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performed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r>
              <a:rPr lang="de-CH" baseline="0" dirty="0"/>
              <a:t> (IQ): </a:t>
            </a:r>
            <a:r>
              <a:rPr lang="de-CH" baseline="0" dirty="0" err="1"/>
              <a:t>It</a:t>
            </a:r>
            <a:r>
              <a:rPr lang="de-CH" baseline="0" dirty="0"/>
              <a:t> must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interfaces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6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opportunity</a:t>
            </a:r>
            <a:r>
              <a:rPr lang="de-CH" dirty="0"/>
              <a:t>……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Architecutal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OQ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performed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r>
              <a:rPr lang="de-CH" baseline="0" dirty="0"/>
              <a:t> (IQ): </a:t>
            </a:r>
            <a:r>
              <a:rPr lang="de-CH" baseline="0" dirty="0" err="1"/>
              <a:t>It</a:t>
            </a:r>
            <a:r>
              <a:rPr lang="de-CH" baseline="0" dirty="0"/>
              <a:t> must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interfaces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855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C4: 1. System </a:t>
            </a:r>
            <a:r>
              <a:rPr lang="de-CH" dirty="0" err="1"/>
              <a:t>Context</a:t>
            </a:r>
            <a:r>
              <a:rPr lang="de-CH" baseline="0" dirty="0"/>
              <a:t> – 2. Container – 3. </a:t>
            </a:r>
            <a:r>
              <a:rPr lang="de-CH" baseline="0" dirty="0" err="1"/>
              <a:t>Component</a:t>
            </a:r>
            <a:r>
              <a:rPr lang="de-CH" baseline="0" dirty="0"/>
              <a:t> – 4. Code (e.g. UML </a:t>
            </a:r>
            <a:r>
              <a:rPr lang="de-CH" baseline="0" dirty="0" err="1"/>
              <a:t>class</a:t>
            </a:r>
            <a:r>
              <a:rPr lang="de-CH" baseline="0" dirty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As I </a:t>
            </a:r>
            <a:r>
              <a:rPr lang="de-CH" dirty="0" err="1"/>
              <a:t>quickly</a:t>
            </a:r>
            <a:r>
              <a:rPr lang="de-CH" dirty="0"/>
              <a:t> </a:t>
            </a:r>
            <a:r>
              <a:rPr lang="de-CH" dirty="0" err="1"/>
              <a:t>mentionned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requirements</a:t>
            </a:r>
            <a:r>
              <a:rPr lang="de-CH" baseline="0" dirty="0"/>
              <a:t> </a:t>
            </a:r>
            <a:r>
              <a:rPr lang="de-CH" baseline="0" dirty="0" err="1"/>
              <a:t>about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documentation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 </a:t>
            </a:r>
            <a:r>
              <a:rPr lang="de-CH" baseline="0" dirty="0" err="1"/>
              <a:t>results</a:t>
            </a:r>
            <a:r>
              <a:rPr lang="de-CH" baseline="0" dirty="0"/>
              <a:t>. </a:t>
            </a:r>
          </a:p>
          <a:p>
            <a:endParaRPr lang="de-CH" baseline="0" dirty="0"/>
          </a:p>
          <a:p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Test </a:t>
            </a:r>
            <a:r>
              <a:rPr lang="de-CH" dirty="0" err="1"/>
              <a:t>Results</a:t>
            </a:r>
            <a:r>
              <a:rPr lang="de-CH" dirty="0"/>
              <a:t>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Metadata</a:t>
            </a:r>
            <a:r>
              <a:rPr lang="de-CH" dirty="0"/>
              <a:t> (</a:t>
            </a:r>
            <a:r>
              <a:rPr lang="de-CH" dirty="0" err="1"/>
              <a:t>When</a:t>
            </a:r>
            <a:r>
              <a:rPr lang="de-CH" dirty="0"/>
              <a:t>,</a:t>
            </a:r>
            <a:r>
              <a:rPr lang="de-CH" baseline="0" dirty="0"/>
              <a:t> Environment, ID)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Passed</a:t>
            </a:r>
            <a:r>
              <a:rPr lang="de-CH" dirty="0"/>
              <a:t>/</a:t>
            </a:r>
            <a:r>
              <a:rPr lang="de-CH" dirty="0" err="1"/>
              <a:t>Failed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Screenshots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e.g.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relevant </a:t>
            </a:r>
            <a:r>
              <a:rPr lang="de-CH" dirty="0" err="1"/>
              <a:t>steps</a:t>
            </a:r>
            <a:endParaRPr lang="de-CH" dirty="0"/>
          </a:p>
          <a:p>
            <a:endParaRPr lang="de-CH" baseline="0" dirty="0"/>
          </a:p>
          <a:p>
            <a:r>
              <a:rPr lang="de-CH" baseline="0" dirty="0"/>
              <a:t>In </a:t>
            </a:r>
            <a:r>
              <a:rPr lang="de-CH" baseline="0" dirty="0" err="1"/>
              <a:t>order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a quick check,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could</a:t>
            </a:r>
            <a:r>
              <a:rPr lang="de-CH" baseline="0" dirty="0"/>
              <a:t> in </a:t>
            </a:r>
            <a:r>
              <a:rPr lang="de-CH" baseline="0" dirty="0" err="1"/>
              <a:t>principle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</a:t>
            </a:r>
            <a:r>
              <a:rPr lang="de-CH" baseline="0" dirty="0">
                <a:sym typeface="Wingdings" panose="05000000000000000000" pitchFamily="2" charset="2"/>
              </a:rPr>
              <a:t></a:t>
            </a:r>
            <a:r>
              <a:rPr lang="de-CH" baseline="0" dirty="0"/>
              <a:t> </a:t>
            </a:r>
            <a:r>
              <a:rPr lang="de-CH" baseline="0" dirty="0" err="1"/>
              <a:t>Pre</a:t>
            </a:r>
            <a:r>
              <a:rPr lang="de-CH" baseline="0" dirty="0"/>
              <a:t>-Prototype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OQ Test App. </a:t>
            </a:r>
          </a:p>
          <a:p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test</a:t>
            </a:r>
            <a:r>
              <a:rPr lang="de-CH" baseline="0" dirty="0"/>
              <a:t> a </a:t>
            </a:r>
            <a:r>
              <a:rPr lang="de-CH" baseline="0" dirty="0" err="1"/>
              <a:t>wikipedia</a:t>
            </a:r>
            <a:r>
              <a:rPr lang="de-CH" baseline="0" dirty="0"/>
              <a:t> </a:t>
            </a:r>
            <a:r>
              <a:rPr lang="de-CH" baseline="0" dirty="0" err="1"/>
              <a:t>site</a:t>
            </a:r>
            <a:r>
              <a:rPr lang="de-CH" baseline="0" dirty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2.jp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25.png"/><Relationship Id="rId5" Type="http://schemas.openxmlformats.org/officeDocument/2006/relationships/diagramData" Target="../diagrams/data2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7.jpeg"/><Relationship Id="rId4" Type="http://schemas.openxmlformats.org/officeDocument/2006/relationships/image" Target="../media/image23.jpeg"/><Relationship Id="rId9" Type="http://schemas.microsoft.com/office/2007/relationships/diagramDrawing" Target="../diagrams/drawing2.xml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3" Type="http://schemas.openxmlformats.org/officeDocument/2006/relationships/image" Target="../media/image22.jp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25.png"/><Relationship Id="rId5" Type="http://schemas.openxmlformats.org/officeDocument/2006/relationships/diagramData" Target="../diagrams/data3.xml"/><Relationship Id="rId1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33.jpeg"/><Relationship Id="rId9" Type="http://schemas.microsoft.com/office/2007/relationships/diagramDrawing" Target="../diagrams/drawing3.xml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10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c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686170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File: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586849" y="2169740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491727" y="2628774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396606" y="3081850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473939" y="3183962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b="1" dirty="0">
                <a:solidFill>
                  <a:srgbClr val="F3900D"/>
                </a:solidFill>
              </a:rPr>
              <a:t>T</a:t>
            </a:r>
            <a:r>
              <a:rPr lang="en-GB" sz="2800" b="1" dirty="0">
                <a:solidFill>
                  <a:srgbClr val="F3900D"/>
                </a:solidFill>
              </a:rPr>
              <a:t>r</a:t>
            </a:r>
            <a:r>
              <a:rPr lang="en-CH" sz="2800" b="1" dirty="0">
                <a:solidFill>
                  <a:srgbClr val="F3900D"/>
                </a:solidFill>
              </a:rPr>
              <a:t>a</a:t>
            </a:r>
            <a:r>
              <a:rPr lang="en-GB" sz="2800" b="1" dirty="0">
                <a:solidFill>
                  <a:srgbClr val="F3900D"/>
                </a:solidFill>
              </a:rPr>
              <a:t>c</a:t>
            </a:r>
            <a:r>
              <a:rPr lang="en-CH" sz="2800" b="1" dirty="0">
                <a:solidFill>
                  <a:srgbClr val="F3900D"/>
                </a:solidFill>
              </a:rPr>
              <a:t>e</a:t>
            </a:r>
            <a:r>
              <a:rPr lang="en-GB" sz="2800" b="1" dirty="0">
                <a:solidFill>
                  <a:srgbClr val="F3900D"/>
                </a:solidFill>
              </a:rPr>
              <a:t>a</a:t>
            </a:r>
            <a:r>
              <a:rPr lang="en-CH" sz="2800" b="1" dirty="0">
                <a:solidFill>
                  <a:srgbClr val="F3900D"/>
                </a:solidFill>
              </a:rPr>
              <a:t>b</a:t>
            </a:r>
            <a:r>
              <a:rPr lang="en-GB" sz="2800" b="1" dirty="0" err="1">
                <a:solidFill>
                  <a:srgbClr val="F3900D"/>
                </a:solidFill>
              </a:rPr>
              <a:t>i</a:t>
            </a:r>
            <a:r>
              <a:rPr lang="en-CH" sz="2800" b="1" dirty="0">
                <a:solidFill>
                  <a:srgbClr val="F3900D"/>
                </a:solidFill>
              </a:rPr>
              <a:t>l</a:t>
            </a:r>
            <a:r>
              <a:rPr lang="en-GB" sz="2800" b="1" dirty="0" err="1">
                <a:solidFill>
                  <a:srgbClr val="F3900D"/>
                </a:solidFill>
              </a:rPr>
              <a:t>i</a:t>
            </a:r>
            <a:r>
              <a:rPr lang="en-CH" sz="2800" b="1" dirty="0">
                <a:solidFill>
                  <a:srgbClr val="F3900D"/>
                </a:solidFill>
              </a:rPr>
              <a:t>t</a:t>
            </a:r>
            <a:r>
              <a:rPr lang="en-GB" sz="2800" b="1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aa-ET" dirty="0"/>
              <a:t>G</a:t>
            </a:r>
            <a:r>
              <a:rPr lang="en-GB" dirty="0"/>
              <a:t>x</a:t>
            </a:r>
            <a:r>
              <a:rPr lang="aa-ET" dirty="0"/>
              <a:t>P </a:t>
            </a:r>
            <a:r>
              <a:rPr lang="en-GB" dirty="0"/>
              <a:t>C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p</a:t>
            </a:r>
            <a:r>
              <a:rPr lang="en-GB" dirty="0"/>
              <a:t>l</a:t>
            </a:r>
            <a:r>
              <a:rPr lang="aa-ET" dirty="0" err="1"/>
              <a:t>i</a:t>
            </a:r>
            <a:r>
              <a:rPr lang="en-GB" dirty="0"/>
              <a:t>a</a:t>
            </a:r>
            <a:r>
              <a:rPr lang="aa-ET" dirty="0" err="1"/>
              <a:t>nt</a:t>
            </a:r>
            <a:r>
              <a:rPr lang="aa-ET" dirty="0"/>
              <a:t> </a:t>
            </a:r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15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8" y="1158805"/>
            <a:ext cx="11151459" cy="4724105"/>
          </a:xfrm>
          <a:prstGeom prst="rect">
            <a:avLst/>
          </a:prstGeom>
        </p:spPr>
      </p:pic>
      <p:pic>
        <p:nvPicPr>
          <p:cNvPr id="7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Learnings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We did not find anything that would prevent the use of BDD for OQ test automation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Opportunity that OQs could be automated (theoretically), but not only: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The FS process is (partially) fused with the test script generation part of the OQ process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Less redundancy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It will change the documentation system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Traceability is inherently included in the feature files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A tester will need to have other competencies 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basics in coding required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94" y="3335460"/>
            <a:ext cx="2867025" cy="305752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31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2703243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/>
                        <a:t>F</a:t>
                      </a:r>
                      <a:r>
                        <a:rPr lang="en-GB" sz="1600" dirty="0"/>
                        <a:t>e</a:t>
                      </a:r>
                      <a:r>
                        <a:rPr lang="aa-ET" sz="1600" dirty="0"/>
                        <a:t>a</a:t>
                      </a:r>
                      <a:r>
                        <a:rPr lang="en-GB" sz="1600" dirty="0"/>
                        <a:t>t</a:t>
                      </a:r>
                      <a:r>
                        <a:rPr lang="aa-ET" sz="1600" dirty="0"/>
                        <a:t>u</a:t>
                      </a:r>
                      <a:r>
                        <a:rPr lang="en-GB" sz="1600" dirty="0"/>
                        <a:t>r</a:t>
                      </a:r>
                      <a:r>
                        <a:rPr lang="aa-ET" sz="1600" dirty="0"/>
                        <a:t>e </a:t>
                      </a:r>
                      <a:r>
                        <a:rPr lang="en-GB" sz="1600" dirty="0"/>
                        <a:t>F</a:t>
                      </a:r>
                      <a:r>
                        <a:rPr lang="aa-ET" sz="1600" dirty="0" err="1"/>
                        <a:t>i</a:t>
                      </a:r>
                      <a:r>
                        <a:rPr lang="en-GB" sz="1600" dirty="0"/>
                        <a:t>l</a:t>
                      </a:r>
                      <a:r>
                        <a:rPr lang="aa-ET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: 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p</a:t>
                      </a:r>
                      <a:r>
                        <a:rPr lang="en-GB" sz="1600" dirty="0"/>
                        <a:t>e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f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/>
                        <a:t>a</a:t>
                      </a:r>
                      <a:r>
                        <a:rPr lang="aa-ET" sz="1600" dirty="0"/>
                        <a:t>t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o</a:t>
                      </a:r>
                      <a:r>
                        <a:rPr lang="en-GB" sz="1600" dirty="0"/>
                        <a:t>n</a:t>
                      </a:r>
                      <a:r>
                        <a:rPr lang="aa-ET" sz="1600" dirty="0"/>
                        <a:t> </a:t>
                      </a:r>
                      <a:r>
                        <a:rPr lang="en-GB" sz="1600" dirty="0"/>
                        <a:t>a</a:t>
                      </a:r>
                      <a:r>
                        <a:rPr lang="aa-ET" sz="1600" dirty="0"/>
                        <a:t>n</a:t>
                      </a:r>
                      <a:r>
                        <a:rPr lang="en-GB" sz="1600" dirty="0"/>
                        <a:t>d</a:t>
                      </a:r>
                      <a:r>
                        <a:rPr lang="aa-ET" sz="1600" dirty="0"/>
                        <a:t> </a:t>
                      </a:r>
                      <a:r>
                        <a:rPr lang="en-GB" sz="1600" dirty="0"/>
                        <a:t>T</a:t>
                      </a:r>
                      <a:r>
                        <a:rPr lang="aa-ET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t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/>
                        <a:t>r</a:t>
                      </a:r>
                      <a:r>
                        <a:rPr lang="aa-ET" sz="1600" dirty="0" err="1"/>
                        <a:t>i</a:t>
                      </a:r>
                      <a:r>
                        <a:rPr lang="en-GB" sz="1600" dirty="0"/>
                        <a:t>p</a:t>
                      </a:r>
                      <a:r>
                        <a:rPr lang="aa-ET" sz="1600" dirty="0"/>
                        <a:t>t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a-ET" sz="1600" b="0" i="0" u="none" strike="noStrike" baseline="0" noProof="0" dirty="0">
                          <a:latin typeface="Tahoma"/>
                        </a:rPr>
                        <a:t>G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x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P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C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p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l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nt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 a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aa-ET" sz="1600" dirty="0" err="1">
                          <a:solidFill>
                            <a:schemeClr val="tx1"/>
                          </a:solidFill>
                        </a:rPr>
                        <a:t>alidation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More Questions?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Learnings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We did not find anything that would prevent the use of BDD for OQ test automation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Opportunity that OQs could be automated (theoretically), but not only: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The FS process is (partially) fused with the test script generation part of the OQ process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Less redundancy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It will change the documentation system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Traceability is inherently included in the feature files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A tester will need to have other competencies 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basics in coding required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94" y="3335460"/>
            <a:ext cx="2867025" cy="305752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74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Engineering </a:t>
            </a:r>
            <a:r>
              <a:rPr lang="de-CH" dirty="0" err="1"/>
              <a:t>the</a:t>
            </a:r>
            <a:r>
              <a:rPr lang="de-CH" dirty="0"/>
              <a:t> OQ Test App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Tools: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Cucumber</a:t>
            </a:r>
            <a:r>
              <a:rPr lang="de-CH" dirty="0"/>
              <a:t>/</a:t>
            </a:r>
            <a:r>
              <a:rPr lang="de-CH" dirty="0" err="1"/>
              <a:t>Gherkin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Selenium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displayed</a:t>
            </a:r>
            <a:r>
              <a:rPr lang="de-CH" dirty="0"/>
              <a:t> in </a:t>
            </a:r>
            <a:r>
              <a:rPr lang="de-CH" dirty="0" err="1"/>
              <a:t>Scenarioo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Using</a:t>
            </a:r>
            <a:r>
              <a:rPr lang="de-CH" dirty="0"/>
              <a:t> a </a:t>
            </a:r>
            <a:r>
              <a:rPr lang="de-CH" dirty="0" err="1"/>
              <a:t>Cucumber-Scenarioo</a:t>
            </a:r>
            <a:r>
              <a:rPr lang="de-CH" dirty="0"/>
              <a:t> </a:t>
            </a:r>
            <a:r>
              <a:rPr lang="de-CH" dirty="0" err="1"/>
              <a:t>plugin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21" y="871722"/>
            <a:ext cx="571500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8" y="3390993"/>
            <a:ext cx="6076950" cy="341947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12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" y="1416934"/>
            <a:ext cx="12023793" cy="32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46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" y="1416934"/>
            <a:ext cx="12023793" cy="32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49618" y="3681877"/>
            <a:ext cx="601752" cy="768742"/>
          </a:xfrm>
          <a:prstGeom prst="straightConnector1">
            <a:avLst/>
          </a:prstGeom>
          <a:ln w="28575">
            <a:solidFill>
              <a:srgbClr val="F39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94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" y="1019902"/>
            <a:ext cx="10394023" cy="558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68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Implemetation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 err="1">
                <a:ea typeface="+mn-lt"/>
                <a:cs typeface="+mn-lt"/>
              </a:rPr>
              <a:t>Define</a:t>
            </a:r>
            <a:r>
              <a:rPr lang="de-CH" dirty="0">
                <a:ea typeface="+mn-lt"/>
                <a:cs typeface="+mn-lt"/>
              </a:rPr>
              <a:t> User Stories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 err="1">
                <a:ea typeface="+mn-lt"/>
                <a:cs typeface="+mn-lt"/>
              </a:rPr>
              <a:t>Define</a:t>
            </a:r>
            <a:r>
              <a:rPr lang="de-CH" dirty="0">
                <a:ea typeface="+mn-lt"/>
                <a:cs typeface="+mn-lt"/>
              </a:rPr>
              <a:t> Test </a:t>
            </a:r>
            <a:r>
              <a:rPr lang="de-CH" dirty="0" err="1">
                <a:ea typeface="+mn-lt"/>
                <a:cs typeface="+mn-lt"/>
              </a:rPr>
              <a:t>Specification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Create Feature Files </a:t>
            </a:r>
            <a:r>
              <a:rPr lang="de-CH" dirty="0" err="1">
                <a:ea typeface="+mn-lt"/>
                <a:cs typeface="+mn-lt"/>
              </a:rPr>
              <a:t>and</a:t>
            </a:r>
            <a:r>
              <a:rPr lang="de-CH" dirty="0">
                <a:ea typeface="+mn-lt"/>
                <a:cs typeface="+mn-lt"/>
              </a:rPr>
              <a:t> </a:t>
            </a:r>
            <a:r>
              <a:rPr lang="de-CH" dirty="0" err="1">
                <a:ea typeface="+mn-lt"/>
                <a:cs typeface="+mn-lt"/>
              </a:rPr>
              <a:t>Glue</a:t>
            </a:r>
            <a:r>
              <a:rPr lang="de-CH" dirty="0">
                <a:ea typeface="+mn-lt"/>
                <a:cs typeface="+mn-lt"/>
              </a:rPr>
              <a:t> Code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Create </a:t>
            </a:r>
            <a:r>
              <a:rPr lang="de-CH" dirty="0" err="1">
                <a:ea typeface="+mn-lt"/>
                <a:cs typeface="+mn-lt"/>
              </a:rPr>
              <a:t>the</a:t>
            </a:r>
            <a:r>
              <a:rPr lang="de-CH" dirty="0">
                <a:ea typeface="+mn-lt"/>
                <a:cs typeface="+mn-lt"/>
              </a:rPr>
              <a:t> Java Business </a:t>
            </a:r>
            <a:r>
              <a:rPr lang="de-CH" dirty="0" err="1">
                <a:ea typeface="+mn-lt"/>
                <a:cs typeface="+mn-lt"/>
              </a:rPr>
              <a:t>Application</a:t>
            </a:r>
            <a:r>
              <a:rPr lang="de-CH" dirty="0">
                <a:ea typeface="+mn-lt"/>
                <a:cs typeface="+mn-lt"/>
              </a:rPr>
              <a:t> App 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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Weighing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Management App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Clinical Trials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Create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 Test App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Output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Interest: Test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Specification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, Feature Files,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Glue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Code, Test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Results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, Test Report</a:t>
            </a:r>
            <a:br>
              <a:rPr lang="de-CH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                            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audited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21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Acknowledgements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28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2624983" y="1143094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57310" y="1192626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8" y="2079443"/>
            <a:ext cx="5869042" cy="36551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697487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Software Verification Steps After Build:</a:t>
            </a: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2857500" lvl="5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Tahoma"/>
                <a:cs typeface="Tahoma"/>
              </a:rPr>
              <a:t>--&gt; Automation would be nice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 – </a:t>
            </a:r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3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 = Formal Proof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FS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FRA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124</TotalTime>
  <Words>1636</Words>
  <Application>Microsoft Office PowerPoint</Application>
  <PresentationFormat>Widescreen</PresentationFormat>
  <Paragraphs>287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 – Let’s Automate!</vt:lpstr>
      <vt:lpstr>In Four Steps to Our Results</vt:lpstr>
      <vt:lpstr>OQ = Formal Proof for FS</vt:lpstr>
      <vt:lpstr>Important: Traceability &amp; FRA </vt:lpstr>
      <vt:lpstr>BDD can Automate FS-Testing… </vt:lpstr>
      <vt:lpstr>… and Much More! </vt:lpstr>
      <vt:lpstr>Feature Files: Specification and Testscript in One</vt:lpstr>
      <vt:lpstr>BDD Practices</vt:lpstr>
      <vt:lpstr>Feature File: Single Source of Truth</vt:lpstr>
      <vt:lpstr>GxP Compliant OQ Automation with BDD</vt:lpstr>
      <vt:lpstr>Architectural Needs</vt:lpstr>
      <vt:lpstr>ToDo:  Evaluation of BDD for OQs with a Prototype</vt:lpstr>
      <vt:lpstr>Learnings</vt:lpstr>
      <vt:lpstr>The Audit: We Are on the Right Way!</vt:lpstr>
      <vt:lpstr>ToDo:  Evaluation of BDD for OQs with a Prototype</vt:lpstr>
      <vt:lpstr>Learnings</vt:lpstr>
      <vt:lpstr>Engineering the OQ Test App</vt:lpstr>
      <vt:lpstr>The Pre-Prototpe</vt:lpstr>
      <vt:lpstr>The Pre-Prototpe</vt:lpstr>
      <vt:lpstr>The Pre-Prototpe</vt:lpstr>
      <vt:lpstr>Implemetation of the Prototype</vt:lpstr>
      <vt:lpstr>Many Thanks!!!</vt:lpstr>
      <vt:lpstr>Acknowledgements</vt:lpstr>
      <vt:lpstr>Many Thanks for Your Attention!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216</cp:revision>
  <cp:lastPrinted>2018-09-06T06:44:02Z</cp:lastPrinted>
  <dcterms:created xsi:type="dcterms:W3CDTF">2020-03-16T09:21:09Z</dcterms:created>
  <dcterms:modified xsi:type="dcterms:W3CDTF">2020-07-27T13:01:43Z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