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43"/>
  </p:notesMasterIdLst>
  <p:handoutMasterIdLst>
    <p:handoutMasterId r:id="rId44"/>
  </p:handoutMasterIdLst>
  <p:sldIdLst>
    <p:sldId id="264" r:id="rId5"/>
    <p:sldId id="270" r:id="rId6"/>
    <p:sldId id="265" r:id="rId7"/>
    <p:sldId id="293" r:id="rId8"/>
    <p:sldId id="334" r:id="rId9"/>
    <p:sldId id="335" r:id="rId10"/>
    <p:sldId id="333" r:id="rId11"/>
    <p:sldId id="336" r:id="rId12"/>
    <p:sldId id="286" r:id="rId13"/>
    <p:sldId id="300" r:id="rId14"/>
    <p:sldId id="319" r:id="rId15"/>
    <p:sldId id="339" r:id="rId16"/>
    <p:sldId id="320" r:id="rId17"/>
    <p:sldId id="321" r:id="rId18"/>
    <p:sldId id="276" r:id="rId19"/>
    <p:sldId id="318" r:id="rId20"/>
    <p:sldId id="324" r:id="rId21"/>
    <p:sldId id="323" r:id="rId22"/>
    <p:sldId id="322" r:id="rId23"/>
    <p:sldId id="310" r:id="rId24"/>
    <p:sldId id="277" r:id="rId25"/>
    <p:sldId id="329" r:id="rId26"/>
    <p:sldId id="326" r:id="rId27"/>
    <p:sldId id="285" r:id="rId28"/>
    <p:sldId id="325" r:id="rId29"/>
    <p:sldId id="311" r:id="rId30"/>
    <p:sldId id="328" r:id="rId31"/>
    <p:sldId id="305" r:id="rId32"/>
    <p:sldId id="312" r:id="rId33"/>
    <p:sldId id="331" r:id="rId34"/>
    <p:sldId id="337" r:id="rId35"/>
    <p:sldId id="338" r:id="rId36"/>
    <p:sldId id="332" r:id="rId37"/>
    <p:sldId id="281" r:id="rId38"/>
    <p:sldId id="314" r:id="rId39"/>
    <p:sldId id="316" r:id="rId40"/>
    <p:sldId id="330" r:id="rId41"/>
    <p:sldId id="313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D09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01" autoAdjust="0"/>
  </p:normalViewPr>
  <p:slideViewPr>
    <p:cSldViewPr snapToGrid="0">
      <p:cViewPr varScale="1">
        <p:scale>
          <a:sx n="108" d="100"/>
          <a:sy n="108" d="100"/>
        </p:scale>
        <p:origin x="5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CCFFD-CD69-4A64-B6BA-17964498C5E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DC4C9C3-E34C-4D37-B31D-63512990804D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591349C6-C74D-46A5-BD26-BBB54B1048B6}" type="parTrans" cxnId="{667E1BA5-91A2-4DA6-879B-881E1E6DC043}">
      <dgm:prSet/>
      <dgm:spPr/>
      <dgm:t>
        <a:bodyPr/>
        <a:lstStyle/>
        <a:p>
          <a:endParaRPr lang="en-GB"/>
        </a:p>
      </dgm:t>
    </dgm:pt>
    <dgm:pt modelId="{E3614FB5-1808-4F64-A39C-758CC45299CB}" type="sibTrans" cxnId="{667E1BA5-91A2-4DA6-879B-881E1E6DC043}">
      <dgm:prSet/>
      <dgm:spPr/>
      <dgm:t>
        <a:bodyPr/>
        <a:lstStyle/>
        <a:p>
          <a:endParaRPr lang="en-GB"/>
        </a:p>
      </dgm:t>
    </dgm:pt>
    <dgm:pt modelId="{4B1DDD97-DA0B-4F77-91D1-C6B2353D348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EEB67FB5-DE28-43E2-9ECA-C2C2E4B662B3}" type="parTrans" cxnId="{7CEC63B9-9981-4E23-8DEF-243032A21A03}">
      <dgm:prSet/>
      <dgm:spPr/>
      <dgm:t>
        <a:bodyPr/>
        <a:lstStyle/>
        <a:p>
          <a:endParaRPr lang="en-GB"/>
        </a:p>
      </dgm:t>
    </dgm:pt>
    <dgm:pt modelId="{4F29A543-D6E2-4A43-9AB7-C8F8263F1731}" type="sibTrans" cxnId="{7CEC63B9-9981-4E23-8DEF-243032A21A03}">
      <dgm:prSet/>
      <dgm:spPr/>
      <dgm:t>
        <a:bodyPr/>
        <a:lstStyle/>
        <a:p>
          <a:endParaRPr lang="en-GB"/>
        </a:p>
      </dgm:t>
    </dgm:pt>
    <dgm:pt modelId="{2052BCFE-107B-4ECC-9613-418862454AF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D68A73A0-AE49-427F-9951-6AA94AA0B9B5}" type="parTrans" cxnId="{90444438-2023-4D7F-99C2-9486A512CAB8}">
      <dgm:prSet/>
      <dgm:spPr/>
      <dgm:t>
        <a:bodyPr/>
        <a:lstStyle/>
        <a:p>
          <a:endParaRPr lang="en-GB"/>
        </a:p>
      </dgm:t>
    </dgm:pt>
    <dgm:pt modelId="{1682495C-E09C-4FD3-B6B7-F8F9A90D0CD8}" type="sibTrans" cxnId="{90444438-2023-4D7F-99C2-9486A512CAB8}">
      <dgm:prSet/>
      <dgm:spPr/>
      <dgm:t>
        <a:bodyPr/>
        <a:lstStyle/>
        <a:p>
          <a:endParaRPr lang="en-GB"/>
        </a:p>
      </dgm:t>
    </dgm:pt>
    <dgm:pt modelId="{3E8AD4D6-899D-4A97-BBC6-B40119D7F52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711450CF-0DED-4585-A430-FAE288596FB8}" type="parTrans" cxnId="{983B4078-6610-4EC5-A971-17CE4EE271EA}">
      <dgm:prSet/>
      <dgm:spPr/>
      <dgm:t>
        <a:bodyPr/>
        <a:lstStyle/>
        <a:p>
          <a:endParaRPr lang="en-GB"/>
        </a:p>
      </dgm:t>
    </dgm:pt>
    <dgm:pt modelId="{16B5839F-0262-40C5-A7C9-51B566D08D5C}" type="sibTrans" cxnId="{983B4078-6610-4EC5-A971-17CE4EE271EA}">
      <dgm:prSet/>
      <dgm:spPr/>
      <dgm:t>
        <a:bodyPr/>
        <a:lstStyle/>
        <a:p>
          <a:endParaRPr lang="en-GB"/>
        </a:p>
      </dgm:t>
    </dgm:pt>
    <dgm:pt modelId="{F1920653-C417-4F9A-ACD0-D3ED506825D3}" type="pres">
      <dgm:prSet presAssocID="{CA7CCFFD-CD69-4A64-B6BA-17964498C5EB}" presName="Name0" presStyleCnt="0">
        <dgm:presLayoutVars>
          <dgm:dir/>
          <dgm:animLvl val="lvl"/>
          <dgm:resizeHandles val="exact"/>
        </dgm:presLayoutVars>
      </dgm:prSet>
      <dgm:spPr/>
    </dgm:pt>
    <dgm:pt modelId="{BF996BA9-C702-4F98-A3F9-7DB028F8EFA2}" type="pres">
      <dgm:prSet presAssocID="{9DC4C9C3-E34C-4D37-B31D-6351299080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30952B-D245-4418-B105-10149916C431}" type="pres">
      <dgm:prSet presAssocID="{E3614FB5-1808-4F64-A39C-758CC45299CB}" presName="parTxOnlySpace" presStyleCnt="0"/>
      <dgm:spPr/>
    </dgm:pt>
    <dgm:pt modelId="{33B58067-CD66-40BC-83FB-4964A2C100C7}" type="pres">
      <dgm:prSet presAssocID="{4B1DDD97-DA0B-4F77-91D1-C6B2353D348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2064F8-10F7-4788-957C-17CB60646A61}" type="pres">
      <dgm:prSet presAssocID="{4F29A543-D6E2-4A43-9AB7-C8F8263F1731}" presName="parTxOnlySpace" presStyleCnt="0"/>
      <dgm:spPr/>
    </dgm:pt>
    <dgm:pt modelId="{E4F81DD2-4C66-4D60-A003-6DC738CBBC77}" type="pres">
      <dgm:prSet presAssocID="{2052BCFE-107B-4ECC-9613-418862454A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AD5F34-108B-4622-B585-F3EC00D9F171}" type="pres">
      <dgm:prSet presAssocID="{1682495C-E09C-4FD3-B6B7-F8F9A90D0CD8}" presName="parTxOnlySpace" presStyleCnt="0"/>
      <dgm:spPr/>
    </dgm:pt>
    <dgm:pt modelId="{2974A5A1-F9D4-4336-A759-A3F3D0E748EC}" type="pres">
      <dgm:prSet presAssocID="{3E8AD4D6-899D-4A97-BBC6-B40119D7F5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675A10-C2B4-40BD-BE07-F6A3ED701366}" type="presOf" srcId="{4B1DDD97-DA0B-4F77-91D1-C6B2353D348C}" destId="{33B58067-CD66-40BC-83FB-4964A2C100C7}" srcOrd="0" destOrd="0" presId="urn:microsoft.com/office/officeart/2005/8/layout/chevron1"/>
    <dgm:cxn modelId="{60323526-952B-4D9B-B11F-278007885A71}" type="presOf" srcId="{CA7CCFFD-CD69-4A64-B6BA-17964498C5EB}" destId="{F1920653-C417-4F9A-ACD0-D3ED506825D3}" srcOrd="0" destOrd="0" presId="urn:microsoft.com/office/officeart/2005/8/layout/chevron1"/>
    <dgm:cxn modelId="{90444438-2023-4D7F-99C2-9486A512CAB8}" srcId="{CA7CCFFD-CD69-4A64-B6BA-17964498C5EB}" destId="{2052BCFE-107B-4ECC-9613-418862454AFE}" srcOrd="2" destOrd="0" parTransId="{D68A73A0-AE49-427F-9951-6AA94AA0B9B5}" sibTransId="{1682495C-E09C-4FD3-B6B7-F8F9A90D0CD8}"/>
    <dgm:cxn modelId="{983B4078-6610-4EC5-A971-17CE4EE271EA}" srcId="{CA7CCFFD-CD69-4A64-B6BA-17964498C5EB}" destId="{3E8AD4D6-899D-4A97-BBC6-B40119D7F520}" srcOrd="3" destOrd="0" parTransId="{711450CF-0DED-4585-A430-FAE288596FB8}" sibTransId="{16B5839F-0262-40C5-A7C9-51B566D08D5C}"/>
    <dgm:cxn modelId="{4542E37A-623B-461D-BCCA-CFFCEBA9B02D}" type="presOf" srcId="{2052BCFE-107B-4ECC-9613-418862454AFE}" destId="{E4F81DD2-4C66-4D60-A003-6DC738CBBC77}" srcOrd="0" destOrd="0" presId="urn:microsoft.com/office/officeart/2005/8/layout/chevron1"/>
    <dgm:cxn modelId="{667E1BA5-91A2-4DA6-879B-881E1E6DC043}" srcId="{CA7CCFFD-CD69-4A64-B6BA-17964498C5EB}" destId="{9DC4C9C3-E34C-4D37-B31D-63512990804D}" srcOrd="0" destOrd="0" parTransId="{591349C6-C74D-46A5-BD26-BBB54B1048B6}" sibTransId="{E3614FB5-1808-4F64-A39C-758CC45299CB}"/>
    <dgm:cxn modelId="{7CEC63B9-9981-4E23-8DEF-243032A21A03}" srcId="{CA7CCFFD-CD69-4A64-B6BA-17964498C5EB}" destId="{4B1DDD97-DA0B-4F77-91D1-C6B2353D348C}" srcOrd="1" destOrd="0" parTransId="{EEB67FB5-DE28-43E2-9ECA-C2C2E4B662B3}" sibTransId="{4F29A543-D6E2-4A43-9AB7-C8F8263F1731}"/>
    <dgm:cxn modelId="{4C4E5BC3-F7FA-48BA-9102-48210EDEB3AE}" type="presOf" srcId="{3E8AD4D6-899D-4A97-BBC6-B40119D7F520}" destId="{2974A5A1-F9D4-4336-A759-A3F3D0E748EC}" srcOrd="0" destOrd="0" presId="urn:microsoft.com/office/officeart/2005/8/layout/chevron1"/>
    <dgm:cxn modelId="{2EC636E3-D218-40A5-B9BC-DB9BC25758BA}" type="presOf" srcId="{9DC4C9C3-E34C-4D37-B31D-63512990804D}" destId="{BF996BA9-C702-4F98-A3F9-7DB028F8EFA2}" srcOrd="0" destOrd="0" presId="urn:microsoft.com/office/officeart/2005/8/layout/chevron1"/>
    <dgm:cxn modelId="{4E5292D4-794C-4E38-AF60-E659093E6471}" type="presParOf" srcId="{F1920653-C417-4F9A-ACD0-D3ED506825D3}" destId="{BF996BA9-C702-4F98-A3F9-7DB028F8EFA2}" srcOrd="0" destOrd="0" presId="urn:microsoft.com/office/officeart/2005/8/layout/chevron1"/>
    <dgm:cxn modelId="{7903CA8D-0860-4CC2-B671-2F10B4A88F4A}" type="presParOf" srcId="{F1920653-C417-4F9A-ACD0-D3ED506825D3}" destId="{BE30952B-D245-4418-B105-10149916C431}" srcOrd="1" destOrd="0" presId="urn:microsoft.com/office/officeart/2005/8/layout/chevron1"/>
    <dgm:cxn modelId="{F86CCA7E-C30A-4D2D-BDA6-4DD0B8ADC830}" type="presParOf" srcId="{F1920653-C417-4F9A-ACD0-D3ED506825D3}" destId="{33B58067-CD66-40BC-83FB-4964A2C100C7}" srcOrd="2" destOrd="0" presId="urn:microsoft.com/office/officeart/2005/8/layout/chevron1"/>
    <dgm:cxn modelId="{246927D4-C05F-4BDC-BF8A-E9F6BB4E9342}" type="presParOf" srcId="{F1920653-C417-4F9A-ACD0-D3ED506825D3}" destId="{E02064F8-10F7-4788-957C-17CB60646A61}" srcOrd="3" destOrd="0" presId="urn:microsoft.com/office/officeart/2005/8/layout/chevron1"/>
    <dgm:cxn modelId="{6F9493BC-1590-4E79-944F-315EF37B723C}" type="presParOf" srcId="{F1920653-C417-4F9A-ACD0-D3ED506825D3}" destId="{E4F81DD2-4C66-4D60-A003-6DC738CBBC77}" srcOrd="4" destOrd="0" presId="urn:microsoft.com/office/officeart/2005/8/layout/chevron1"/>
    <dgm:cxn modelId="{51660F0C-E58F-4F69-8E3A-A9749B700BF3}" type="presParOf" srcId="{F1920653-C417-4F9A-ACD0-D3ED506825D3}" destId="{96AD5F34-108B-4622-B585-F3EC00D9F171}" srcOrd="5" destOrd="0" presId="urn:microsoft.com/office/officeart/2005/8/layout/chevron1"/>
    <dgm:cxn modelId="{8717D7BB-803E-428B-9FEE-6043362F58BE}" type="presParOf" srcId="{F1920653-C417-4F9A-ACD0-D3ED506825D3}" destId="{2974A5A1-F9D4-4336-A759-A3F3D0E748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6BA9-C702-4F98-A3F9-7DB028F8EFA2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42714" y="2270389"/>
        <a:ext cx="1316831" cy="877887"/>
      </dsp:txXfrm>
    </dsp:sp>
    <dsp:sp modelId="{33B58067-CD66-40BC-83FB-4964A2C100C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17961" y="2270389"/>
        <a:ext cx="1316831" cy="877887"/>
      </dsp:txXfrm>
    </dsp:sp>
    <dsp:sp modelId="{E4F81DD2-4C66-4D60-A003-6DC738CBBC77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4393208" y="2270389"/>
        <a:ext cx="1316831" cy="877887"/>
      </dsp:txXfrm>
    </dsp:sp>
    <dsp:sp modelId="{2974A5A1-F9D4-4336-A759-A3F3D0E748E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28.07.2020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28.07.2020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61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4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52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14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27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71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82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13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5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7.jpe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7.jpe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11" Type="http://schemas.openxmlformats.org/officeDocument/2006/relationships/image" Target="../media/image38.png"/><Relationship Id="rId5" Type="http://schemas.openxmlformats.org/officeDocument/2006/relationships/image" Target="../media/image37.jpeg"/><Relationship Id="rId15" Type="http://schemas.openxmlformats.org/officeDocument/2006/relationships/image" Target="../media/image42.png"/><Relationship Id="rId10" Type="http://schemas.microsoft.com/office/2007/relationships/diagramDrawing" Target="../diagrams/drawing4.xml"/><Relationship Id="rId19" Type="http://schemas.openxmlformats.org/officeDocument/2006/relationships/image" Target="../media/image46.png"/><Relationship Id="rId4" Type="http://schemas.openxmlformats.org/officeDocument/2006/relationships/image" Target="../media/image36.jpg"/><Relationship Id="rId9" Type="http://schemas.openxmlformats.org/officeDocument/2006/relationships/diagramColors" Target="../diagrams/colors4.xml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36.jp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9.png"/><Relationship Id="rId5" Type="http://schemas.openxmlformats.org/officeDocument/2006/relationships/diagramData" Target="../diagrams/data5.xml"/><Relationship Id="rId1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7.jpeg"/><Relationship Id="rId9" Type="http://schemas.microsoft.com/office/2007/relationships/diagramDrawing" Target="../diagrams/drawing5.xml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Panicking_Cartoon_Guy_Working_Overtime_With_A_Lot_Of_Paperwork.svg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ea typeface="Tahoma"/>
                <a:cs typeface="Tahoma"/>
              </a:rPr>
              <a:t>OQ = Formal Proof for Functional Specs (FS)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Specifications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Scripts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Results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Report</a:t>
                  </a:r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Testing</a:t>
                </a:r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writes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approves</a:t>
            </a:r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</a:t>
            </a:r>
            <a:r>
              <a:rPr lang="en-CH" dirty="0">
                <a:ea typeface="Tahoma"/>
                <a:cs typeface="Tahoma"/>
              </a:rPr>
              <a:t>Risks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937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820046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m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f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D</a:t>
            </a:r>
            <a:r>
              <a:rPr lang="en-GB" dirty="0">
                <a:ea typeface="Tahoma"/>
                <a:cs typeface="Tahoma"/>
              </a:rPr>
              <a:t>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h</a:t>
            </a:r>
            <a:r>
              <a:rPr lang="en-CH" dirty="0">
                <a:ea typeface="Tahoma"/>
                <a:cs typeface="Tahoma"/>
              </a:rPr>
              <a:t>e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 as 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3AAD6-F1B2-4708-955A-E2A46514F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1"/>
          <a:stretch/>
        </p:blipFill>
        <p:spPr>
          <a:xfrm>
            <a:off x="2755672" y="812976"/>
            <a:ext cx="6347706" cy="60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86583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86512EF-396A-4098-9CBF-66F6ED37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/>
          <a:stretch/>
        </p:blipFill>
        <p:spPr>
          <a:xfrm>
            <a:off x="0" y="603367"/>
            <a:ext cx="2754999" cy="280097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5986-8337-4D99-B77D-221795BFEA04}"/>
              </a:ext>
            </a:extLst>
          </p:cNvPr>
          <p:cNvSpPr/>
          <p:nvPr/>
        </p:nvSpPr>
        <p:spPr>
          <a:xfrm>
            <a:off x="1817001" y="1949945"/>
            <a:ext cx="1527933" cy="151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B888A0-61DE-4E4C-941E-3C8BD0E7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30" y="1114821"/>
            <a:ext cx="9485512" cy="5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8270358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Files: Specification and </a:t>
                      </a:r>
                      <a:r>
                        <a:rPr lang="en-GB" sz="1600" dirty="0" err="1"/>
                        <a:t>Testscript</a:t>
                      </a:r>
                      <a:r>
                        <a:rPr lang="en-GB" sz="1600" dirty="0"/>
                        <a:t> in One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The Audit: We Are on the Right Way!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 dirty="0">
                          <a:ea typeface="Tahoma"/>
                          <a:cs typeface="Tahoma"/>
                        </a:rPr>
                        <a:t>Q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u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t</a:t>
                      </a:r>
                      <a:r>
                        <a:rPr lang="en-GB" sz="1600" dirty="0" err="1">
                          <a:ea typeface="Tahoma"/>
                          <a:cs typeface="Tahoma"/>
                        </a:rPr>
                        <a:t>i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o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s &amp; 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A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w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r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s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709722" y="2365483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614600" y="2824517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519479" y="3277593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238269" y="3443501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r</a:t>
            </a:r>
            <a:r>
              <a:rPr lang="en-CH" sz="2800" dirty="0">
                <a:solidFill>
                  <a:srgbClr val="F3900D"/>
                </a:solidFill>
              </a:rPr>
              <a:t>a</a:t>
            </a:r>
            <a:r>
              <a:rPr lang="en-GB" sz="2800" dirty="0">
                <a:solidFill>
                  <a:srgbClr val="F3900D"/>
                </a:solidFill>
              </a:rPr>
              <a:t>c</a:t>
            </a:r>
            <a:r>
              <a:rPr lang="en-CH" sz="2800" dirty="0">
                <a:solidFill>
                  <a:srgbClr val="F3900D"/>
                </a:solidFill>
              </a:rPr>
              <a:t>e</a:t>
            </a:r>
            <a:r>
              <a:rPr lang="en-GB" sz="2800" dirty="0">
                <a:solidFill>
                  <a:srgbClr val="F3900D"/>
                </a:solidFill>
              </a:rPr>
              <a:t>a</a:t>
            </a:r>
            <a:r>
              <a:rPr lang="en-CH" sz="2800" dirty="0">
                <a:solidFill>
                  <a:srgbClr val="F3900D"/>
                </a:solidFill>
              </a:rPr>
              <a:t>b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l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3A936-ADD7-4567-93CA-21FE9D3CEC2E}"/>
              </a:ext>
            </a:extLst>
          </p:cNvPr>
          <p:cNvGrpSpPr/>
          <p:nvPr/>
        </p:nvGrpSpPr>
        <p:grpSpPr>
          <a:xfrm>
            <a:off x="8517814" y="3311004"/>
            <a:ext cx="568886" cy="718592"/>
            <a:chOff x="8647697" y="2983155"/>
            <a:chExt cx="723900" cy="914400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79F7C833-078E-427A-AEDF-3847CC80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8852" y="2983155"/>
              <a:ext cx="641591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548D6-14A6-4A0C-9434-AD6BD283157E}"/>
                </a:ext>
              </a:extLst>
            </p:cNvPr>
            <p:cNvSpPr/>
            <p:nvPr/>
          </p:nvSpPr>
          <p:spPr>
            <a:xfrm>
              <a:off x="8647697" y="3067050"/>
              <a:ext cx="723900" cy="723900"/>
            </a:xfrm>
            <a:prstGeom prst="rect">
              <a:avLst/>
            </a:prstGeom>
            <a:noFill/>
            <a:ln>
              <a:solidFill>
                <a:srgbClr val="B32D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CAF49F-5450-4D34-A70F-C5CF2221DEEF}"/>
              </a:ext>
            </a:extLst>
          </p:cNvPr>
          <p:cNvSpPr/>
          <p:nvPr/>
        </p:nvSpPr>
        <p:spPr>
          <a:xfrm rot="1300358">
            <a:off x="3515236" y="2223749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FFE876-4D9A-4062-BEF2-F80874D12B5A}"/>
              </a:ext>
            </a:extLst>
          </p:cNvPr>
          <p:cNvSpPr/>
          <p:nvPr/>
        </p:nvSpPr>
        <p:spPr>
          <a:xfrm>
            <a:off x="3592915" y="3527080"/>
            <a:ext cx="1253485" cy="334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E9711A-CA3C-40C7-B93B-113E5D562F6C}"/>
              </a:ext>
            </a:extLst>
          </p:cNvPr>
          <p:cNvSpPr/>
          <p:nvPr/>
        </p:nvSpPr>
        <p:spPr>
          <a:xfrm>
            <a:off x="7427268" y="3523844"/>
            <a:ext cx="500814" cy="2758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630A8A2-F896-4F1B-AC05-39E157F0F6B7}"/>
              </a:ext>
            </a:extLst>
          </p:cNvPr>
          <p:cNvSpPr/>
          <p:nvPr/>
        </p:nvSpPr>
        <p:spPr>
          <a:xfrm rot="20299642" flipV="1">
            <a:off x="3515236" y="4997915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79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0FA901A9-067C-4552-97EA-03B757200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6123-ADE4-4E32-B782-CAF87FCE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236068"/>
            <a:ext cx="10836298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 Overview...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C62-A560-4912-97CF-AE7D71F7C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07" y="1855347"/>
            <a:ext cx="10187280" cy="38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20EE8-069C-4B33-A005-56B53638D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396" y="1148886"/>
            <a:ext cx="8833300" cy="49319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FA5D7-10D4-4A8E-80B5-F4CA931C9D92}"/>
              </a:ext>
            </a:extLst>
          </p:cNvPr>
          <p:cNvSpPr/>
          <p:nvPr/>
        </p:nvSpPr>
        <p:spPr>
          <a:xfrm>
            <a:off x="7439086" y="4377321"/>
            <a:ext cx="4501208" cy="2087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...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Detail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860F59BE-39D2-4A52-981B-5B377016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54" y="4478538"/>
            <a:ext cx="1986455" cy="198645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F9FD81D-A3E9-4959-926B-7264A1A8B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916" y="4397985"/>
            <a:ext cx="1943889" cy="1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C2FD7A9-7238-4507-9ECF-1E8844C12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791" y="908722"/>
            <a:ext cx="3844304" cy="26723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9C64AE-E313-43A8-ABA1-D74346B2D1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8436" y="3327337"/>
            <a:ext cx="6585478" cy="3535074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27A196-D90D-4FD8-AD52-EF5A19C8036D}"/>
              </a:ext>
            </a:extLst>
          </p:cNvPr>
          <p:cNvSpPr/>
          <p:nvPr/>
        </p:nvSpPr>
        <p:spPr>
          <a:xfrm>
            <a:off x="591913" y="411494"/>
            <a:ext cx="901787" cy="39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Your Application is Documented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27</a:t>
            </a:fld>
            <a:endParaRPr lang="de-CH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E12ACB-CB7E-4291-B9B3-16D42ABE7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5" y="1405950"/>
            <a:ext cx="2684562" cy="21621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1B99C8-9640-4275-BEF7-2CB9EE1F9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60" b="53679"/>
          <a:stretch/>
        </p:blipFill>
        <p:spPr>
          <a:xfrm>
            <a:off x="7493293" y="1127433"/>
            <a:ext cx="4378577" cy="171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7BE1A-58CA-4585-AA97-6A3A9E0C7239}"/>
              </a:ext>
            </a:extLst>
          </p:cNvPr>
          <p:cNvSpPr txBox="1"/>
          <p:nvPr/>
        </p:nvSpPr>
        <p:spPr>
          <a:xfrm>
            <a:off x="4466245" y="1033893"/>
            <a:ext cx="27896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m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o</a:t>
            </a:r>
            <a:r>
              <a:rPr lang="en-CH" dirty="0"/>
              <a:t>-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g</a:t>
            </a:r>
            <a:r>
              <a:rPr lang="en-GB" dirty="0" err="1"/>
              <a:t>i</a:t>
            </a:r>
            <a:r>
              <a:rPr lang="en-CH" dirty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36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The Prototype Is Com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t </a:t>
            </a:r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G</a:t>
            </a:r>
            <a:r>
              <a:rPr lang="en-CH" dirty="0"/>
              <a:t>x</a:t>
            </a:r>
            <a:r>
              <a:rPr lang="en-GB" dirty="0"/>
              <a:t>P</a:t>
            </a:r>
            <a:r>
              <a:rPr lang="en-CH" dirty="0"/>
              <a:t>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85E8-5AF6-4D7E-8735-93861847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8" y="1215888"/>
            <a:ext cx="5942616" cy="2213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9F131A-E9A9-4ABE-BCFA-86E79626649C}"/>
              </a:ext>
            </a:extLst>
          </p:cNvPr>
          <p:cNvSpPr/>
          <p:nvPr/>
        </p:nvSpPr>
        <p:spPr>
          <a:xfrm>
            <a:off x="495546" y="2996872"/>
            <a:ext cx="5745971" cy="3539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43B5-6F0D-4DB3-87F8-7CC7D1C6C513}"/>
              </a:ext>
            </a:extLst>
          </p:cNvPr>
          <p:cNvGrpSpPr/>
          <p:nvPr/>
        </p:nvGrpSpPr>
        <p:grpSpPr>
          <a:xfrm>
            <a:off x="1321456" y="4277033"/>
            <a:ext cx="9460845" cy="1009643"/>
            <a:chOff x="1191670" y="4200341"/>
            <a:chExt cx="9460845" cy="10096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CD7E04-43BC-4453-ACCE-D67998D7F959}"/>
                </a:ext>
              </a:extLst>
            </p:cNvPr>
            <p:cNvSpPr/>
            <p:nvPr/>
          </p:nvSpPr>
          <p:spPr>
            <a:xfrm>
              <a:off x="1191670" y="4200341"/>
              <a:ext cx="9368176" cy="10096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CF1AF-2819-408D-85C0-250DA9262540}"/>
                </a:ext>
              </a:extLst>
            </p:cNvPr>
            <p:cNvSpPr txBox="1"/>
            <p:nvPr/>
          </p:nvSpPr>
          <p:spPr>
            <a:xfrm>
              <a:off x="1403573" y="4270044"/>
              <a:ext cx="9248942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2800" dirty="0"/>
                <a:t>O</a:t>
              </a:r>
              <a:r>
                <a:rPr lang="en-GB" sz="2800" dirty="0"/>
                <a:t>v</a:t>
              </a:r>
              <a:r>
                <a:rPr lang="en-CH" sz="2800" dirty="0"/>
                <a:t>e</a:t>
              </a:r>
              <a:r>
                <a:rPr lang="en-GB" sz="2800" dirty="0"/>
                <a:t>r</a:t>
              </a:r>
              <a:r>
                <a:rPr lang="en-CH" sz="2800" dirty="0"/>
                <a:t>a</a:t>
              </a:r>
              <a:r>
                <a:rPr lang="en-GB" sz="2800" dirty="0"/>
                <a:t>l</a:t>
              </a:r>
              <a:r>
                <a:rPr lang="en-CH" sz="2800" dirty="0"/>
                <a:t>l </a:t>
              </a:r>
              <a:r>
                <a:rPr lang="en-GB" sz="2800" dirty="0"/>
                <a:t>t</a:t>
              </a:r>
              <a:r>
                <a:rPr lang="en-CH" sz="2800" dirty="0"/>
                <a:t>h</a:t>
              </a:r>
              <a:r>
                <a:rPr lang="en-GB" sz="2800" dirty="0"/>
                <a:t>e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u</a:t>
              </a:r>
              <a:r>
                <a:rPr lang="en-GB" sz="2800" dirty="0"/>
                <a:t>d</a:t>
              </a:r>
              <a:r>
                <a:rPr lang="en-CH" sz="2800" dirty="0" err="1"/>
                <a:t>i</a:t>
              </a:r>
              <a:r>
                <a:rPr lang="en-GB" sz="2800" dirty="0"/>
                <a:t>t</a:t>
              </a:r>
              <a:r>
                <a:rPr lang="en-CH" sz="2800" dirty="0"/>
                <a:t>e</a:t>
              </a:r>
              <a:r>
                <a:rPr lang="en-GB" sz="2800" dirty="0"/>
                <a:t>d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r</a:t>
              </a:r>
              <a:r>
                <a:rPr lang="en-GB" sz="2800" dirty="0"/>
                <a:t>e</a:t>
              </a:r>
              <a:r>
                <a:rPr lang="en-CH" sz="2800" dirty="0"/>
                <a:t>a </a:t>
              </a:r>
              <a:r>
                <a:rPr lang="en-GB" sz="2800" dirty="0"/>
                <a:t>m</a:t>
              </a:r>
              <a:r>
                <a:rPr lang="en-CH" sz="2800" dirty="0"/>
                <a:t>e</a:t>
              </a:r>
              <a:r>
                <a:rPr lang="en-GB" sz="2800" dirty="0"/>
                <a:t>e</a:t>
              </a:r>
              <a:r>
                <a:rPr lang="en-CH" sz="2800" dirty="0"/>
                <a:t>t</a:t>
              </a:r>
              <a:r>
                <a:rPr lang="en-GB" sz="2800" dirty="0"/>
                <a:t>s</a:t>
              </a:r>
              <a:r>
                <a:rPr lang="en-CH" sz="2800" dirty="0"/>
                <a:t> </a:t>
              </a:r>
              <a:r>
                <a:rPr lang="en-GB" sz="2800" dirty="0"/>
                <a:t>G</a:t>
              </a:r>
              <a:r>
                <a:rPr lang="en-CH" sz="2800" dirty="0"/>
                <a:t>x</a:t>
              </a:r>
              <a:r>
                <a:rPr lang="en-GB" sz="2800" dirty="0"/>
                <a:t>P</a:t>
              </a:r>
              <a:r>
                <a:rPr lang="en-CH" sz="2800" dirty="0"/>
                <a:t> </a:t>
              </a:r>
              <a:r>
                <a:rPr lang="en-GB" sz="2800" dirty="0"/>
                <a:t>q</a:t>
              </a:r>
              <a:r>
                <a:rPr lang="en-CH" sz="2800" dirty="0"/>
                <a:t>u</a:t>
              </a:r>
              <a:r>
                <a:rPr lang="en-GB" sz="2800" dirty="0"/>
                <a:t>a</a:t>
              </a:r>
              <a:r>
                <a:rPr lang="en-CH" sz="2800" dirty="0"/>
                <a:t>l</a:t>
              </a:r>
              <a:r>
                <a:rPr lang="en-GB" sz="2800" dirty="0" err="1"/>
                <a:t>i</a:t>
              </a:r>
              <a:r>
                <a:rPr lang="en-CH" sz="2800" dirty="0"/>
                <a:t>t</a:t>
              </a:r>
              <a:r>
                <a:rPr lang="en-GB" sz="2800" dirty="0"/>
                <a:t>y</a:t>
              </a:r>
              <a:r>
                <a:rPr lang="en-CH" sz="2800" dirty="0"/>
                <a:t> </a:t>
              </a:r>
              <a:r>
                <a:rPr lang="en-GB" sz="2800" dirty="0"/>
                <a:t>s</a:t>
              </a:r>
              <a:r>
                <a:rPr lang="en-CH" sz="2800" dirty="0"/>
                <a:t>t</a:t>
              </a:r>
              <a:r>
                <a:rPr lang="en-GB" sz="2800" dirty="0"/>
                <a:t>a</a:t>
              </a:r>
              <a:r>
                <a:rPr lang="en-CH" sz="2800" dirty="0"/>
                <a:t>n</a:t>
              </a:r>
              <a:r>
                <a:rPr lang="en-GB" sz="2800" dirty="0"/>
                <a:t>d</a:t>
              </a:r>
              <a:r>
                <a:rPr lang="en-CH" sz="2800" dirty="0"/>
                <a:t>a</a:t>
              </a:r>
              <a:r>
                <a:rPr lang="en-GB" sz="2800" dirty="0"/>
                <a:t>r</a:t>
              </a:r>
              <a:r>
                <a:rPr lang="en-CH" sz="2800" dirty="0"/>
                <a:t>ds and </a:t>
              </a:r>
            </a:p>
            <a:p>
              <a:r>
                <a:rPr lang="en-CH" sz="2800" dirty="0"/>
                <a:t>demonstrates compliance to </a:t>
              </a:r>
              <a:r>
                <a:rPr lang="en-CH" sz="2800" dirty="0" err="1"/>
                <a:t>GxPs</a:t>
              </a:r>
              <a:r>
                <a:rPr lang="en-CH" sz="2800" dirty="0"/>
                <a:t> quality systems.</a:t>
              </a:r>
              <a:endParaRPr lang="en-GB" sz="280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E9FD1F-5564-4E22-8DD0-0CE693B44BA8}"/>
              </a:ext>
            </a:extLst>
          </p:cNvPr>
          <p:cNvCxnSpPr>
            <a:cxnSpLocks/>
          </p:cNvCxnSpPr>
          <p:nvPr/>
        </p:nvCxnSpPr>
        <p:spPr>
          <a:xfrm>
            <a:off x="548639" y="3429000"/>
            <a:ext cx="719722" cy="76986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DA5E7-4B84-4440-847F-FC6F30E55EB0}"/>
              </a:ext>
            </a:extLst>
          </p:cNvPr>
          <p:cNvCxnSpPr>
            <a:cxnSpLocks/>
          </p:cNvCxnSpPr>
          <p:nvPr/>
        </p:nvCxnSpPr>
        <p:spPr>
          <a:xfrm>
            <a:off x="6304835" y="3403948"/>
            <a:ext cx="4337601" cy="79491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</a:t>
            </a:r>
            <a:r>
              <a:rPr lang="en-GB" dirty="0"/>
              <a:t>B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 </a:t>
            </a:r>
            <a:r>
              <a:rPr lang="en-GB" dirty="0"/>
              <a:t>I</a:t>
            </a:r>
            <a:r>
              <a:rPr lang="en-CH" dirty="0"/>
              <a:t>m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d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30</a:t>
            </a:fld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16D0-0610-4F9C-97B9-88E13293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1" y="808481"/>
            <a:ext cx="5272088" cy="156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0290C-A5C0-4596-AD73-2F90C385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06" y="2130503"/>
            <a:ext cx="8654018" cy="41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C15774CA-7B9E-4A64-B941-C1E1582EBF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4BE5C-B3A5-410A-A399-698EF085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s</a:t>
            </a:r>
            <a:r>
              <a:rPr lang="en-CH" dirty="0"/>
              <a:t>w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o Our Initial Questions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00481-141D-452D-82FF-97137C43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1435-F95D-44B7-BE65-8346873470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77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8CA9-A0BD-47BF-81C2-757719C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A </a:t>
            </a:r>
            <a:r>
              <a:rPr lang="en-GB" dirty="0"/>
              <a:t>L</a:t>
            </a:r>
            <a:r>
              <a:rPr lang="en-CH" dirty="0" err="1"/>
              <a:t>ong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tory </a:t>
            </a:r>
            <a:r>
              <a:rPr lang="en-GB" dirty="0"/>
              <a:t>S</a:t>
            </a:r>
            <a:r>
              <a:rPr lang="en-CH" dirty="0" err="1"/>
              <a:t>hort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7D4D-35C9-44E0-B255-EED8C33E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32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53751216-9F87-414A-ADD3-100263DBA9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0513FE8-6388-43D2-8850-D0AE7E6716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71" y="1300809"/>
            <a:ext cx="4937776" cy="49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3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AE4EBABA-7EB0-4F0E-9961-4CE9E2FEC9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But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’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Continue!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02B8D-71B0-42F0-BF42-34207333E251}"/>
              </a:ext>
            </a:extLst>
          </p:cNvPr>
          <p:cNvSpPr txBox="1"/>
          <p:nvPr/>
        </p:nvSpPr>
        <p:spPr>
          <a:xfrm>
            <a:off x="2048239" y="1949149"/>
            <a:ext cx="31572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l 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 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D6FCB-AC1C-47A2-A763-D2DDBFF8B667}"/>
              </a:ext>
            </a:extLst>
          </p:cNvPr>
          <p:cNvSpPr txBox="1"/>
          <p:nvPr/>
        </p:nvSpPr>
        <p:spPr>
          <a:xfrm>
            <a:off x="5325897" y="5365951"/>
            <a:ext cx="36745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FBB7-4A64-49DF-8BF6-30C8E6093518}"/>
              </a:ext>
            </a:extLst>
          </p:cNvPr>
          <p:cNvSpPr txBox="1"/>
          <p:nvPr/>
        </p:nvSpPr>
        <p:spPr>
          <a:xfrm>
            <a:off x="1321825" y="3785962"/>
            <a:ext cx="311546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n: </a:t>
            </a:r>
          </a:p>
          <a:p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AD2-FC52-4BC1-8EDA-ADEB344722AA}"/>
              </a:ext>
            </a:extLst>
          </p:cNvPr>
          <p:cNvSpPr txBox="1"/>
          <p:nvPr/>
        </p:nvSpPr>
        <p:spPr>
          <a:xfrm>
            <a:off x="7086346" y="2446617"/>
            <a:ext cx="369671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Test Automation for </a:t>
            </a:r>
          </a:p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Device Integration</a:t>
            </a:r>
            <a:endParaRPr lang="en-GB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7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6AF69F9-9B5E-4561-8142-5B1C72A88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s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D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l </a:t>
            </a:r>
            <a:r>
              <a:rPr lang="en-GB" dirty="0">
                <a:ea typeface="+mn-lt"/>
                <a:cs typeface="+mn-lt"/>
              </a:rPr>
              <a:t>J</a:t>
            </a:r>
            <a:r>
              <a:rPr lang="en-CH" dirty="0">
                <a:ea typeface="+mn-lt"/>
                <a:cs typeface="+mn-lt"/>
              </a:rPr>
              <a:t>u</a:t>
            </a:r>
            <a:r>
              <a:rPr lang="en-GB" dirty="0">
                <a:ea typeface="+mn-lt"/>
                <a:cs typeface="+mn-lt"/>
              </a:rPr>
              <a:t>c</a:t>
            </a:r>
            <a:r>
              <a:rPr lang="en-CH" dirty="0">
                <a:ea typeface="+mn-lt"/>
                <a:cs typeface="+mn-lt"/>
              </a:rPr>
              <a:t>h</a:t>
            </a:r>
            <a:r>
              <a:rPr lang="en-GB" dirty="0">
                <a:ea typeface="+mn-lt"/>
                <a:cs typeface="+mn-lt"/>
              </a:rPr>
              <a:t>l</a:t>
            </a:r>
            <a:r>
              <a:rPr lang="en-CH" dirty="0" err="1">
                <a:ea typeface="+mn-lt"/>
                <a:cs typeface="+mn-lt"/>
              </a:rPr>
              <a:t>i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S</a:t>
            </a:r>
            <a:r>
              <a:rPr lang="en-CH" dirty="0">
                <a:ea typeface="+mn-lt"/>
                <a:cs typeface="+mn-lt"/>
              </a:rPr>
              <a:t>t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p</a:t>
            </a:r>
            <a:r>
              <a:rPr lang="en-GB" dirty="0">
                <a:ea typeface="+mn-lt"/>
                <a:cs typeface="+mn-lt"/>
              </a:rPr>
              <a:t>h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>
                <a:ea typeface="+mn-lt"/>
                <a:cs typeface="+mn-lt"/>
              </a:rPr>
              <a:t> Jüngling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35</a:t>
            </a:fld>
            <a:endParaRPr lang="de-C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6A76D-EED1-4C20-AD00-4A51292A4999}"/>
              </a:ext>
            </a:extLst>
          </p:cNvPr>
          <p:cNvGrpSpPr/>
          <p:nvPr/>
        </p:nvGrpSpPr>
        <p:grpSpPr>
          <a:xfrm>
            <a:off x="6688885" y="1197424"/>
            <a:ext cx="4290469" cy="4233114"/>
            <a:chOff x="6924859" y="908722"/>
            <a:chExt cx="4290469" cy="4233114"/>
          </a:xfrm>
        </p:grpSpPr>
        <p:pic>
          <p:nvPicPr>
            <p:cNvPr id="5" name="Graphic 4" descr="Heart">
              <a:extLst>
                <a:ext uri="{FF2B5EF4-FFF2-40B4-BE49-F238E27FC236}">
                  <a16:creationId xmlns:a16="http://schemas.microsoft.com/office/drawing/2014/main" id="{67565644-CCC3-47DD-96B4-E6D73AA0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82214" y="908722"/>
              <a:ext cx="4233114" cy="42331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9" name="Heart 8">
              <a:extLst>
                <a:ext uri="{FF2B5EF4-FFF2-40B4-BE49-F238E27FC236}">
                  <a16:creationId xmlns:a16="http://schemas.microsoft.com/office/drawing/2014/main" id="{6C0ECFDE-FF9D-463C-8C78-2FEC86610CCA}"/>
                </a:ext>
              </a:extLst>
            </p:cNvPr>
            <p:cNvSpPr/>
            <p:nvPr/>
          </p:nvSpPr>
          <p:spPr>
            <a:xfrm>
              <a:off x="6924859" y="2350971"/>
              <a:ext cx="2598666" cy="2598666"/>
            </a:xfrm>
            <a:prstGeom prst="hear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1C62370-BF2D-49DB-8BD5-399EBB0C6C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36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4732" y="87687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A2A4B-4303-4CB1-9457-2C96976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81CE6-3FAE-4EEA-BBC4-02911EA67F5B}"/>
              </a:ext>
            </a:extLst>
          </p:cNvPr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650C-FDC3-4D3C-B7C0-F10934FE102D}"/>
              </a:ext>
            </a:extLst>
          </p:cNvPr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3462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38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62" y="1552448"/>
            <a:ext cx="6881776" cy="42858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en-CH" dirty="0">
                <a:ea typeface="Tahoma"/>
                <a:cs typeface="Tahoma"/>
              </a:rPr>
              <a:t>...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08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B2F7-4DCD-4627-9D0F-2B79C50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a lot of Testing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A2967-AE55-4A8D-815E-82AEFEAC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6944889-E3BB-4833-86AF-6F74957B23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lock, book, table, display&#10;&#10;Description automatically generated">
            <a:extLst>
              <a:ext uri="{FF2B5EF4-FFF2-40B4-BE49-F238E27FC236}">
                <a16:creationId xmlns:a16="http://schemas.microsoft.com/office/drawing/2014/main" id="{2348E937-D27E-40C3-AB09-7A1D410F0C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27" y="1006916"/>
            <a:ext cx="4566245" cy="394918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9308E90-6A04-4A1A-B52E-F7B92E8A01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1255" y="4676737"/>
            <a:ext cx="7139587" cy="1644240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810900" lvl="2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Time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CDEA8-6019-4FDA-A8C6-0DB99ECEC858}"/>
              </a:ext>
            </a:extLst>
          </p:cNvPr>
          <p:cNvSpPr txBox="1"/>
          <p:nvPr/>
        </p:nvSpPr>
        <p:spPr>
          <a:xfrm>
            <a:off x="3200063" y="4676737"/>
            <a:ext cx="53219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>
                <a:hlinkClick r:id="rId5"/>
              </a:rPr>
              <a:t>https://commons.wikimedia.org/wiki/File:Panicking_Cartoon_Guy_Working_Overtime_With_A_Lot_Of_Paperwork.svg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46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0BBD70-2825-49CE-ADA4-D106B7CA7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08" y="1260480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78-101E-48A1-8DE2-889862A3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O</a:t>
            </a:r>
            <a:r>
              <a:rPr lang="en-GB" dirty="0"/>
              <a:t>u</a:t>
            </a:r>
            <a:r>
              <a:rPr lang="en-CH" dirty="0"/>
              <a:t>r </a:t>
            </a:r>
            <a:r>
              <a:rPr lang="en-GB" dirty="0"/>
              <a:t>Q</a:t>
            </a:r>
            <a:r>
              <a:rPr lang="en-CH" dirty="0"/>
              <a:t>u</a:t>
            </a:r>
            <a:r>
              <a:rPr lang="en-GB" dirty="0"/>
              <a:t>e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E4066-EB1E-4980-AE68-78C88B7DF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6F76-F8CD-4E53-ADCB-EBE3ECAA6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9A94EBC-0240-44C5-B6CD-BA5775C833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7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83B8DC-9555-48AC-B1AF-3BF6EE948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9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556</TotalTime>
  <Words>1857</Words>
  <Application>Microsoft Office PowerPoint</Application>
  <PresentationFormat>Widescreen</PresentationFormat>
  <Paragraphs>338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Testing...</vt:lpstr>
      <vt:lpstr>... a lot of Testing</vt:lpstr>
      <vt:lpstr>Let’s Automate!</vt:lpstr>
      <vt:lpstr>Our Questions</vt:lpstr>
      <vt:lpstr>In Four Steps to Our Results</vt:lpstr>
      <vt:lpstr>OQ = Formal Proof for Functional Specs (FS)</vt:lpstr>
      <vt:lpstr>Important: Traceability</vt:lpstr>
      <vt:lpstr>Important: Traceability &amp; Risks</vt:lpstr>
      <vt:lpstr>BDD can Automate FS-Testing… </vt:lpstr>
      <vt:lpstr>… and Much More! </vt:lpstr>
      <vt:lpstr>Feature Files: Specification and Testscript in One</vt:lpstr>
      <vt:lpstr>From Specification to Test Results with BDD</vt:lpstr>
      <vt:lpstr>The Feature File as Key Element</vt:lpstr>
      <vt:lpstr>BDD With Risk Management</vt:lpstr>
      <vt:lpstr>Feature File With Risk Management</vt:lpstr>
      <vt:lpstr>Feature File as Single Source of Truth</vt:lpstr>
      <vt:lpstr>OQ Automation with BDD</vt:lpstr>
      <vt:lpstr>OQ</vt:lpstr>
      <vt:lpstr>Automated OQ</vt:lpstr>
      <vt:lpstr>Architectural Needs</vt:lpstr>
      <vt:lpstr>OQ Test Results: In an Overview...</vt:lpstr>
      <vt:lpstr>... But also in Detail</vt:lpstr>
      <vt:lpstr>Your Application is Documented</vt:lpstr>
      <vt:lpstr>The Audit: We Are on the Right Way!</vt:lpstr>
      <vt:lpstr>The Prototype Is Compliant to GxP...</vt:lpstr>
      <vt:lpstr>... But Can Be Improved</vt:lpstr>
      <vt:lpstr>The Answers to Our Initial Questions</vt:lpstr>
      <vt:lpstr>A Long Story Short</vt:lpstr>
      <vt:lpstr>But Most Importantly: Let’s Continue!</vt:lpstr>
      <vt:lpstr>Many Thanks!!!</vt:lpstr>
      <vt:lpstr>Many Thanks for Your Support!</vt:lpstr>
      <vt:lpstr>Many Thanks for Your Attention!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279</cp:revision>
  <cp:lastPrinted>2018-09-06T06:44:02Z</cp:lastPrinted>
  <dcterms:created xsi:type="dcterms:W3CDTF">2020-03-16T09:21:09Z</dcterms:created>
  <dcterms:modified xsi:type="dcterms:W3CDTF">2020-07-28T12:44:45Z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