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28"/>
  </p:notesMasterIdLst>
  <p:handoutMasterIdLst>
    <p:handoutMasterId r:id="rId29"/>
  </p:handoutMasterIdLst>
  <p:sldIdLst>
    <p:sldId id="264" r:id="rId5"/>
    <p:sldId id="270" r:id="rId6"/>
    <p:sldId id="265" r:id="rId7"/>
    <p:sldId id="293" r:id="rId8"/>
    <p:sldId id="300" r:id="rId9"/>
    <p:sldId id="288" r:id="rId10"/>
    <p:sldId id="286" r:id="rId11"/>
    <p:sldId id="276" r:id="rId12"/>
    <p:sldId id="310" r:id="rId13"/>
    <p:sldId id="277" r:id="rId14"/>
    <p:sldId id="285" r:id="rId15"/>
    <p:sldId id="311" r:id="rId16"/>
    <p:sldId id="305" r:id="rId17"/>
    <p:sldId id="312" r:id="rId18"/>
    <p:sldId id="287" r:id="rId19"/>
    <p:sldId id="299" r:id="rId20"/>
    <p:sldId id="301" r:id="rId21"/>
    <p:sldId id="309" r:id="rId22"/>
    <p:sldId id="308" r:id="rId23"/>
    <p:sldId id="272" r:id="rId24"/>
    <p:sldId id="281" r:id="rId25"/>
    <p:sldId id="290" r:id="rId26"/>
    <p:sldId id="313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67A1E-1CDA-443F-BBC9-F2536E3606E4}" v="110" dt="2020-03-18T20:43:11.808"/>
    <p1510:client id="{C87572FF-480F-4AE4-967C-A709B16EF236}" v="791" dt="2020-03-18T20:17:49.127"/>
    <p1510:client id="{D047ECF1-DA2C-4022-9709-2636C4B091A0}" v="34" dt="2020-05-04T06:22:20.833"/>
    <p1510:client id="{E829C0C1-2EAC-449E-8560-F66044FAE5F9}" v="8" dt="2020-05-03T12:40:4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01" autoAdjust="0"/>
  </p:normalViewPr>
  <p:slideViewPr>
    <p:cSldViewPr snapToGrid="0">
      <p:cViewPr varScale="1">
        <p:scale>
          <a:sx n="68" d="100"/>
          <a:sy n="68" d="100"/>
        </p:scale>
        <p:origin x="12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Leuenberger" userId="S::le@wega-it.com::fd4263a4-ae85-490b-8270-e954afe8ce3c" providerId="AD" clId="Web-{D047ECF1-DA2C-4022-9709-2636C4B091A0}"/>
    <pc:docChg chg="modSld">
      <pc:chgData name="Sabrina Leuenberger" userId="S::le@wega-it.com::fd4263a4-ae85-490b-8270-e954afe8ce3c" providerId="AD" clId="Web-{D047ECF1-DA2C-4022-9709-2636C4B091A0}" dt="2020-05-04T06:22:20.833" v="33" actId="20577"/>
      <pc:docMkLst>
        <pc:docMk/>
      </pc:docMkLst>
      <pc:sldChg chg="modSp">
        <pc:chgData name="Sabrina Leuenberger" userId="S::le@wega-it.com::fd4263a4-ae85-490b-8270-e954afe8ce3c" providerId="AD" clId="Web-{D047ECF1-DA2C-4022-9709-2636C4B091A0}" dt="2020-05-04T06:22:20.833" v="33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D047ECF1-DA2C-4022-9709-2636C4B091A0}" dt="2020-05-04T06:22:20.833" v="33" actId="20577"/>
          <ac:spMkLst>
            <pc:docMk/>
            <pc:sldMk cId="453163181" sldId="288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C87572FF-480F-4AE4-967C-A709B16EF236}"/>
    <pc:docChg chg="modSld">
      <pc:chgData name="Sabrina Leuenberger" userId="S::le@wega-it.com::fd4263a4-ae85-490b-8270-e954afe8ce3c" providerId="AD" clId="Web-{C87572FF-480F-4AE4-967C-A709B16EF236}" dt="2020-03-18T20:17:49.127" v="761" actId="20577"/>
      <pc:docMkLst>
        <pc:docMk/>
      </pc:docMkLst>
      <pc:sldChg chg="modSp">
        <pc:chgData name="Sabrina Leuenberger" userId="S::le@wega-it.com::fd4263a4-ae85-490b-8270-e954afe8ce3c" providerId="AD" clId="Web-{C87572FF-480F-4AE4-967C-A709B16EF236}" dt="2020-03-18T19:41:38.653" v="224" actId="20577"/>
        <pc:sldMkLst>
          <pc:docMk/>
          <pc:sldMk cId="1921525922" sldId="265"/>
        </pc:sldMkLst>
        <pc:spChg chg="mod">
          <ac:chgData name="Sabrina Leuenberger" userId="S::le@wega-it.com::fd4263a4-ae85-490b-8270-e954afe8ce3c" providerId="AD" clId="Web-{C87572FF-480F-4AE4-967C-A709B16EF236}" dt="2020-03-18T19:41:38.653" v="224" actId="20577"/>
          <ac:spMkLst>
            <pc:docMk/>
            <pc:sldMk cId="1921525922" sldId="265"/>
            <ac:spMk id="3" creationId="{6C01A4C0-A729-4734-AA24-29DC2771E528}"/>
          </ac:spMkLst>
        </pc:spChg>
        <pc:spChg chg="mod">
          <ac:chgData name="Sabrina Leuenberger" userId="S::le@wega-it.com::fd4263a4-ae85-490b-8270-e954afe8ce3c" providerId="AD" clId="Web-{C87572FF-480F-4AE4-967C-A709B16EF236}" dt="2020-03-18T19:41:10.716" v="217" actId="20577"/>
          <ac:spMkLst>
            <pc:docMk/>
            <pc:sldMk cId="1921525922" sldId="26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41:19.856" v="221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C87572FF-480F-4AE4-967C-A709B16EF236}" dt="2020-03-18T19:41:19.856" v="221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C87572FF-480F-4AE4-967C-A709B16EF236}" dt="2020-03-18T20:17:02.861" v="749" actId="20577"/>
        <pc:sldMkLst>
          <pc:docMk/>
          <pc:sldMk cId="496211044" sldId="272"/>
        </pc:sldMkLst>
        <pc:spChg chg="mod">
          <ac:chgData name="Sabrina Leuenberger" userId="S::le@wega-it.com::fd4263a4-ae85-490b-8270-e954afe8ce3c" providerId="AD" clId="Web-{C87572FF-480F-4AE4-967C-A709B16EF236}" dt="2020-03-18T20:15:43.940" v="746" actId="20577"/>
          <ac:spMkLst>
            <pc:docMk/>
            <pc:sldMk cId="496211044" sldId="272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17:02.861" v="749" actId="20577"/>
          <ac:spMkLst>
            <pc:docMk/>
            <pc:sldMk cId="496211044" sldId="27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16.013" v="165"/>
        <pc:sldMkLst>
          <pc:docMk/>
          <pc:sldMk cId="327577840" sldId="274"/>
        </pc:sldMkLst>
        <pc:spChg chg="mod">
          <ac:chgData name="Sabrina Leuenberger" userId="S::le@wega-it.com::fd4263a4-ae85-490b-8270-e954afe8ce3c" providerId="AD" clId="Web-{C87572FF-480F-4AE4-967C-A709B16EF236}" dt="2020-03-18T19:39:16.013" v="165"/>
          <ac:spMkLst>
            <pc:docMk/>
            <pc:sldMk cId="327577840" sldId="274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30.607" v="172" actId="20577"/>
        <pc:sldMkLst>
          <pc:docMk/>
          <pc:sldMk cId="22190948" sldId="275"/>
        </pc:sldMkLst>
        <pc:spChg chg="mod">
          <ac:chgData name="Sabrina Leuenberger" userId="S::le@wega-it.com::fd4263a4-ae85-490b-8270-e954afe8ce3c" providerId="AD" clId="Web-{C87572FF-480F-4AE4-967C-A709B16EF236}" dt="2020-03-18T19:39:30.607" v="172" actId="20577"/>
          <ac:spMkLst>
            <pc:docMk/>
            <pc:sldMk cId="22190948" sldId="27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33.381" v="402" actId="20577"/>
        <pc:sldMkLst>
          <pc:docMk/>
          <pc:sldMk cId="336586457" sldId="276"/>
        </pc:sldMkLst>
        <pc:spChg chg="mod">
          <ac:chgData name="Sabrina Leuenberger" userId="S::le@wega-it.com::fd4263a4-ae85-490b-8270-e954afe8ce3c" providerId="AD" clId="Web-{C87572FF-480F-4AE4-967C-A709B16EF236}" dt="2020-03-18T20:04:33.381" v="402" actId="20577"/>
          <ac:spMkLst>
            <pc:docMk/>
            <pc:sldMk cId="336586457" sldId="276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10.365" v="400" actId="20577"/>
        <pc:sldMkLst>
          <pc:docMk/>
          <pc:sldMk cId="276248464" sldId="277"/>
        </pc:sldMkLst>
        <pc:spChg chg="mod">
          <ac:chgData name="Sabrina Leuenberger" userId="S::le@wega-it.com::fd4263a4-ae85-490b-8270-e954afe8ce3c" providerId="AD" clId="Web-{C87572FF-480F-4AE4-967C-A709B16EF236}" dt="2020-03-18T20:04:10.365" v="400" actId="20577"/>
          <ac:spMkLst>
            <pc:docMk/>
            <pc:sldMk cId="276248464" sldId="277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25.974" v="404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C87572FF-480F-4AE4-967C-A709B16EF236}" dt="2020-03-18T20:05:25.974" v="404" actId="20577"/>
          <ac:spMkLst>
            <pc:docMk/>
            <pc:sldMk cId="1463070791" sldId="278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06.615" v="454" actId="20577"/>
        <pc:sldMkLst>
          <pc:docMk/>
          <pc:sldMk cId="2896216260" sldId="279"/>
        </pc:sldMkLst>
        <pc:spChg chg="mod">
          <ac:chgData name="Sabrina Leuenberger" userId="S::le@wega-it.com::fd4263a4-ae85-490b-8270-e954afe8ce3c" providerId="AD" clId="Web-{C87572FF-480F-4AE4-967C-A709B16EF236}" dt="2020-03-18T20:07:06.615" v="454" actId="20577"/>
          <ac:spMkLst>
            <pc:docMk/>
            <pc:sldMk cId="2896216260" sldId="279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31.174" v="721" actId="20577"/>
        <pc:sldMkLst>
          <pc:docMk/>
          <pc:sldMk cId="85601847" sldId="281"/>
        </pc:sldMkLst>
        <pc:spChg chg="mod">
          <ac:chgData name="Sabrina Leuenberger" userId="S::le@wega-it.com::fd4263a4-ae85-490b-8270-e954afe8ce3c" providerId="AD" clId="Web-{C87572FF-480F-4AE4-967C-A709B16EF236}" dt="2020-03-18T20:15:31.174" v="721" actId="20577"/>
          <ac:spMkLst>
            <pc:docMk/>
            <pc:sldMk cId="85601847" sldId="281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09.612" v="697" actId="20577"/>
        <pc:sldMkLst>
          <pc:docMk/>
          <pc:sldMk cId="2051721837" sldId="282"/>
        </pc:sldMkLst>
        <pc:spChg chg="mod">
          <ac:chgData name="Sabrina Leuenberger" userId="S::le@wega-it.com::fd4263a4-ae85-490b-8270-e954afe8ce3c" providerId="AD" clId="Web-{C87572FF-480F-4AE4-967C-A709B16EF236}" dt="2020-03-18T20:15:09.612" v="697" actId="20577"/>
          <ac:spMkLst>
            <pc:docMk/>
            <pc:sldMk cId="2051721837" sldId="28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22.052" v="464" actId="20577"/>
        <pc:sldMkLst>
          <pc:docMk/>
          <pc:sldMk cId="1666542575" sldId="285"/>
        </pc:sldMkLst>
        <pc:spChg chg="mod">
          <ac:chgData name="Sabrina Leuenberger" userId="S::le@wega-it.com::fd4263a4-ae85-490b-8270-e954afe8ce3c" providerId="AD" clId="Web-{C87572FF-480F-4AE4-967C-A709B16EF236}" dt="2020-03-18T20:07:22.052" v="464" actId="20577"/>
          <ac:spMkLst>
            <pc:docMk/>
            <pc:sldMk cId="1666542575" sldId="285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33.412" v="411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C87572FF-480F-4AE4-967C-A709B16EF236}" dt="2020-03-18T20:05:33.412" v="411" actId="20577"/>
          <ac:spMkLst>
            <pc:docMk/>
            <pc:sldMk cId="3112344264" sldId="286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6:48.693" v="43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C87572FF-480F-4AE4-967C-A709B16EF236}" dt="2020-03-18T20:06:48.693" v="432" actId="20577"/>
          <ac:spMkLst>
            <pc:docMk/>
            <pc:sldMk cId="1119744762" sldId="287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51:23.635" v="329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C87572FF-480F-4AE4-967C-A709B16EF236}" dt="2020-03-18T19:38:23.685" v="163" actId="20577"/>
          <ac:spMkLst>
            <pc:docMk/>
            <pc:sldMk cId="453163181" sldId="288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19:51:23.635" v="329" actId="20577"/>
          <ac:spMkLst>
            <pc:docMk/>
            <pc:sldMk cId="453163181" sldId="288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3:48.506" v="398" actId="20577"/>
        <pc:sldMkLst>
          <pc:docMk/>
          <pc:sldMk cId="4157842660" sldId="289"/>
        </pc:sldMkLst>
        <pc:spChg chg="mod">
          <ac:chgData name="Sabrina Leuenberger" userId="S::le@wega-it.com::fd4263a4-ae85-490b-8270-e954afe8ce3c" providerId="AD" clId="Web-{C87572FF-480F-4AE4-967C-A709B16EF236}" dt="2020-03-18T19:52:12.415" v="348" actId="20577"/>
          <ac:spMkLst>
            <pc:docMk/>
            <pc:sldMk cId="4157842660" sldId="289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03:48.506" v="398" actId="20577"/>
          <ac:spMkLst>
            <pc:docMk/>
            <pc:sldMk cId="4157842660" sldId="289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7:49.127" v="761" actId="20577"/>
        <pc:sldMkLst>
          <pc:docMk/>
          <pc:sldMk cId="1737380900" sldId="290"/>
        </pc:sldMkLst>
        <pc:spChg chg="mod">
          <ac:chgData name="Sabrina Leuenberger" userId="S::le@wega-it.com::fd4263a4-ae85-490b-8270-e954afe8ce3c" providerId="AD" clId="Web-{C87572FF-480F-4AE4-967C-A709B16EF236}" dt="2020-03-18T20:17:49.127" v="761" actId="20577"/>
          <ac:spMkLst>
            <pc:docMk/>
            <pc:sldMk cId="1737380900" sldId="290"/>
            <ac:spMk id="2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E829C0C1-2EAC-449E-8560-F66044FAE5F9}"/>
    <pc:docChg chg="modSld">
      <pc:chgData name="Sabrina Leuenberger" userId="S::le@wega-it.com::fd4263a4-ae85-490b-8270-e954afe8ce3c" providerId="AD" clId="Web-{E829C0C1-2EAC-449E-8560-F66044FAE5F9}" dt="2020-05-03T12:40:46.034" v="7" actId="20577"/>
      <pc:docMkLst>
        <pc:docMk/>
      </pc:docMkLst>
      <pc:sldChg chg="modSp">
        <pc:chgData name="Sabrina Leuenberger" userId="S::le@wega-it.com::fd4263a4-ae85-490b-8270-e954afe8ce3c" providerId="AD" clId="Web-{E829C0C1-2EAC-449E-8560-F66044FAE5F9}" dt="2020-05-03T12:40:46.034" v="7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E829C0C1-2EAC-449E-8560-F66044FAE5F9}" dt="2020-05-03T12:40:46.034" v="7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03F67A1E-1CDA-443F-BBC9-F2536E3606E4}"/>
    <pc:docChg chg="modSld">
      <pc:chgData name="Sabrina Leuenberger" userId="S::le@wega-it.com::fd4263a4-ae85-490b-8270-e954afe8ce3c" providerId="AD" clId="Web-{03F67A1E-1CDA-443F-BBC9-F2536E3606E4}" dt="2020-03-18T20:43:11.808" v="92" actId="20577"/>
      <pc:docMkLst>
        <pc:docMk/>
      </pc:docMkLst>
      <pc:sldChg chg="modSp">
        <pc:chgData name="Sabrina Leuenberger" userId="S::le@wega-it.com::fd4263a4-ae85-490b-8270-e954afe8ce3c" providerId="AD" clId="Web-{03F67A1E-1CDA-443F-BBC9-F2536E3606E4}" dt="2020-03-18T20:22:54.254" v="7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03F67A1E-1CDA-443F-BBC9-F2536E3606E4}" dt="2020-03-18T20:22:54.254" v="7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03F67A1E-1CDA-443F-BBC9-F2536E3606E4}" dt="2020-03-18T20:28:42.943" v="31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03F67A1E-1CDA-443F-BBC9-F2536E3606E4}" dt="2020-03-18T20:28:42.943" v="31" actId="20577"/>
          <ac:spMkLst>
            <pc:docMk/>
            <pc:sldMk cId="1463070791" sldId="278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36:56.790" v="65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03F67A1E-1CDA-443F-BBC9-F2536E3606E4}" dt="2020-03-18T20:36:56.790" v="65" actId="20577"/>
          <ac:spMkLst>
            <pc:docMk/>
            <pc:sldMk cId="3112344264" sldId="286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43:11.808" v="9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03F67A1E-1CDA-443F-BBC9-F2536E3606E4}" dt="2020-03-18T20:43:11.808" v="92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CH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CH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en-CH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A3475346-DF6E-49B6-8F34-8AF9BB68899C}" type="presOf" srcId="{2264DA0A-3210-46C9-995C-EE61DADDC0D9}" destId="{3AF9AAD6-31BA-415F-90FD-9F8F884310B2}" srcOrd="1" destOrd="0" presId="urn:microsoft.com/office/officeart/2005/8/layout/cycle8"/>
    <dgm:cxn modelId="{39280F4F-2AB4-4911-A93F-CFDD6B293CF8}" type="presOf" srcId="{6205F060-876B-41E6-AC76-FC2368533459}" destId="{FE9B3D95-7E84-46C9-B39E-D4B04FB49872}" srcOrd="1" destOrd="0" presId="urn:microsoft.com/office/officeart/2005/8/layout/cycle8"/>
    <dgm:cxn modelId="{6FDF679B-DF81-49F8-8F80-896E2A03E50E}" type="presOf" srcId="{60943381-CE98-4E9E-92B1-F82E8FF2A7A4}" destId="{A8631CA3-90AD-46DA-B2AE-21184A4EBF57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E739DCC6-5306-4E72-B930-CE552EF7D686}" type="presOf" srcId="{6205F060-876B-41E6-AC76-FC2368533459}" destId="{CA4219A6-D4BE-41C1-92F3-6E1A1FEF7CA7}" srcOrd="0" destOrd="0" presId="urn:microsoft.com/office/officeart/2005/8/layout/cycle8"/>
    <dgm:cxn modelId="{B948EDCE-D209-4084-B9F9-7980E6DE3F9C}" type="presOf" srcId="{CE1EB907-4C3C-48B8-A231-0258348582B6}" destId="{0761B503-A35F-4A6B-8C9B-F37E84E2B4B1}" srcOrd="0" destOrd="0" presId="urn:microsoft.com/office/officeart/2005/8/layout/cycle8"/>
    <dgm:cxn modelId="{E9E48AD5-73F2-4195-AC1C-2067B8F6A21B}" type="presOf" srcId="{60943381-CE98-4E9E-92B1-F82E8FF2A7A4}" destId="{8B1F329B-3840-4764-9281-75C645CF67EA}" srcOrd="0" destOrd="0" presId="urn:microsoft.com/office/officeart/2005/8/layout/cycle8"/>
    <dgm:cxn modelId="{EE159BEA-BAA7-4CAA-8C0B-D9F1BD012741}" type="presOf" srcId="{2264DA0A-3210-46C9-995C-EE61DADDC0D9}" destId="{0EB38340-85AF-4831-A98E-0E61B1A4F457}" srcOrd="0" destOrd="0" presId="urn:microsoft.com/office/officeart/2005/8/layout/cycle8"/>
    <dgm:cxn modelId="{10A3C9A3-F167-41E8-B679-D539C832D6FF}" type="presParOf" srcId="{0761B503-A35F-4A6B-8C9B-F37E84E2B4B1}" destId="{0EB38340-85AF-4831-A98E-0E61B1A4F457}" srcOrd="0" destOrd="0" presId="urn:microsoft.com/office/officeart/2005/8/layout/cycle8"/>
    <dgm:cxn modelId="{0768BF0A-EF97-4D99-B2F4-03075ED2484D}" type="presParOf" srcId="{0761B503-A35F-4A6B-8C9B-F37E84E2B4B1}" destId="{A5CDBB73-4309-44FF-8C49-809CE2E701C2}" srcOrd="1" destOrd="0" presId="urn:microsoft.com/office/officeart/2005/8/layout/cycle8"/>
    <dgm:cxn modelId="{8BF1C049-9379-4E1F-8CBC-7748627B0A0E}" type="presParOf" srcId="{0761B503-A35F-4A6B-8C9B-F37E84E2B4B1}" destId="{1FDFC6AB-4F06-47E0-80D6-4A5A584777AE}" srcOrd="2" destOrd="0" presId="urn:microsoft.com/office/officeart/2005/8/layout/cycle8"/>
    <dgm:cxn modelId="{5BD4BA99-CFEF-49F7-9E0D-AB92F18831E1}" type="presParOf" srcId="{0761B503-A35F-4A6B-8C9B-F37E84E2B4B1}" destId="{3AF9AAD6-31BA-415F-90FD-9F8F884310B2}" srcOrd="3" destOrd="0" presId="urn:microsoft.com/office/officeart/2005/8/layout/cycle8"/>
    <dgm:cxn modelId="{EA9ADAE4-FABC-4EA4-8DDB-79BE694ADAB6}" type="presParOf" srcId="{0761B503-A35F-4A6B-8C9B-F37E84E2B4B1}" destId="{8B1F329B-3840-4764-9281-75C645CF67EA}" srcOrd="4" destOrd="0" presId="urn:microsoft.com/office/officeart/2005/8/layout/cycle8"/>
    <dgm:cxn modelId="{8BA08989-A5C2-4AC6-87BE-8B03D09AF8F6}" type="presParOf" srcId="{0761B503-A35F-4A6B-8C9B-F37E84E2B4B1}" destId="{C731F357-0F95-42A7-8029-0D1ECED107E2}" srcOrd="5" destOrd="0" presId="urn:microsoft.com/office/officeart/2005/8/layout/cycle8"/>
    <dgm:cxn modelId="{41D652C0-E232-41C6-AC21-3F907595AEE7}" type="presParOf" srcId="{0761B503-A35F-4A6B-8C9B-F37E84E2B4B1}" destId="{05716ABC-63C3-4504-B0AB-986305FF1654}" srcOrd="6" destOrd="0" presId="urn:microsoft.com/office/officeart/2005/8/layout/cycle8"/>
    <dgm:cxn modelId="{8A10F234-A096-463C-ABF2-9C1B21A05B09}" type="presParOf" srcId="{0761B503-A35F-4A6B-8C9B-F37E84E2B4B1}" destId="{A8631CA3-90AD-46DA-B2AE-21184A4EBF57}" srcOrd="7" destOrd="0" presId="urn:microsoft.com/office/officeart/2005/8/layout/cycle8"/>
    <dgm:cxn modelId="{459A4247-4235-4D51-82CB-B696AEBFAABB}" type="presParOf" srcId="{0761B503-A35F-4A6B-8C9B-F37E84E2B4B1}" destId="{CA4219A6-D4BE-41C1-92F3-6E1A1FEF7CA7}" srcOrd="8" destOrd="0" presId="urn:microsoft.com/office/officeart/2005/8/layout/cycle8"/>
    <dgm:cxn modelId="{C340E872-E4E1-4244-B84E-F0BCD2BBC109}" type="presParOf" srcId="{0761B503-A35F-4A6B-8C9B-F37E84E2B4B1}" destId="{2BB46AF1-8DDB-4A4A-BFB3-11F70E7F6C69}" srcOrd="9" destOrd="0" presId="urn:microsoft.com/office/officeart/2005/8/layout/cycle8"/>
    <dgm:cxn modelId="{FAE2022E-9E9E-4993-A093-92C712724E7B}" type="presParOf" srcId="{0761B503-A35F-4A6B-8C9B-F37E84E2B4B1}" destId="{A692365D-99B8-497E-8A99-58A37F0292B6}" srcOrd="10" destOrd="0" presId="urn:microsoft.com/office/officeart/2005/8/layout/cycle8"/>
    <dgm:cxn modelId="{B8E172EE-9790-4415-97AC-1FE1460F290E}" type="presParOf" srcId="{0761B503-A35F-4A6B-8C9B-F37E84E2B4B1}" destId="{FE9B3D95-7E84-46C9-B39E-D4B04FB49872}" srcOrd="11" destOrd="0" presId="urn:microsoft.com/office/officeart/2005/8/layout/cycle8"/>
    <dgm:cxn modelId="{E5A2A72A-3639-4B76-8C64-C949315031E8}" type="presParOf" srcId="{0761B503-A35F-4A6B-8C9B-F37E84E2B4B1}" destId="{34D71418-7F07-451C-84B0-893C95E4EBEB}" srcOrd="12" destOrd="0" presId="urn:microsoft.com/office/officeart/2005/8/layout/cycle8"/>
    <dgm:cxn modelId="{B787AC3E-E538-4898-81D3-6C7FDEC21A72}" type="presParOf" srcId="{0761B503-A35F-4A6B-8C9B-F37E84E2B4B1}" destId="{ADC5B4BD-6110-43DC-AE79-97F457410083}" srcOrd="13" destOrd="0" presId="urn:microsoft.com/office/officeart/2005/8/layout/cycle8"/>
    <dgm:cxn modelId="{448F71B9-8F92-4EAA-9DAA-E4487B5F4980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1245538" y="233112"/>
          <a:ext cx="3012532" cy="301253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200" b="1" kern="1200" dirty="0"/>
            <a:t>OQ Test Automation</a:t>
          </a:r>
          <a:endParaRPr lang="en-GB" sz="1200" b="1" kern="1200" dirty="0"/>
        </a:p>
      </dsp:txBody>
      <dsp:txXfrm>
        <a:off x="2833214" y="871482"/>
        <a:ext cx="1075904" cy="896587"/>
      </dsp:txXfrm>
    </dsp:sp>
    <dsp:sp modelId="{8B1F329B-3840-4764-9281-75C645CF67EA}">
      <dsp:nvSpPr>
        <dsp:cNvPr id="0" name=""/>
        <dsp:cNvSpPr/>
      </dsp:nvSpPr>
      <dsp:spPr>
        <a:xfrm>
          <a:off x="1183494" y="340703"/>
          <a:ext cx="3012532" cy="3012532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200" b="1" kern="1200" dirty="0"/>
            <a:t>GxP Compliance</a:t>
          </a:r>
          <a:endParaRPr lang="en-GB" sz="1200" b="1" kern="1200" dirty="0"/>
        </a:p>
      </dsp:txBody>
      <dsp:txXfrm>
        <a:off x="1900764" y="2295262"/>
        <a:ext cx="1613856" cy="788996"/>
      </dsp:txXfrm>
    </dsp:sp>
    <dsp:sp modelId="{CA4219A6-D4BE-41C1-92F3-6E1A1FEF7CA7}">
      <dsp:nvSpPr>
        <dsp:cNvPr id="0" name=""/>
        <dsp:cNvSpPr/>
      </dsp:nvSpPr>
      <dsp:spPr>
        <a:xfrm>
          <a:off x="1121451" y="233112"/>
          <a:ext cx="3012532" cy="3012532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200" b="1" kern="1200" dirty="0"/>
            <a:t>Behaviour Driven Development</a:t>
          </a:r>
          <a:endParaRPr lang="en-GB" sz="1200" b="1" kern="1200" dirty="0"/>
        </a:p>
      </dsp:txBody>
      <dsp:txXfrm>
        <a:off x="1470402" y="871482"/>
        <a:ext cx="1075904" cy="896587"/>
      </dsp:txXfrm>
    </dsp:sp>
    <dsp:sp modelId="{34D71418-7F07-451C-84B0-893C95E4EBEB}">
      <dsp:nvSpPr>
        <dsp:cNvPr id="0" name=""/>
        <dsp:cNvSpPr/>
      </dsp:nvSpPr>
      <dsp:spPr>
        <a:xfrm>
          <a:off x="1059297" y="46622"/>
          <a:ext cx="3385512" cy="338551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997004" y="154022"/>
          <a:ext cx="3385512" cy="338551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934712" y="46622"/>
          <a:ext cx="3385512" cy="338551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26.07.2020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84976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84976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315356"/>
            <a:ext cx="5560412" cy="421708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26.07.2020</a:t>
            </a:fld>
            <a:endParaRPr lang="de-CH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34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OQ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 on </a:t>
            </a:r>
            <a:r>
              <a:rPr lang="de-CH" dirty="0" err="1"/>
              <a:t>deployed</a:t>
            </a:r>
            <a:r>
              <a:rPr lang="de-CH" dirty="0"/>
              <a:t> </a:t>
            </a:r>
            <a:r>
              <a:rPr lang="de-CH" dirty="0" err="1"/>
              <a:t>software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Test </a:t>
            </a:r>
            <a:r>
              <a:rPr lang="de-CH" dirty="0" err="1"/>
              <a:t>Strategy</a:t>
            </a:r>
            <a:r>
              <a:rPr lang="de-CH" dirty="0"/>
              <a:t> / Test Plan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Risk</a:t>
            </a:r>
            <a:r>
              <a:rPr lang="de-CH" dirty="0"/>
              <a:t> Assessment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Traceability</a:t>
            </a:r>
            <a:endParaRPr lang="en-CH" dirty="0"/>
          </a:p>
          <a:p>
            <a:pPr marL="171450" indent="-171450">
              <a:buFontTx/>
              <a:buChar char="-"/>
            </a:pPr>
            <a:endParaRPr lang="en-CH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OQs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 often done manually: checking activities based on test script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Time consuming, error prone and expensive.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Tahoma"/>
                <a:cs typeface="Tahoma"/>
              </a:rPr>
              <a:t>--&gt; Automation would be nice</a:t>
            </a:r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65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C4: 1. System </a:t>
            </a:r>
            <a:r>
              <a:rPr lang="de-CH" dirty="0" err="1"/>
              <a:t>Context</a:t>
            </a:r>
            <a:r>
              <a:rPr lang="de-CH" baseline="0" dirty="0"/>
              <a:t> – 2. Container – 3. </a:t>
            </a:r>
            <a:r>
              <a:rPr lang="de-CH" baseline="0" dirty="0" err="1"/>
              <a:t>Component</a:t>
            </a:r>
            <a:r>
              <a:rPr lang="de-CH" baseline="0" dirty="0"/>
              <a:t> – 4. Code (e.g. UML </a:t>
            </a:r>
            <a:r>
              <a:rPr lang="de-CH" baseline="0" dirty="0" err="1"/>
              <a:t>class</a:t>
            </a:r>
            <a:r>
              <a:rPr lang="de-CH" baseline="0" dirty="0"/>
              <a:t>)</a:t>
            </a:r>
            <a:endParaRPr lang="de-CH" dirty="0"/>
          </a:p>
          <a:p>
            <a:endParaRPr lang="de-CH" dirty="0"/>
          </a:p>
          <a:p>
            <a:r>
              <a:rPr lang="de-CH" dirty="0"/>
              <a:t>As I </a:t>
            </a:r>
            <a:r>
              <a:rPr lang="de-CH" dirty="0" err="1"/>
              <a:t>quickly</a:t>
            </a:r>
            <a:r>
              <a:rPr lang="de-CH" dirty="0"/>
              <a:t> </a:t>
            </a:r>
            <a:r>
              <a:rPr lang="de-CH" dirty="0" err="1"/>
              <a:t>mentionned</a:t>
            </a:r>
            <a:r>
              <a:rPr lang="de-CH" dirty="0"/>
              <a:t> </a:t>
            </a:r>
            <a:r>
              <a:rPr lang="de-CH" dirty="0" err="1"/>
              <a:t>earlier</a:t>
            </a:r>
            <a:r>
              <a:rPr lang="de-CH" dirty="0"/>
              <a:t>,</a:t>
            </a:r>
            <a:r>
              <a:rPr lang="de-CH" baseline="0" dirty="0"/>
              <a:t> </a:t>
            </a:r>
            <a:r>
              <a:rPr lang="de-CH" baseline="0" dirty="0" err="1"/>
              <a:t>there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</a:t>
            </a:r>
            <a:r>
              <a:rPr lang="de-CH" baseline="0" dirty="0" err="1"/>
              <a:t>some</a:t>
            </a:r>
            <a:r>
              <a:rPr lang="de-CH" baseline="0" dirty="0"/>
              <a:t> </a:t>
            </a:r>
            <a:r>
              <a:rPr lang="de-CH" baseline="0" dirty="0" err="1"/>
              <a:t>requirements</a:t>
            </a:r>
            <a:r>
              <a:rPr lang="de-CH" baseline="0" dirty="0"/>
              <a:t> </a:t>
            </a:r>
            <a:r>
              <a:rPr lang="de-CH" baseline="0" dirty="0" err="1"/>
              <a:t>about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documentation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test</a:t>
            </a:r>
            <a:r>
              <a:rPr lang="de-CH" baseline="0" dirty="0"/>
              <a:t> </a:t>
            </a:r>
            <a:r>
              <a:rPr lang="de-CH" baseline="0" dirty="0" err="1"/>
              <a:t>results</a:t>
            </a:r>
            <a:r>
              <a:rPr lang="de-CH" baseline="0" dirty="0"/>
              <a:t>. </a:t>
            </a:r>
          </a:p>
          <a:p>
            <a:endParaRPr lang="de-CH" baseline="0" dirty="0"/>
          </a:p>
          <a:p>
            <a:r>
              <a:rPr lang="de-CH" dirty="0" err="1"/>
              <a:t>Documentation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Test </a:t>
            </a:r>
            <a:r>
              <a:rPr lang="de-CH" dirty="0" err="1"/>
              <a:t>Results</a:t>
            </a:r>
            <a:r>
              <a:rPr lang="de-CH" dirty="0"/>
              <a:t>: 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Metadata</a:t>
            </a:r>
            <a:r>
              <a:rPr lang="de-CH" dirty="0"/>
              <a:t> (</a:t>
            </a:r>
            <a:r>
              <a:rPr lang="de-CH" dirty="0" err="1"/>
              <a:t>When</a:t>
            </a:r>
            <a:r>
              <a:rPr lang="de-CH" dirty="0"/>
              <a:t>,</a:t>
            </a:r>
            <a:r>
              <a:rPr lang="de-CH" baseline="0" dirty="0"/>
              <a:t> Environment, ID)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Passed</a:t>
            </a:r>
            <a:r>
              <a:rPr lang="de-CH" dirty="0"/>
              <a:t>/</a:t>
            </a:r>
            <a:r>
              <a:rPr lang="de-CH" dirty="0" err="1"/>
              <a:t>Failed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Screenshots </a:t>
            </a:r>
            <a:r>
              <a:rPr lang="de-CH" dirty="0" err="1"/>
              <a:t>required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</a:t>
            </a:r>
            <a:r>
              <a:rPr lang="de-CH" dirty="0" err="1"/>
              <a:t>steps</a:t>
            </a:r>
            <a:r>
              <a:rPr lang="de-CH" dirty="0"/>
              <a:t> e.g.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critical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risk</a:t>
            </a:r>
            <a:r>
              <a:rPr lang="de-CH" dirty="0"/>
              <a:t> relevant </a:t>
            </a:r>
            <a:r>
              <a:rPr lang="de-CH" dirty="0" err="1"/>
              <a:t>steps</a:t>
            </a:r>
            <a:endParaRPr lang="de-CH" dirty="0"/>
          </a:p>
          <a:p>
            <a:endParaRPr lang="de-CH" baseline="0" dirty="0"/>
          </a:p>
          <a:p>
            <a:r>
              <a:rPr lang="de-CH" baseline="0" dirty="0"/>
              <a:t>In </a:t>
            </a:r>
            <a:r>
              <a:rPr lang="de-CH" baseline="0" dirty="0" err="1"/>
              <a:t>order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make</a:t>
            </a:r>
            <a:r>
              <a:rPr lang="de-CH" baseline="0" dirty="0"/>
              <a:t> a quick check, </a:t>
            </a:r>
            <a:r>
              <a:rPr lang="de-CH" baseline="0" dirty="0" err="1"/>
              <a:t>if</a:t>
            </a:r>
            <a:r>
              <a:rPr lang="de-CH" baseline="0" dirty="0"/>
              <a:t>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could</a:t>
            </a:r>
            <a:r>
              <a:rPr lang="de-CH" baseline="0" dirty="0"/>
              <a:t> in </a:t>
            </a:r>
            <a:r>
              <a:rPr lang="de-CH" baseline="0" dirty="0" err="1"/>
              <a:t>principle</a:t>
            </a:r>
            <a:r>
              <a:rPr lang="de-CH" baseline="0" dirty="0"/>
              <a:t> </a:t>
            </a:r>
            <a:r>
              <a:rPr lang="de-CH" baseline="0" dirty="0" err="1"/>
              <a:t>be</a:t>
            </a:r>
            <a:r>
              <a:rPr lang="de-CH" baseline="0" dirty="0"/>
              <a:t> </a:t>
            </a:r>
            <a:r>
              <a:rPr lang="de-CH" baseline="0" dirty="0" err="1"/>
              <a:t>possible</a:t>
            </a:r>
            <a:r>
              <a:rPr lang="de-CH" baseline="0" dirty="0"/>
              <a:t> </a:t>
            </a:r>
            <a:r>
              <a:rPr lang="de-CH" baseline="0" dirty="0">
                <a:sym typeface="Wingdings" panose="05000000000000000000" pitchFamily="2" charset="2"/>
              </a:rPr>
              <a:t></a:t>
            </a:r>
            <a:r>
              <a:rPr lang="de-CH" baseline="0" dirty="0"/>
              <a:t> </a:t>
            </a:r>
            <a:r>
              <a:rPr lang="de-CH" baseline="0" dirty="0" err="1"/>
              <a:t>Pre</a:t>
            </a:r>
            <a:r>
              <a:rPr lang="de-CH" baseline="0" dirty="0"/>
              <a:t>-Prototype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OQ Test App. </a:t>
            </a:r>
          </a:p>
          <a:p>
            <a:r>
              <a:rPr lang="de-CH" baseline="0" dirty="0" err="1"/>
              <a:t>It</a:t>
            </a:r>
            <a:r>
              <a:rPr lang="de-CH" baseline="0" dirty="0"/>
              <a:t> will </a:t>
            </a:r>
            <a:r>
              <a:rPr lang="de-CH" baseline="0" dirty="0" err="1"/>
              <a:t>test</a:t>
            </a:r>
            <a:r>
              <a:rPr lang="de-CH" baseline="0" dirty="0"/>
              <a:t> a </a:t>
            </a:r>
            <a:r>
              <a:rPr lang="de-CH" baseline="0" dirty="0" err="1"/>
              <a:t>wikipedia</a:t>
            </a:r>
            <a:r>
              <a:rPr lang="de-CH" baseline="0" dirty="0"/>
              <a:t> </a:t>
            </a:r>
            <a:r>
              <a:rPr lang="de-CH" baseline="0" dirty="0" err="1"/>
              <a:t>site</a:t>
            </a:r>
            <a:r>
              <a:rPr lang="de-CH" baseline="0" dirty="0"/>
              <a:t>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96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…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opportunity</a:t>
            </a:r>
            <a:r>
              <a:rPr lang="de-CH" dirty="0"/>
              <a:t>……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Architecutal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fact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baseline="0" dirty="0"/>
              <a:t> OQ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performed</a:t>
            </a:r>
            <a:r>
              <a:rPr lang="de-CH" baseline="0" dirty="0"/>
              <a:t> on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deployed</a:t>
            </a:r>
            <a:r>
              <a:rPr lang="de-CH" baseline="0" dirty="0"/>
              <a:t> </a:t>
            </a:r>
            <a:r>
              <a:rPr lang="de-CH" baseline="0" dirty="0" err="1"/>
              <a:t>application</a:t>
            </a:r>
            <a:r>
              <a:rPr lang="de-CH" baseline="0" dirty="0"/>
              <a:t> (IQ): </a:t>
            </a:r>
            <a:r>
              <a:rPr lang="de-CH" baseline="0" dirty="0" err="1"/>
              <a:t>It</a:t>
            </a:r>
            <a:r>
              <a:rPr lang="de-CH" baseline="0" dirty="0"/>
              <a:t> must </a:t>
            </a:r>
            <a:r>
              <a:rPr lang="de-CH" baseline="0" dirty="0" err="1"/>
              <a:t>use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interfaces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deployed</a:t>
            </a:r>
            <a:r>
              <a:rPr lang="de-CH" baseline="0" dirty="0"/>
              <a:t> </a:t>
            </a:r>
            <a:r>
              <a:rPr lang="de-CH" baseline="0" dirty="0" err="1"/>
              <a:t>application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855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53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945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8DEFF6-9970-4A1C-AB1C-50198EC0C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14" y="2561850"/>
            <a:ext cx="2220412" cy="1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5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3524"/>
            <a:ext cx="5583684" cy="4833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3524"/>
            <a:ext cx="5595528" cy="4533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048328" y="6281580"/>
            <a:ext cx="196121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C3681DC-8F6F-44D1-8FEE-4C256A2ABAB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24" name="Freeform 122">
              <a:extLst>
                <a:ext uri="{FF2B5EF4-FFF2-40B4-BE49-F238E27FC236}">
                  <a16:creationId xmlns:a16="http://schemas.microsoft.com/office/drawing/2014/main" id="{B0E83972-E2D3-472D-8BC9-0E7454496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id="{D7C4FB9A-8420-4608-8B54-D3543422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24">
              <a:extLst>
                <a:ext uri="{FF2B5EF4-FFF2-40B4-BE49-F238E27FC236}">
                  <a16:creationId xmlns:a16="http://schemas.microsoft.com/office/drawing/2014/main" id="{085A0E90-1556-49BA-9AF2-2E58031E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25">
              <a:extLst>
                <a:ext uri="{FF2B5EF4-FFF2-40B4-BE49-F238E27FC236}">
                  <a16:creationId xmlns:a16="http://schemas.microsoft.com/office/drawing/2014/main" id="{8B11F85F-E8EF-42E1-A23E-518916787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26">
              <a:extLst>
                <a:ext uri="{FF2B5EF4-FFF2-40B4-BE49-F238E27FC236}">
                  <a16:creationId xmlns:a16="http://schemas.microsoft.com/office/drawing/2014/main" id="{899FB0E4-A2F2-4A2A-81DC-EC44DE20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127">
              <a:extLst>
                <a:ext uri="{FF2B5EF4-FFF2-40B4-BE49-F238E27FC236}">
                  <a16:creationId xmlns:a16="http://schemas.microsoft.com/office/drawing/2014/main" id="{FFEA0619-C31D-458E-9CA2-A2C269B7E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128">
              <a:extLst>
                <a:ext uri="{FF2B5EF4-FFF2-40B4-BE49-F238E27FC236}">
                  <a16:creationId xmlns:a16="http://schemas.microsoft.com/office/drawing/2014/main" id="{55E4DBE4-12C5-4828-9690-188F8C98FA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129">
              <a:extLst>
                <a:ext uri="{FF2B5EF4-FFF2-40B4-BE49-F238E27FC236}">
                  <a16:creationId xmlns:a16="http://schemas.microsoft.com/office/drawing/2014/main" id="{AE6C200D-63B2-4FC5-BFDE-00B63D738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66107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platzhalter 6">
            <a:extLst>
              <a:ext uri="{FF2B5EF4-FFF2-40B4-BE49-F238E27FC236}">
                <a16:creationId xmlns:a16="http://schemas.microsoft.com/office/drawing/2014/main" id="{7E1581BE-0C88-41F0-ADAB-88B6028DF0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Clinical Development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239321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893773-5FB6-4DF8-898C-04E2EBEA481D}"/>
              </a:ext>
            </a:extLst>
          </p:cNvPr>
          <p:cNvSpPr txBox="1"/>
          <p:nvPr userDrawn="1"/>
        </p:nvSpPr>
        <p:spPr>
          <a:xfrm>
            <a:off x="8616280" y="6050747"/>
            <a:ext cx="2393267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Clinical Development Informatics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A19F6BB-E9B4-4FB0-9776-D678EFB21046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bg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4220B41A-B321-47E1-8575-6407FB00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A7950061-486C-4BAA-8CC3-32DC46FC6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140">
              <a:extLst>
                <a:ext uri="{FF2B5EF4-FFF2-40B4-BE49-F238E27FC236}">
                  <a16:creationId xmlns:a16="http://schemas.microsoft.com/office/drawing/2014/main" id="{431BEBEF-147A-4461-9640-3F5D614D7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1">
              <a:extLst>
                <a:ext uri="{FF2B5EF4-FFF2-40B4-BE49-F238E27FC236}">
                  <a16:creationId xmlns:a16="http://schemas.microsoft.com/office/drawing/2014/main" id="{E6A5DC4A-4DC2-440F-BE52-01A55FA37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2">
              <a:extLst>
                <a:ext uri="{FF2B5EF4-FFF2-40B4-BE49-F238E27FC236}">
                  <a16:creationId xmlns:a16="http://schemas.microsoft.com/office/drawing/2014/main" id="{83BF0FAB-D759-4B7A-829D-92C56797A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3">
              <a:extLst>
                <a:ext uri="{FF2B5EF4-FFF2-40B4-BE49-F238E27FC236}">
                  <a16:creationId xmlns:a16="http://schemas.microsoft.com/office/drawing/2014/main" id="{B097894B-24DB-4BD1-882F-02057F9FD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896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4B6898-FDC1-4BBC-9437-6FCA32EA54D4}"/>
              </a:ext>
            </a:extLst>
          </p:cNvPr>
          <p:cNvSpPr txBox="1"/>
          <p:nvPr userDrawn="1"/>
        </p:nvSpPr>
        <p:spPr>
          <a:xfrm>
            <a:off x="8688288" y="6281580"/>
            <a:ext cx="232125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498DCAF-C342-40A0-BA5C-06A40D67655C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DB67740B-F75A-4AB7-A3E4-802C095FD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B13F35AF-7C2F-46D8-B8EB-0784B7CD0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id="{4CD781F1-91FB-449B-A6A3-2C0138B61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id="{4DAC33BC-3F46-4703-8962-E7291D984C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2">
              <a:extLst>
                <a:ext uri="{FF2B5EF4-FFF2-40B4-BE49-F238E27FC236}">
                  <a16:creationId xmlns:a16="http://schemas.microsoft.com/office/drawing/2014/main" id="{D5B6366E-3185-4988-B48A-38AC2AF28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B7905EF4-769A-4BAC-B4DC-976BB12A3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0433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8616280" y="6281580"/>
            <a:ext cx="2393267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230B600-91D7-41C2-8D16-7ACDF4D9276D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19" name="Freeform 138">
              <a:extLst>
                <a:ext uri="{FF2B5EF4-FFF2-40B4-BE49-F238E27FC236}">
                  <a16:creationId xmlns:a16="http://schemas.microsoft.com/office/drawing/2014/main" id="{BC2C6CB5-5920-40C3-AF71-344C7A7F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39">
              <a:extLst>
                <a:ext uri="{FF2B5EF4-FFF2-40B4-BE49-F238E27FC236}">
                  <a16:creationId xmlns:a16="http://schemas.microsoft.com/office/drawing/2014/main" id="{F1231D83-D0BC-4B38-8EF4-ACE7951F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140">
              <a:extLst>
                <a:ext uri="{FF2B5EF4-FFF2-40B4-BE49-F238E27FC236}">
                  <a16:creationId xmlns:a16="http://schemas.microsoft.com/office/drawing/2014/main" id="{30C622CF-8D3D-48BE-A924-8B316E49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141">
              <a:extLst>
                <a:ext uri="{FF2B5EF4-FFF2-40B4-BE49-F238E27FC236}">
                  <a16:creationId xmlns:a16="http://schemas.microsoft.com/office/drawing/2014/main" id="{FA359187-50A1-4F0B-8386-94ED5A250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142">
              <a:extLst>
                <a:ext uri="{FF2B5EF4-FFF2-40B4-BE49-F238E27FC236}">
                  <a16:creationId xmlns:a16="http://schemas.microsoft.com/office/drawing/2014/main" id="{82339FE1-5730-414C-BE11-66B5EAAB0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143">
              <a:extLst>
                <a:ext uri="{FF2B5EF4-FFF2-40B4-BE49-F238E27FC236}">
                  <a16:creationId xmlns:a16="http://schemas.microsoft.com/office/drawing/2014/main" id="{5C79C887-954D-42A3-A066-34917D557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8134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6">
            <a:extLst>
              <a:ext uri="{FF2B5EF4-FFF2-40B4-BE49-F238E27FC236}">
                <a16:creationId xmlns:a16="http://schemas.microsoft.com/office/drawing/2014/main" id="{EAD55BD3-9F6A-40EF-A061-760F5B1B6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CSV &amp; QA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15A844F-9BDA-4954-BBED-82464F83D004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CSV &amp; QA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492A803-7B01-49FD-925D-ECF2074E380B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  <a:solidFill>
            <a:schemeClr val="bg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51F4C4B-8DB7-4C41-BB35-5F17D5EED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7F44190-FB49-4C44-A06C-4AB7657B9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B5F84662-36C7-4A4C-B8DB-611E62112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F42B963-54FA-43C3-B870-930AC100D2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404DF2A-2BB1-4364-848C-CEFCDAF8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C329D09-A9A0-4F46-BF9B-9D78FF14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4DCDFCE6-2A50-4C64-96AF-76A4DC79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B7FF5D5-D55F-4668-B45E-E7478278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6516D633-4918-4258-B066-088804B0C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4DF07050-CBD3-4A22-9406-2A6552A8B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515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5E1CB09-E081-47BC-8C45-6FD21A4D4A98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B2A3861-7177-406C-8439-3724D12A55E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9A7A3982-3136-4082-BA7C-158C4BEB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7A59701-391F-4A43-B590-8127E4E8A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B55C55B-E90F-47FF-B4F0-FBBBE1E28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868DA97-0EFB-47DC-9C3A-EF1FCC945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8DD2458-2F86-4941-8355-1883C4240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0FB496D3-37A7-4645-8FCC-4B07BE09B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0F5388B1-BC6C-450D-979C-3EE94F69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9DAFFA7-6BBB-440D-9921-945B00F5F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BAF960FE-20C6-4DAC-BAF9-0B380B70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6396FE4-2D80-431D-A10C-F39EB05FF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923990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FA8B5CE-006C-4674-8A45-E5E155B6AA3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DCD38EDF-F2A4-4C55-AF01-7AC887F5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4C689871-F7BC-49FC-A7C6-52DF05458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53F4094F-FF8E-4CB9-9CDC-E96A66E29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3CD633C6-B446-4998-811A-5C0CB775F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98CA8FF9-AAFE-45BF-9424-426E162FE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C905100C-BAEF-4B04-989D-65C498C1F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13D1268E-42F1-4CB1-B1EC-3C5097A8D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D453A981-BE41-4000-82BE-A34A2F00C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FA74B7DE-8EC9-4F30-B27B-B8D3DC85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0C02891A-4DBB-42FD-A78F-8AB6E585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67726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Bildplatzhalter 6">
            <a:extLst>
              <a:ext uri="{FF2B5EF4-FFF2-40B4-BE49-F238E27FC236}">
                <a16:creationId xmlns:a16="http://schemas.microsoft.com/office/drawing/2014/main" id="{49317788-1ED4-4213-BEB7-15A0C7BA4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0" y="67469"/>
            <a:ext cx="12192000" cy="494570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Informatics Solutions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B31B90-A0E2-4AD2-B453-5B4DAC2AC87A}"/>
              </a:ext>
            </a:extLst>
          </p:cNvPr>
          <p:cNvSpPr txBox="1"/>
          <p:nvPr userDrawn="1"/>
        </p:nvSpPr>
        <p:spPr>
          <a:xfrm>
            <a:off x="9274518" y="6050747"/>
            <a:ext cx="1735029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Informatics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A561C65-4987-4F6C-A361-AC8347E5258E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bg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9AE9EE55-6A3F-4A43-982A-6AE36EB7B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02F8B1A8-3EAD-4D86-9B97-D01BC6EF5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72">
              <a:extLst>
                <a:ext uri="{FF2B5EF4-FFF2-40B4-BE49-F238E27FC236}">
                  <a16:creationId xmlns:a16="http://schemas.microsoft.com/office/drawing/2014/main" id="{FED0B9B3-9DFC-4ED4-B8C6-AB08A1C388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3">
              <a:extLst>
                <a:ext uri="{FF2B5EF4-FFF2-40B4-BE49-F238E27FC236}">
                  <a16:creationId xmlns:a16="http://schemas.microsoft.com/office/drawing/2014/main" id="{C97E4CA5-E7CB-47EE-8189-0F30F9BBD3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4">
              <a:extLst>
                <a:ext uri="{FF2B5EF4-FFF2-40B4-BE49-F238E27FC236}">
                  <a16:creationId xmlns:a16="http://schemas.microsoft.com/office/drawing/2014/main" id="{2027D7DF-59F3-4F97-8673-1F0AC17A9C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543CBC0D-9379-4D0B-A37F-8B67E97B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A6CD3DE2-E4EA-46BB-9C14-7BC8F822B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AF79C3B0-B266-4A2D-9049-4809B8249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7B9FC881-9DA7-487D-80D1-27A4682BA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69AB74AD-DD42-43BF-B299-C3149DEE5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F8B9E8FB-6990-4BAA-83BE-9BD8E280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628BD5B1-E989-477A-B0E9-E4816A2B2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B8E72243-41B2-47EB-88FC-0A55F5328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A347C651-D534-4CD0-81CC-210079FE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1783F6A5-B6DD-4DAD-800D-DD1F44D6C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7E87721A-0E0B-4077-9411-013ED6A18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6">
              <a:extLst>
                <a:ext uri="{FF2B5EF4-FFF2-40B4-BE49-F238E27FC236}">
                  <a16:creationId xmlns:a16="http://schemas.microsoft.com/office/drawing/2014/main" id="{040FA664-4ADA-4926-BDAF-E68DB010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81683607-28DB-4A51-A4EB-21E90740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16689012-BCAB-4C09-9279-79DAFD6576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3CEBB09E-6A41-45AD-9C1B-0E37C28B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90">
              <a:extLst>
                <a:ext uri="{FF2B5EF4-FFF2-40B4-BE49-F238E27FC236}">
                  <a16:creationId xmlns:a16="http://schemas.microsoft.com/office/drawing/2014/main" id="{97A5C7DB-06B4-4254-A2EC-AC4CE505B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45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034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633F87-C2F3-4752-AEA4-9777DFE6D327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B63DFC5-5B7C-43FB-94C7-3EF7C79DD125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0DF32E59-40FB-47D4-8B44-7911A083E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B2E36F10-8EF6-41F4-A160-FC1A34D5C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A16A322F-338D-4302-8C49-B28BF26BE7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3">
              <a:extLst>
                <a:ext uri="{FF2B5EF4-FFF2-40B4-BE49-F238E27FC236}">
                  <a16:creationId xmlns:a16="http://schemas.microsoft.com/office/drawing/2014/main" id="{731DCC7B-9790-481C-985B-4A6B83B09F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4">
              <a:extLst>
                <a:ext uri="{FF2B5EF4-FFF2-40B4-BE49-F238E27FC236}">
                  <a16:creationId xmlns:a16="http://schemas.microsoft.com/office/drawing/2014/main" id="{969BE5FA-0AFE-48A9-9E52-D3FA0DB16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7E7A2E26-F05F-46D3-B09E-82E7268B8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7EED4A06-8447-4D5F-832D-0CD8A79D5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BD3FA09B-133D-4266-92C8-491DAE535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A9A89C28-26D6-49E8-9488-2883F466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A0860501-5E4E-4CA0-A699-0D875B175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CAF55A8-6488-45B8-B9D8-8224AB9DB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E763A90-F794-4521-9FA3-3836242FB0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CF620687-B751-4496-83F2-DC5D72E1E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3">
              <a:extLst>
                <a:ext uri="{FF2B5EF4-FFF2-40B4-BE49-F238E27FC236}">
                  <a16:creationId xmlns:a16="http://schemas.microsoft.com/office/drawing/2014/main" id="{D3B99071-75EC-40C2-8A91-71E7E64C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4">
              <a:extLst>
                <a:ext uri="{FF2B5EF4-FFF2-40B4-BE49-F238E27FC236}">
                  <a16:creationId xmlns:a16="http://schemas.microsoft.com/office/drawing/2014/main" id="{46582D35-BFEF-42DB-84AF-64B639F1D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818CB3C7-07A3-4F15-BBCB-AE1EDD8A9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6">
              <a:extLst>
                <a:ext uri="{FF2B5EF4-FFF2-40B4-BE49-F238E27FC236}">
                  <a16:creationId xmlns:a16="http://schemas.microsoft.com/office/drawing/2014/main" id="{36E7B210-B89B-4B3E-866C-09B251DD9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FFAFDBD4-F02C-42E0-BC07-318944DA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8">
              <a:extLst>
                <a:ext uri="{FF2B5EF4-FFF2-40B4-BE49-F238E27FC236}">
                  <a16:creationId xmlns:a16="http://schemas.microsoft.com/office/drawing/2014/main" id="{380F9D6A-9269-4AEE-9B61-A920ADE8B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7EC7A94B-DB0E-422D-9B89-1E8FFE4A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90">
              <a:extLst>
                <a:ext uri="{FF2B5EF4-FFF2-40B4-BE49-F238E27FC236}">
                  <a16:creationId xmlns:a16="http://schemas.microsoft.com/office/drawing/2014/main" id="{C69A8E2F-3FC3-4C93-B3E9-195135E9F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686821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BF238DC-A8ED-4B26-AF74-2824ECB11B53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8D331483-D434-436B-A7D8-05FEFB141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71">
              <a:extLst>
                <a:ext uri="{FF2B5EF4-FFF2-40B4-BE49-F238E27FC236}">
                  <a16:creationId xmlns:a16="http://schemas.microsoft.com/office/drawing/2014/main" id="{A47A3B30-7AC0-4B15-87C4-49B117E44F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72">
              <a:extLst>
                <a:ext uri="{FF2B5EF4-FFF2-40B4-BE49-F238E27FC236}">
                  <a16:creationId xmlns:a16="http://schemas.microsoft.com/office/drawing/2014/main" id="{30F0FABD-76C1-4DFA-A125-3B4E603F3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73">
              <a:extLst>
                <a:ext uri="{FF2B5EF4-FFF2-40B4-BE49-F238E27FC236}">
                  <a16:creationId xmlns:a16="http://schemas.microsoft.com/office/drawing/2014/main" id="{73E970F3-4813-448C-8C24-D61E7E52D4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9DE745AD-1207-4B49-AEFF-2BC699AADB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EF789EF1-9418-400C-8036-F1477D3B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9F18BA93-2CDC-473C-B321-48363A30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D4E8196D-97F0-4525-B452-17059BCE8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434C6579-E70C-4DEE-806D-6E41EAC5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082D2015-5F08-4E58-B48B-E7F2070A15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2FF66247-1761-47FB-97D8-864009462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39EFC4FB-FDFE-447D-AAF1-124D76ACA4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402EB783-8789-4E36-BF72-3CE9BFB1C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955B24C7-0D3B-41BF-A4A0-363718BA6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49B0CAFF-78BC-4ADD-AA22-22B8EECE2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681F1EC9-5B14-40B5-8622-CAE638A875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BEC9044A-BFEF-4FC2-9A80-FBD01B64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89678178-EC95-4D2F-9A49-0D4769A5F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3F9F166B-4CFA-49EE-ADA7-A93BE3C2A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BAA38941-3697-4C08-8C53-24454389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B0D9E732-0B57-42FB-ABD7-801F9CE68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04580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134938"/>
            <a:ext cx="12192000" cy="672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lnSpc>
                <a:spcPts val="3200"/>
              </a:lnSpc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{Customer Name} – {Date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}</a:t>
            </a:r>
            <a:endParaRPr lang="de-CH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FFBF64-D667-4937-96CB-DA6F3AF11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4530225"/>
            <a:ext cx="7383463" cy="3910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{Add </a:t>
            </a:r>
            <a:r>
              <a:rPr lang="de-DE" err="1"/>
              <a:t>Author</a:t>
            </a:r>
            <a:r>
              <a:rPr lang="de-DE"/>
              <a:t> </a:t>
            </a:r>
            <a:r>
              <a:rPr lang="de-DE" err="1"/>
              <a:t>Names</a:t>
            </a:r>
            <a:r>
              <a:rPr lang="de-DE"/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539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300" y="273020"/>
            <a:ext cx="10120188" cy="635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D2434E-EF6B-40BA-8DFA-6565738E75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029" y="134938"/>
            <a:ext cx="12198029" cy="4702175"/>
          </a:xfrm>
          <a:solidFill>
            <a:schemeClr val="bg1">
              <a:lumMod val="85000"/>
            </a:schemeClr>
          </a:solidFill>
        </p:spPr>
        <p:txBody>
          <a:bodyPr lIns="108000" tIns="828000" rIns="108000" bIns="108000"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3CEF5B06-757E-4643-9C8C-79363D0037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32883" y="25479"/>
            <a:ext cx="1084104" cy="71974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5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64FBFA-0FE3-4A05-B78A-488D808DDA78}" type="datetime1">
              <a:rPr lang="de-CH" smtClean="0"/>
              <a:t>26.07.2020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 userDrawn="1">
          <p15:clr>
            <a:srgbClr val="FBAE40"/>
          </p15:clr>
        </p15:guide>
        <p15:guide id="2" pos="232" userDrawn="1">
          <p15:clr>
            <a:srgbClr val="FBAE40"/>
          </p15:clr>
        </p15:guide>
        <p15:guide id="3" pos="745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34B3C0-8E5A-44C1-82B9-AF2F31D13F20}" type="datetime1">
              <a:rPr lang="de-CH" smtClean="0"/>
              <a:t>26.07.2020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8"/>
            <a:ext cx="5595528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41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8A9CAB5-906A-472C-97C3-3B4C191F669C}" type="datetime1">
              <a:rPr lang="de-CH" smtClean="0"/>
              <a:t>26.07.2020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120" name="Picture 1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88E994-3142-4A96-9275-5B2F82956C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700808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1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08344"/>
            <a:ext cx="9688140" cy="8171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00" b="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081C7DB-A058-4ABD-887F-0225DA8B75EA}" type="datetime1">
              <a:rPr lang="de-CH" smtClean="0"/>
              <a:t>26.07.2020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042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platzhalter 6">
            <a:extLst>
              <a:ext uri="{FF2B5EF4-FFF2-40B4-BE49-F238E27FC236}">
                <a16:creationId xmlns:a16="http://schemas.microsoft.com/office/drawing/2014/main" id="{186464A5-87CC-4793-A73A-BF815AB2AA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Lab  &amp; Research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4AB9AA-19F5-485B-A7CC-AF9C279655FE}"/>
              </a:ext>
            </a:extLst>
          </p:cNvPr>
          <p:cNvSpPr txBox="1"/>
          <p:nvPr userDrawn="1"/>
        </p:nvSpPr>
        <p:spPr>
          <a:xfrm>
            <a:off x="8994044" y="6050747"/>
            <a:ext cx="2015503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Lab &amp; Research Informatics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6B71C3-9041-46EE-ABE2-E7642AF73213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bg1"/>
          </a:solidFill>
        </p:grpSpPr>
        <p:sp>
          <p:nvSpPr>
            <p:cNvPr id="12" name="Freeform 122">
              <a:extLst>
                <a:ext uri="{FF2B5EF4-FFF2-40B4-BE49-F238E27FC236}">
                  <a16:creationId xmlns:a16="http://schemas.microsoft.com/office/drawing/2014/main" id="{6E285EB7-2EEF-47E7-A239-1A086B58A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4" name="Freeform 123">
              <a:extLst>
                <a:ext uri="{FF2B5EF4-FFF2-40B4-BE49-F238E27FC236}">
                  <a16:creationId xmlns:a16="http://schemas.microsoft.com/office/drawing/2014/main" id="{09041C47-790D-4FA2-B574-0DD23CA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5" name="Freeform 124">
              <a:extLst>
                <a:ext uri="{FF2B5EF4-FFF2-40B4-BE49-F238E27FC236}">
                  <a16:creationId xmlns:a16="http://schemas.microsoft.com/office/drawing/2014/main" id="{F52E6266-B5AE-402B-B5B4-39AEAF478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52C9B4BE-E9A2-472A-8DFC-94BE9DC9C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9495531-3241-4906-82FE-C81AC0039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1A8FDB8F-F6B6-4C92-88FC-87A86F0E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151110DA-D5D5-40A4-B356-0C0B7EEEC6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73D24429-61E0-47EA-AAB6-F623E0A6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613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DAA391-A19A-458C-8752-CE6060F14DC8}"/>
              </a:ext>
            </a:extLst>
          </p:cNvPr>
          <p:cNvSpPr txBox="1"/>
          <p:nvPr userDrawn="1"/>
        </p:nvSpPr>
        <p:spPr>
          <a:xfrm>
            <a:off x="9120336" y="6281580"/>
            <a:ext cx="1889211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BCA3FC7-3780-4FE0-83FD-7C381DB09C0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9" name="Freeform 122">
              <a:extLst>
                <a:ext uri="{FF2B5EF4-FFF2-40B4-BE49-F238E27FC236}">
                  <a16:creationId xmlns:a16="http://schemas.microsoft.com/office/drawing/2014/main" id="{1466CF8D-0FC3-4DF4-99A7-7975C28ED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" name="Freeform 123">
              <a:extLst>
                <a:ext uri="{FF2B5EF4-FFF2-40B4-BE49-F238E27FC236}">
                  <a16:creationId xmlns:a16="http://schemas.microsoft.com/office/drawing/2014/main" id="{B80DCAB5-3806-4F62-95EB-572D3705C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" name="Freeform 124">
              <a:extLst>
                <a:ext uri="{FF2B5EF4-FFF2-40B4-BE49-F238E27FC236}">
                  <a16:creationId xmlns:a16="http://schemas.microsoft.com/office/drawing/2014/main" id="{B1358AB1-ADF7-459B-AA97-C1F928F2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2149A824-1047-49E9-B5B8-47DCF246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C013E21-5F30-4FB9-88B5-36B52D22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54B81520-E964-436F-8EAA-6189E3E3F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BC117E9D-17EE-40C8-B46C-58D1F1CE06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1ED35166-2FCB-4F12-9C71-B42616ECF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17410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8299" y="1341438"/>
            <a:ext cx="11458575" cy="4835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B94E055-CEF3-41C5-9D5E-CF0EDFFFDD22}"/>
              </a:ext>
            </a:extLst>
          </p:cNvPr>
          <p:cNvSpPr txBox="1">
            <a:spLocks/>
          </p:cNvSpPr>
          <p:nvPr userDrawn="1"/>
        </p:nvSpPr>
        <p:spPr>
          <a:xfrm>
            <a:off x="8832304" y="134938"/>
            <a:ext cx="1193800" cy="8366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12725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7" r:id="rId3"/>
    <p:sldLayoutId id="2147483659" r:id="rId4"/>
    <p:sldLayoutId id="2147483668" r:id="rId5"/>
    <p:sldLayoutId id="2147483682" r:id="rId6"/>
    <p:sldLayoutId id="2147483681" r:id="rId7"/>
    <p:sldLayoutId id="2147483671" r:id="rId8"/>
    <p:sldLayoutId id="2147483670" r:id="rId9"/>
    <p:sldLayoutId id="2147483669" r:id="rId10"/>
    <p:sldLayoutId id="2147483673" r:id="rId11"/>
    <p:sldLayoutId id="2147483674" r:id="rId12"/>
    <p:sldLayoutId id="214748367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63" r:id="rId20"/>
    <p:sldLayoutId id="2147483664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60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defTabSz="914400" rtl="0" eaLnBrk="1" latinLnBrk="0" hangingPunct="1">
        <a:lnSpc>
          <a:spcPts val="3200"/>
        </a:lnSpc>
        <a:spcBef>
          <a:spcPts val="600"/>
        </a:spcBef>
        <a:buSzPct val="100000"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68000" indent="-233363" algn="l" defTabSz="914400" rtl="0" eaLnBrk="1" latinLnBrk="0" hangingPunct="1">
        <a:lnSpc>
          <a:spcPts val="2700"/>
        </a:lnSpc>
        <a:spcBef>
          <a:spcPts val="300"/>
        </a:spcBef>
        <a:buSzPct val="100000"/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702000" indent="-230188" algn="l" defTabSz="914400" rtl="0" eaLnBrk="1" latinLnBrk="0" hangingPunct="1">
        <a:lnSpc>
          <a:spcPts val="2500"/>
        </a:lnSpc>
        <a:spcBef>
          <a:spcPts val="3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6000" indent="-227013" algn="l" defTabSz="914400" rtl="0" eaLnBrk="1" latinLnBrk="0" hangingPunct="1">
        <a:lnSpc>
          <a:spcPts val="1600"/>
        </a:lnSpc>
        <a:spcBef>
          <a:spcPts val="100"/>
        </a:spcBef>
        <a:buFont typeface="Wingdings" panose="05000000000000000000" pitchFamily="2" charset="2"/>
        <a:buChar char="§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2" userDrawn="1">
          <p15:clr>
            <a:srgbClr val="F26B43"/>
          </p15:clr>
        </p15:guide>
        <p15:guide id="3" orient="horz" pos="85" userDrawn="1">
          <p15:clr>
            <a:srgbClr val="F26B43"/>
          </p15:clr>
        </p15:guide>
        <p15:guide id="4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2.jp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25.png"/><Relationship Id="rId5" Type="http://schemas.openxmlformats.org/officeDocument/2006/relationships/diagramData" Target="../diagrams/data1.xml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23.jpeg"/><Relationship Id="rId9" Type="http://schemas.microsoft.com/office/2007/relationships/diagramDrawing" Target="../diagrams/drawing1.xml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B5FEA-9D36-47B2-B08F-2E016436B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BDD – A </a:t>
            </a:r>
            <a:r>
              <a:rPr lang="de-CH" err="1"/>
              <a:t>Practicable</a:t>
            </a:r>
            <a:r>
              <a:rPr lang="de-CH"/>
              <a:t> Approach </a:t>
            </a:r>
            <a:r>
              <a:rPr lang="de-CH" err="1"/>
              <a:t>for</a:t>
            </a:r>
            <a:r>
              <a:rPr lang="de-CH"/>
              <a:t> </a:t>
            </a:r>
            <a:r>
              <a:rPr lang="de-CH" err="1"/>
              <a:t>Computerised</a:t>
            </a:r>
            <a:r>
              <a:rPr lang="de-CH"/>
              <a:t> System Validation?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EAD55C-059D-46D9-8786-A511E398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50" y="5662298"/>
            <a:ext cx="11416332" cy="843996"/>
          </a:xfrm>
        </p:spPr>
        <p:txBody>
          <a:bodyPr/>
          <a:lstStyle/>
          <a:p>
            <a:r>
              <a:rPr lang="de-CH" dirty="0"/>
              <a:t>Bachelor Thesis SF2020 FHNW</a:t>
            </a:r>
          </a:p>
          <a:p>
            <a:r>
              <a:rPr lang="en-CH" dirty="0"/>
              <a:t>30</a:t>
            </a:r>
            <a:r>
              <a:rPr lang="de-CH" baseline="30000" dirty="0" err="1"/>
              <a:t>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en-CH" dirty="0"/>
              <a:t>J</a:t>
            </a:r>
            <a:r>
              <a:rPr lang="en-GB" dirty="0"/>
              <a:t>u</a:t>
            </a:r>
            <a:r>
              <a:rPr lang="en-CH" dirty="0"/>
              <a:t>l</a:t>
            </a:r>
            <a:r>
              <a:rPr lang="en-GB" dirty="0"/>
              <a:t>y</a:t>
            </a:r>
            <a:r>
              <a:rPr lang="de-CH" dirty="0"/>
              <a:t> 2020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CEFA4-C2D8-4FE8-BE71-F15FB5550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550" y="3884290"/>
            <a:ext cx="7383463" cy="391025"/>
          </a:xfrm>
        </p:spPr>
        <p:txBody>
          <a:bodyPr/>
          <a:lstStyle/>
          <a:p>
            <a:r>
              <a:rPr lang="de-CH"/>
              <a:t>Sabrina Leuenberger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564" y="64902"/>
            <a:ext cx="3576679" cy="768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3" y="172095"/>
            <a:ext cx="3373120" cy="55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584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CH" dirty="0"/>
              <a:t>G</a:t>
            </a:r>
            <a:r>
              <a:rPr lang="en-GB" dirty="0"/>
              <a:t>x</a:t>
            </a:r>
            <a:r>
              <a:rPr lang="en-CH" dirty="0"/>
              <a:t>P </a:t>
            </a:r>
            <a:r>
              <a:rPr lang="en-GB" dirty="0"/>
              <a:t>C</a:t>
            </a:r>
            <a:r>
              <a:rPr lang="en-CH" dirty="0"/>
              <a:t>o</a:t>
            </a:r>
            <a:r>
              <a:rPr lang="en-GB" dirty="0"/>
              <a:t>m</a:t>
            </a:r>
            <a:r>
              <a:rPr lang="en-CH" dirty="0"/>
              <a:t>p</a:t>
            </a:r>
            <a:r>
              <a:rPr lang="en-GB" dirty="0"/>
              <a:t>l</a:t>
            </a:r>
            <a:r>
              <a:rPr lang="en-CH" dirty="0" err="1"/>
              <a:t>i</a:t>
            </a:r>
            <a:r>
              <a:rPr lang="en-GB" dirty="0"/>
              <a:t>a</a:t>
            </a:r>
            <a:r>
              <a:rPr lang="en-CH" dirty="0" err="1"/>
              <a:t>nt</a:t>
            </a:r>
            <a:r>
              <a:rPr lang="en-CH" dirty="0"/>
              <a:t> </a:t>
            </a:r>
            <a:r>
              <a:rPr lang="en-GB" dirty="0"/>
              <a:t>O</a:t>
            </a:r>
            <a:r>
              <a:rPr lang="en-CH" dirty="0"/>
              <a:t>Q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t</a:t>
            </a:r>
            <a:r>
              <a:rPr lang="en-CH" dirty="0"/>
              <a:t>o</a:t>
            </a:r>
            <a:r>
              <a:rPr lang="en-GB" dirty="0"/>
              <a:t>m</a:t>
            </a:r>
            <a:r>
              <a:rPr lang="en-CH" dirty="0"/>
              <a:t>a</a:t>
            </a:r>
            <a:r>
              <a:rPr lang="en-GB" dirty="0"/>
              <a:t>t</a:t>
            </a:r>
            <a:r>
              <a:rPr lang="en-CH" dirty="0" err="1"/>
              <a:t>i</a:t>
            </a:r>
            <a:r>
              <a:rPr lang="en-GB" dirty="0"/>
              <a:t>o</a:t>
            </a:r>
            <a:r>
              <a:rPr lang="en-CH" dirty="0"/>
              <a:t>n </a:t>
            </a:r>
            <a:r>
              <a:rPr lang="en-GB" dirty="0"/>
              <a:t>w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h </a:t>
            </a:r>
            <a:r>
              <a:rPr lang="en-GB" dirty="0"/>
              <a:t>B</a:t>
            </a:r>
            <a:r>
              <a:rPr lang="en-CH" dirty="0"/>
              <a:t>D</a:t>
            </a:r>
            <a:r>
              <a:rPr lang="en-GB" dirty="0"/>
              <a:t>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4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Architectural</a:t>
            </a:r>
            <a:r>
              <a:rPr lang="de-CH" dirty="0"/>
              <a:t> Needs</a:t>
            </a:r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11</a:t>
            </a:fld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8" y="1158805"/>
            <a:ext cx="11151459" cy="472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4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ToDo</a:t>
            </a:r>
            <a:r>
              <a:rPr lang="de-CH" dirty="0">
                <a:ea typeface="Tahoma"/>
                <a:cs typeface="Tahoma"/>
              </a:rPr>
              <a:t>: 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Evaluation </a:t>
            </a:r>
            <a:r>
              <a:rPr lang="de-CH" dirty="0" err="1">
                <a:ea typeface="Tahoma"/>
                <a:cs typeface="Tahoma"/>
              </a:rPr>
              <a:t>of</a:t>
            </a:r>
            <a:r>
              <a:rPr lang="de-CH" dirty="0">
                <a:ea typeface="Tahoma"/>
                <a:cs typeface="Tahoma"/>
              </a:rPr>
              <a:t> BDD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OQs </a:t>
            </a:r>
            <a:r>
              <a:rPr lang="de-CH" dirty="0" err="1">
                <a:ea typeface="Tahoma"/>
                <a:cs typeface="Tahoma"/>
              </a:rPr>
              <a:t>with</a:t>
            </a:r>
            <a:r>
              <a:rPr lang="de-CH" dirty="0">
                <a:ea typeface="Tahoma"/>
                <a:cs typeface="Tahoma"/>
              </a:rPr>
              <a:t> a Prototype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92291"/>
            <a:ext cx="11466513" cy="48355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Evaluation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of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test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automation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OQs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based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on BDD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custom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application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during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the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project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phase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according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to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GAMP5.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12</a:t>
            </a:fld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43" y="3624290"/>
            <a:ext cx="553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3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T</a:t>
            </a:r>
            <a:r>
              <a:rPr lang="en-GB" dirty="0"/>
              <a:t>o</a:t>
            </a:r>
            <a:r>
              <a:rPr lang="en-CH" dirty="0"/>
              <a:t>w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/>
              <a:t>d</a:t>
            </a:r>
            <a:r>
              <a:rPr lang="en-CH" dirty="0"/>
              <a:t>s a </a:t>
            </a:r>
            <a:r>
              <a:rPr lang="en-GB" dirty="0"/>
              <a:t>F</a:t>
            </a:r>
            <a:r>
              <a:rPr lang="en-CH" dirty="0"/>
              <a:t>u</a:t>
            </a:r>
            <a:r>
              <a:rPr lang="en-GB" dirty="0"/>
              <a:t>l</a:t>
            </a:r>
            <a:r>
              <a:rPr lang="en-CH" dirty="0"/>
              <a:t>l</a:t>
            </a:r>
            <a:r>
              <a:rPr lang="en-GB" dirty="0"/>
              <a:t>y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t</a:t>
            </a:r>
            <a:r>
              <a:rPr lang="en-CH" dirty="0"/>
              <a:t>o</a:t>
            </a:r>
            <a:r>
              <a:rPr lang="en-GB" dirty="0"/>
              <a:t>m</a:t>
            </a:r>
            <a:r>
              <a:rPr lang="en-CH" dirty="0"/>
              <a:t>a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d</a:t>
            </a:r>
            <a:r>
              <a:rPr lang="en-CH" dirty="0"/>
              <a:t> </a:t>
            </a:r>
            <a:r>
              <a:rPr lang="en-GB" dirty="0"/>
              <a:t>V</a:t>
            </a:r>
            <a:r>
              <a:rPr lang="en-CH" dirty="0" err="1"/>
              <a:t>alidation</a:t>
            </a:r>
            <a:r>
              <a:rPr lang="en-CH" dirty="0"/>
              <a:t> P</a:t>
            </a:r>
            <a:r>
              <a:rPr lang="en-GB" dirty="0"/>
              <a:t>r</a:t>
            </a:r>
            <a:r>
              <a:rPr lang="en-CH" dirty="0"/>
              <a:t>o</a:t>
            </a:r>
            <a:r>
              <a:rPr lang="en-GB" dirty="0"/>
              <a:t>c</a:t>
            </a:r>
            <a:r>
              <a:rPr lang="en-CH" dirty="0"/>
              <a:t>e</a:t>
            </a:r>
            <a:r>
              <a:rPr lang="en-GB" dirty="0"/>
              <a:t>s</a:t>
            </a:r>
            <a:r>
              <a:rPr lang="en-CH" dirty="0"/>
              <a:t>s?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49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ToDo</a:t>
            </a:r>
            <a:r>
              <a:rPr lang="de-CH" dirty="0">
                <a:ea typeface="Tahoma"/>
                <a:cs typeface="Tahoma"/>
              </a:rPr>
              <a:t>: 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Evaluation </a:t>
            </a:r>
            <a:r>
              <a:rPr lang="de-CH" dirty="0" err="1">
                <a:ea typeface="Tahoma"/>
                <a:cs typeface="Tahoma"/>
              </a:rPr>
              <a:t>of</a:t>
            </a:r>
            <a:r>
              <a:rPr lang="de-CH" dirty="0">
                <a:ea typeface="Tahoma"/>
                <a:cs typeface="Tahoma"/>
              </a:rPr>
              <a:t> BDD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OQs </a:t>
            </a:r>
            <a:r>
              <a:rPr lang="de-CH" dirty="0" err="1">
                <a:ea typeface="Tahoma"/>
                <a:cs typeface="Tahoma"/>
              </a:rPr>
              <a:t>with</a:t>
            </a:r>
            <a:r>
              <a:rPr lang="de-CH" dirty="0">
                <a:ea typeface="Tahoma"/>
                <a:cs typeface="Tahoma"/>
              </a:rPr>
              <a:t> a Prototype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92291"/>
            <a:ext cx="11466513" cy="48355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Evaluation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of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test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automation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OQs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based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on BDD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custom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application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during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the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project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phase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according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to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GAMP5.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14</a:t>
            </a:fld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43" y="3624290"/>
            <a:ext cx="553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Learnings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sym typeface="Wingdings" panose="05000000000000000000" pitchFamily="2" charset="2"/>
              </a:rPr>
              <a:t>We did not find anything that would prevent the use of BDD for OQ test automation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sym typeface="Wingdings" panose="05000000000000000000" pitchFamily="2" charset="2"/>
              </a:rPr>
              <a:t>Opportunity that OQs could be automated (theoretically), but not only:</a:t>
            </a:r>
            <a:br>
              <a:rPr lang="en-GB" dirty="0">
                <a:sym typeface="Wingdings" panose="05000000000000000000" pitchFamily="2" charset="2"/>
              </a:rPr>
            </a:br>
            <a:endParaRPr lang="en-GB" dirty="0">
              <a:sym typeface="Wingdings" panose="05000000000000000000" pitchFamily="2" charset="2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The FS process is (partially) fused with the test script generation part of the OQ process</a:t>
            </a:r>
            <a:br>
              <a:rPr lang="en-GB" sz="2000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 Less redundancy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ea typeface="Tahoma"/>
              <a:cs typeface="Tahoma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It will change the documentation system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solidFill>
                <a:schemeClr val="accent5">
                  <a:lumMod val="50000"/>
                </a:schemeClr>
              </a:solidFill>
              <a:ea typeface="Tahoma"/>
              <a:cs typeface="Tahoma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Traceability is inherently included in the feature files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solidFill>
                <a:schemeClr val="accent5">
                  <a:lumMod val="50000"/>
                </a:schemeClr>
              </a:solidFill>
              <a:ea typeface="Tahoma"/>
              <a:cs typeface="Tahoma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A tester will need to have other competencies </a:t>
            </a:r>
            <a:br>
              <a:rPr lang="en-GB" sz="2000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 basics in coding required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ea typeface="Tahoma"/>
              <a:cs typeface="Tahom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CH" dirty="0">
              <a:sym typeface="Wingdings" panose="05000000000000000000" pitchFamily="2" charset="2"/>
            </a:endParaRPr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15</a:t>
            </a:fld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94" y="3335460"/>
            <a:ext cx="28670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44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Engineering </a:t>
            </a:r>
            <a:r>
              <a:rPr lang="de-CH" dirty="0" err="1"/>
              <a:t>the</a:t>
            </a:r>
            <a:r>
              <a:rPr lang="de-CH" dirty="0"/>
              <a:t> OQ Test App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/>
              <a:t>Tools: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err="1"/>
              <a:t>Cucumber</a:t>
            </a:r>
            <a:r>
              <a:rPr lang="de-CH" dirty="0"/>
              <a:t>/</a:t>
            </a:r>
            <a:r>
              <a:rPr lang="de-CH" dirty="0" err="1"/>
              <a:t>Gherkin</a:t>
            </a:r>
            <a:endParaRPr lang="de-CH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Selenium</a:t>
            </a:r>
            <a:endParaRPr lang="de-CH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displayed</a:t>
            </a:r>
            <a:r>
              <a:rPr lang="de-CH" dirty="0"/>
              <a:t> in </a:t>
            </a:r>
            <a:r>
              <a:rPr lang="de-CH" dirty="0" err="1"/>
              <a:t>Scenarioo</a:t>
            </a:r>
            <a:endParaRPr lang="de-CH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err="1"/>
              <a:t>Using</a:t>
            </a:r>
            <a:r>
              <a:rPr lang="de-CH" dirty="0"/>
              <a:t> a </a:t>
            </a:r>
            <a:r>
              <a:rPr lang="de-CH" dirty="0" err="1"/>
              <a:t>Cucumber-Scenarioo</a:t>
            </a:r>
            <a:r>
              <a:rPr lang="de-CH" dirty="0"/>
              <a:t> </a:t>
            </a:r>
            <a:r>
              <a:rPr lang="de-CH" dirty="0" err="1"/>
              <a:t>plugin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21" y="871722"/>
            <a:ext cx="5715000" cy="3152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8" y="3390993"/>
            <a:ext cx="6076950" cy="3419475"/>
          </a:xfrm>
          <a:prstGeom prst="rect">
            <a:avLst/>
          </a:prstGeom>
        </p:spPr>
      </p:pic>
      <p:pic>
        <p:nvPicPr>
          <p:cNvPr id="7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12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Pre-Prototpe</a:t>
            </a:r>
            <a:endParaRPr lang="de-CH" dirty="0"/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17</a:t>
            </a:fld>
            <a:endParaRPr lang="de-CH"/>
          </a:p>
        </p:txBody>
      </p:sp>
      <p:pic>
        <p:nvPicPr>
          <p:cNvPr id="1027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8" y="1416934"/>
            <a:ext cx="12023793" cy="320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46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Pre-Prototpe</a:t>
            </a:r>
            <a:endParaRPr lang="de-CH" dirty="0"/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18</a:t>
            </a:fld>
            <a:endParaRPr lang="de-CH"/>
          </a:p>
        </p:txBody>
      </p:sp>
      <p:pic>
        <p:nvPicPr>
          <p:cNvPr id="1027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8" y="1416934"/>
            <a:ext cx="12023793" cy="320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49618" y="3681877"/>
            <a:ext cx="601752" cy="768742"/>
          </a:xfrm>
          <a:prstGeom prst="straightConnector1">
            <a:avLst/>
          </a:prstGeom>
          <a:ln w="28575">
            <a:solidFill>
              <a:srgbClr val="F390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4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Pre-Prototpe</a:t>
            </a:r>
            <a:endParaRPr lang="de-CH" dirty="0"/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19</a:t>
            </a:fld>
            <a:endParaRPr lang="de-CH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15" y="1019902"/>
            <a:ext cx="10394023" cy="558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68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27B60-A00D-425C-8ACC-D7C6CA8F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B49790-E237-4573-AC3E-BF352BC4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BB4D5D1-6D51-4F0A-8207-CE3E4FADD4A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62703243"/>
              </p:ext>
            </p:extLst>
          </p:nvPr>
        </p:nvGraphicFramePr>
        <p:xfrm>
          <a:off x="376968" y="2147148"/>
          <a:ext cx="114670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434">
                  <a:extLst>
                    <a:ext uri="{9D8B030D-6E8A-4147-A177-3AD203B41FA5}">
                      <a16:colId xmlns:a16="http://schemas.microsoft.com/office/drawing/2014/main" val="2122851182"/>
                    </a:ext>
                  </a:extLst>
                </a:gridCol>
                <a:gridCol w="10875646">
                  <a:extLst>
                    <a:ext uri="{9D8B030D-6E8A-4147-A177-3AD203B41FA5}">
                      <a16:colId xmlns:a16="http://schemas.microsoft.com/office/drawing/2014/main" val="1469036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600" b="0" i="0" u="none" strike="noStrike" baseline="0" noProof="0" dirty="0">
                          <a:latin typeface="Tahoma"/>
                        </a:rPr>
                        <a:t>GAMP5</a:t>
                      </a:r>
                      <a:r>
                        <a:rPr lang="en-CH" sz="1600" b="0" i="0" u="none" strike="noStrike" baseline="0" noProof="0" dirty="0">
                          <a:latin typeface="Tahoma"/>
                        </a:rPr>
                        <a:t> with BDD for OQ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 dirty="0"/>
                        <a:t>F</a:t>
                      </a:r>
                      <a:r>
                        <a:rPr lang="en-GB" sz="1600" dirty="0"/>
                        <a:t>e</a:t>
                      </a:r>
                      <a:r>
                        <a:rPr lang="en-CH" sz="1600" dirty="0"/>
                        <a:t>a</a:t>
                      </a:r>
                      <a:r>
                        <a:rPr lang="en-GB" sz="1600" dirty="0"/>
                        <a:t>t</a:t>
                      </a:r>
                      <a:r>
                        <a:rPr lang="en-CH" sz="1600" dirty="0"/>
                        <a:t>u</a:t>
                      </a:r>
                      <a:r>
                        <a:rPr lang="en-GB" sz="1600" dirty="0"/>
                        <a:t>r</a:t>
                      </a:r>
                      <a:r>
                        <a:rPr lang="en-CH" sz="1600" dirty="0"/>
                        <a:t>e </a:t>
                      </a:r>
                      <a:r>
                        <a:rPr lang="en-GB" sz="1600" dirty="0"/>
                        <a:t>F</a:t>
                      </a:r>
                      <a:r>
                        <a:rPr lang="en-CH" sz="1600" dirty="0" err="1"/>
                        <a:t>i</a:t>
                      </a:r>
                      <a:r>
                        <a:rPr lang="en-GB" sz="1600" dirty="0"/>
                        <a:t>l</a:t>
                      </a:r>
                      <a:r>
                        <a:rPr lang="en-CH" sz="1600" dirty="0"/>
                        <a:t>e</a:t>
                      </a:r>
                      <a:r>
                        <a:rPr lang="en-GB" sz="1600" dirty="0"/>
                        <a:t>s</a:t>
                      </a:r>
                      <a:r>
                        <a:rPr lang="en-CH" sz="1600" dirty="0"/>
                        <a:t>: </a:t>
                      </a:r>
                      <a:r>
                        <a:rPr lang="en-GB" sz="1600" dirty="0"/>
                        <a:t>S</a:t>
                      </a:r>
                      <a:r>
                        <a:rPr lang="en-CH" sz="1600" dirty="0"/>
                        <a:t>p</a:t>
                      </a:r>
                      <a:r>
                        <a:rPr lang="en-GB" sz="1600" dirty="0"/>
                        <a:t>e</a:t>
                      </a:r>
                      <a:r>
                        <a:rPr lang="en-CH" sz="1600" dirty="0"/>
                        <a:t>c</a:t>
                      </a:r>
                      <a:r>
                        <a:rPr lang="en-GB" sz="1600" dirty="0" err="1"/>
                        <a:t>i</a:t>
                      </a:r>
                      <a:r>
                        <a:rPr lang="en-CH" sz="1600" dirty="0"/>
                        <a:t>f</a:t>
                      </a:r>
                      <a:r>
                        <a:rPr lang="en-GB" sz="1600" dirty="0" err="1"/>
                        <a:t>i</a:t>
                      </a:r>
                      <a:r>
                        <a:rPr lang="en-CH" sz="1600" dirty="0"/>
                        <a:t>c</a:t>
                      </a:r>
                      <a:r>
                        <a:rPr lang="en-GB" sz="1600" dirty="0"/>
                        <a:t>a</a:t>
                      </a:r>
                      <a:r>
                        <a:rPr lang="en-CH" sz="1600" dirty="0"/>
                        <a:t>t</a:t>
                      </a:r>
                      <a:r>
                        <a:rPr lang="en-GB" sz="1600" dirty="0" err="1"/>
                        <a:t>i</a:t>
                      </a:r>
                      <a:r>
                        <a:rPr lang="en-CH" sz="1600" dirty="0"/>
                        <a:t>o</a:t>
                      </a:r>
                      <a:r>
                        <a:rPr lang="en-GB" sz="1600" dirty="0"/>
                        <a:t>n</a:t>
                      </a:r>
                      <a:r>
                        <a:rPr lang="en-CH" sz="1600" dirty="0"/>
                        <a:t> </a:t>
                      </a:r>
                      <a:r>
                        <a:rPr lang="en-GB" sz="1600" dirty="0"/>
                        <a:t>a</a:t>
                      </a:r>
                      <a:r>
                        <a:rPr lang="en-CH" sz="1600" dirty="0"/>
                        <a:t>n</a:t>
                      </a:r>
                      <a:r>
                        <a:rPr lang="en-GB" sz="1600" dirty="0"/>
                        <a:t>d</a:t>
                      </a:r>
                      <a:r>
                        <a:rPr lang="en-CH" sz="1600" dirty="0"/>
                        <a:t> </a:t>
                      </a:r>
                      <a:r>
                        <a:rPr lang="en-GB" sz="1600" dirty="0"/>
                        <a:t>T</a:t>
                      </a:r>
                      <a:r>
                        <a:rPr lang="en-CH" sz="1600" dirty="0"/>
                        <a:t>e</a:t>
                      </a:r>
                      <a:r>
                        <a:rPr lang="en-GB" sz="1600" dirty="0"/>
                        <a:t>s</a:t>
                      </a:r>
                      <a:r>
                        <a:rPr lang="en-CH" sz="1600" dirty="0"/>
                        <a:t>t</a:t>
                      </a:r>
                      <a:r>
                        <a:rPr lang="en-GB" sz="1600" dirty="0"/>
                        <a:t>s</a:t>
                      </a:r>
                      <a:r>
                        <a:rPr lang="en-CH" sz="1600" dirty="0"/>
                        <a:t>c</a:t>
                      </a:r>
                      <a:r>
                        <a:rPr lang="en-GB" sz="1600" dirty="0"/>
                        <a:t>r</a:t>
                      </a:r>
                      <a:r>
                        <a:rPr lang="en-CH" sz="1600" dirty="0" err="1"/>
                        <a:t>i</a:t>
                      </a:r>
                      <a:r>
                        <a:rPr lang="en-GB" sz="1600" dirty="0"/>
                        <a:t>p</a:t>
                      </a:r>
                      <a:r>
                        <a:rPr lang="en-CH" sz="1600" dirty="0"/>
                        <a:t>t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6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H" sz="1600" b="0" i="0" u="none" strike="noStrike" baseline="0" noProof="0" dirty="0">
                          <a:latin typeface="Tahoma"/>
                        </a:rPr>
                        <a:t>G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x</a:t>
                      </a:r>
                      <a:r>
                        <a:rPr lang="en-CH" sz="1600" b="0" i="0" u="none" strike="noStrike" baseline="0" noProof="0" dirty="0">
                          <a:latin typeface="Tahoma"/>
                        </a:rPr>
                        <a:t>P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C</a:t>
                      </a:r>
                      <a:r>
                        <a:rPr lang="en-CH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m</a:t>
                      </a:r>
                      <a:r>
                        <a:rPr lang="en-CH" sz="1600" b="0" i="0" u="none" strike="noStrike" baseline="0" noProof="0" dirty="0">
                          <a:latin typeface="Tahoma"/>
                        </a:rPr>
                        <a:t>p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l</a:t>
                      </a:r>
                      <a:r>
                        <a:rPr lang="en-CH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en-CH" sz="1600" b="0" i="0" u="none" strike="noStrike" baseline="0" noProof="0" dirty="0" err="1">
                          <a:latin typeface="Tahoma"/>
                        </a:rPr>
                        <a:t>nt</a:t>
                      </a:r>
                      <a:r>
                        <a:rPr lang="en-CH" sz="1600" b="0" i="0" u="none" strike="noStrike" baseline="0" noProof="0" dirty="0">
                          <a:latin typeface="Tahoma"/>
                        </a:rPr>
                        <a:t>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en-CH" sz="1600" b="0" i="0" u="none" strike="noStrike" baseline="0" noProof="0" dirty="0">
                          <a:latin typeface="Tahoma"/>
                        </a:rPr>
                        <a:t>Q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en-CH" sz="1600" b="0" i="0" u="none" strike="noStrike" baseline="0" noProof="0" dirty="0">
                          <a:latin typeface="Tahoma"/>
                        </a:rPr>
                        <a:t>u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en-CH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m</a:t>
                      </a:r>
                      <a:r>
                        <a:rPr lang="en-CH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en-CH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en-CH" sz="1600" b="0" i="0" u="none" strike="noStrike" baseline="0" noProof="0" dirty="0">
                          <a:latin typeface="Tahoma"/>
                        </a:rPr>
                        <a:t>n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w</a:t>
                      </a:r>
                      <a:r>
                        <a:rPr lang="en-CH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en-CH" sz="1600" b="0" i="0" u="none" strike="noStrike" baseline="0" noProof="0" dirty="0">
                          <a:latin typeface="Tahoma"/>
                        </a:rPr>
                        <a:t>h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B</a:t>
                      </a:r>
                      <a:r>
                        <a:rPr lang="en-CH" sz="1600" b="0" i="0" u="none" strike="noStrike" baseline="0" noProof="0" dirty="0">
                          <a:latin typeface="Tahoma"/>
                        </a:rPr>
                        <a:t>D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D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3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s a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CH" sz="1600" dirty="0" err="1">
                          <a:solidFill>
                            <a:schemeClr val="tx1"/>
                          </a:solidFill>
                        </a:rPr>
                        <a:t>alidation</a:t>
                      </a:r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 P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s?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CH" sz="1600" dirty="0">
                          <a:solidFill>
                            <a:schemeClr val="tx1"/>
                          </a:solidFill>
                        </a:rPr>
                        <a:t> More Questions?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41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Implemetation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of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the</a:t>
            </a:r>
            <a:r>
              <a:rPr lang="de-CH" dirty="0">
                <a:ea typeface="Tahoma"/>
                <a:cs typeface="Tahoma"/>
              </a:rPr>
              <a:t> Prototype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r>
              <a:rPr lang="de-CH" dirty="0" err="1">
                <a:ea typeface="+mn-lt"/>
                <a:cs typeface="+mn-lt"/>
              </a:rPr>
              <a:t>Define</a:t>
            </a:r>
            <a:r>
              <a:rPr lang="de-CH" dirty="0">
                <a:ea typeface="+mn-lt"/>
                <a:cs typeface="+mn-lt"/>
              </a:rPr>
              <a:t> User Stories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 err="1">
                <a:ea typeface="+mn-lt"/>
                <a:cs typeface="+mn-lt"/>
              </a:rPr>
              <a:t>Define</a:t>
            </a:r>
            <a:r>
              <a:rPr lang="de-CH" dirty="0">
                <a:ea typeface="+mn-lt"/>
                <a:cs typeface="+mn-lt"/>
              </a:rPr>
              <a:t> Test </a:t>
            </a:r>
            <a:r>
              <a:rPr lang="de-CH" dirty="0" err="1">
                <a:ea typeface="+mn-lt"/>
                <a:cs typeface="+mn-lt"/>
              </a:rPr>
              <a:t>Specification</a:t>
            </a:r>
            <a:endParaRPr lang="de-CH" dirty="0">
              <a:ea typeface="+mn-lt"/>
              <a:cs typeface="+mn-lt"/>
            </a:endParaRP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Create Feature Files </a:t>
            </a:r>
            <a:r>
              <a:rPr lang="de-CH" dirty="0" err="1">
                <a:ea typeface="+mn-lt"/>
                <a:cs typeface="+mn-lt"/>
              </a:rPr>
              <a:t>and</a:t>
            </a:r>
            <a:r>
              <a:rPr lang="de-CH" dirty="0">
                <a:ea typeface="+mn-lt"/>
                <a:cs typeface="+mn-lt"/>
              </a:rPr>
              <a:t> </a:t>
            </a:r>
            <a:r>
              <a:rPr lang="de-CH" dirty="0" err="1">
                <a:ea typeface="+mn-lt"/>
                <a:cs typeface="+mn-lt"/>
              </a:rPr>
              <a:t>Glue</a:t>
            </a:r>
            <a:r>
              <a:rPr lang="de-CH" dirty="0">
                <a:ea typeface="+mn-lt"/>
                <a:cs typeface="+mn-lt"/>
              </a:rPr>
              <a:t> Code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Create </a:t>
            </a:r>
            <a:r>
              <a:rPr lang="de-CH" dirty="0" err="1">
                <a:ea typeface="+mn-lt"/>
                <a:cs typeface="+mn-lt"/>
              </a:rPr>
              <a:t>the</a:t>
            </a:r>
            <a:r>
              <a:rPr lang="de-CH" dirty="0">
                <a:ea typeface="+mn-lt"/>
                <a:cs typeface="+mn-lt"/>
              </a:rPr>
              <a:t> Java Business </a:t>
            </a:r>
            <a:r>
              <a:rPr lang="de-CH" dirty="0" err="1">
                <a:ea typeface="+mn-lt"/>
                <a:cs typeface="+mn-lt"/>
              </a:rPr>
              <a:t>Application</a:t>
            </a:r>
            <a:r>
              <a:rPr lang="de-CH" dirty="0">
                <a:ea typeface="+mn-lt"/>
                <a:cs typeface="+mn-lt"/>
              </a:rPr>
              <a:t> App 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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Weighing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Management App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Clinical Trials</a:t>
            </a: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Create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the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OQ Test App</a:t>
            </a: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Output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of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Interest: Test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Specification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, Feature Files,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Glue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Code, Test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Results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, Test Report</a:t>
            </a:r>
            <a:br>
              <a:rPr lang="de-CH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                            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To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audited</a:t>
            </a:r>
            <a:endParaRPr lang="de-CH" dirty="0">
              <a:ea typeface="+mn-lt"/>
              <a:cs typeface="+mn-lt"/>
            </a:endParaRPr>
          </a:p>
          <a:p>
            <a:pPr marL="233045" lvl="1" indent="-233045"/>
            <a:endParaRPr lang="de-CH" dirty="0">
              <a:ea typeface="Tahoma"/>
              <a:cs typeface="Tahoma"/>
            </a:endParaRPr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6211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ea typeface="Tahoma"/>
                <a:cs typeface="Tahoma"/>
              </a:rPr>
              <a:t>Next </a:t>
            </a:r>
            <a:r>
              <a:rPr lang="de-CH" dirty="0" err="1">
                <a:ea typeface="Tahoma"/>
                <a:cs typeface="Tahoma"/>
              </a:rPr>
              <a:t>Step</a:t>
            </a:r>
            <a:r>
              <a:rPr lang="de-CH" dirty="0">
                <a:ea typeface="Tahoma"/>
                <a:cs typeface="Tahoma"/>
              </a:rPr>
              <a:t>: </a:t>
            </a:r>
            <a:r>
              <a:rPr lang="de-CH" dirty="0" err="1">
                <a:ea typeface="Tahoma"/>
                <a:cs typeface="Tahoma"/>
              </a:rPr>
              <a:t>Prototyping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17" descr="A close up of a logo&#10;&#10;Description automatically generated">
            <a:extLst>
              <a:ext uri="{FF2B5EF4-FFF2-40B4-BE49-F238E27FC236}">
                <a16:creationId xmlns:a16="http://schemas.microsoft.com/office/drawing/2014/main" id="{624736D0-42A6-4249-952E-22F8BE37B2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3" b="13883"/>
          <a:stretch>
            <a:fillRect/>
          </a:stretch>
        </p:blipFill>
        <p:spPr/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CF7A33-F71D-4263-ADAA-763788784D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74" y="128375"/>
            <a:ext cx="5563184" cy="4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1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</a:t>
            </a:r>
            <a:r>
              <a:rPr lang="en-GB" dirty="0"/>
              <a:t>o</a:t>
            </a:r>
            <a:r>
              <a:rPr lang="en-CH" dirty="0"/>
              <a:t>m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M</a:t>
            </a:r>
            <a:r>
              <a:rPr lang="en-CH" dirty="0"/>
              <a:t>ore Questions? Happy to Discuss it!</a:t>
            </a:r>
            <a:endParaRPr lang="de-CH" dirty="0">
              <a:ea typeface="Tahoma"/>
              <a:cs typeface="Tahom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22</a:t>
            </a:fld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437554"/>
            <a:ext cx="5852172" cy="4389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0216" y="6536377"/>
            <a:ext cx="41764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/>
              <a:t>Graphik von Sandra Schön, pixabay.com</a:t>
            </a:r>
          </a:p>
        </p:txBody>
      </p:sp>
    </p:spTree>
    <p:extLst>
      <p:ext uri="{BB962C8B-B14F-4D97-AF65-F5344CB8AC3E}">
        <p14:creationId xmlns:p14="http://schemas.microsoft.com/office/powerpoint/2010/main" val="1737380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2D2F8FD7-1D2C-4D5B-A5F5-4D4152247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17" y="1026191"/>
            <a:ext cx="699609" cy="699609"/>
          </a:xfrm>
          <a:prstGeom prst="rect">
            <a:avLst/>
          </a:prstGeom>
        </p:spPr>
      </p:pic>
      <p:pic>
        <p:nvPicPr>
          <p:cNvPr id="1030" name="Picture 10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B510BA-BBCF-474B-81BA-AD7F4D0E7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99" y="4838009"/>
            <a:ext cx="1639392" cy="57445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D0B3ED-45C9-4AB9-8454-688CE95711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2" y="2084402"/>
            <a:ext cx="1027243" cy="59582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1DD64B8-2588-4570-916D-8747E59B0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502223"/>
              </p:ext>
            </p:extLst>
          </p:nvPr>
        </p:nvGraphicFramePr>
        <p:xfrm>
          <a:off x="3199640" y="1575760"/>
          <a:ext cx="5379522" cy="358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23</a:t>
            </a:fld>
            <a:endParaRPr lang="de-CH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0F08DA-353E-4A00-928E-4D8F59540CA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87"/>
          <a:stretch/>
        </p:blipFill>
        <p:spPr>
          <a:xfrm>
            <a:off x="3332975" y="2803422"/>
            <a:ext cx="781026" cy="811652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6457CCB-34B5-4532-97B6-6B9FC41CC6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12" y="2960606"/>
            <a:ext cx="675177" cy="7054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2C6269F-6DD1-4F71-9918-4171A6C8A88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52" y="1445541"/>
            <a:ext cx="582386" cy="504735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649DBD-C851-4851-A67A-CD9C982986A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75" y="3928856"/>
            <a:ext cx="756946" cy="414386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F8041E05-7307-4E52-BC68-7B980021027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40" y="1911110"/>
            <a:ext cx="675178" cy="675178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895DC4F5-D9F4-4521-9C62-D53A0A75261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92" y="1090518"/>
            <a:ext cx="405357" cy="405357"/>
          </a:xfrm>
          <a:prstGeom prst="rect">
            <a:avLst/>
          </a:prstGeom>
        </p:spPr>
      </p:pic>
      <p:pic>
        <p:nvPicPr>
          <p:cNvPr id="28" name="Picture 27" descr="A picture containing sitting&#10;&#10;Description automatically generated">
            <a:extLst>
              <a:ext uri="{FF2B5EF4-FFF2-40B4-BE49-F238E27FC236}">
                <a16:creationId xmlns:a16="http://schemas.microsoft.com/office/drawing/2014/main" id="{A9CCF44F-6CF1-4394-A73D-4CC150DD52C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62" y="1543548"/>
            <a:ext cx="1452098" cy="367562"/>
          </a:xfrm>
          <a:prstGeom prst="rect">
            <a:avLst/>
          </a:prstGeom>
        </p:spPr>
      </p:pic>
      <p:pic>
        <p:nvPicPr>
          <p:cNvPr id="1024" name="Picture 1023" descr="A close up of a logo&#10;&#10;Description automatically generated">
            <a:extLst>
              <a:ext uri="{FF2B5EF4-FFF2-40B4-BE49-F238E27FC236}">
                <a16:creationId xmlns:a16="http://schemas.microsoft.com/office/drawing/2014/main" id="{370D4F7B-A9D0-4109-A5AB-D966ED72A78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18" y="3916454"/>
            <a:ext cx="1096311" cy="882954"/>
          </a:xfrm>
          <a:prstGeom prst="rect">
            <a:avLst/>
          </a:prstGeom>
        </p:spPr>
      </p:pic>
      <p:pic>
        <p:nvPicPr>
          <p:cNvPr id="1028" name="Picture 1027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938B0127-CB70-446F-9100-B477ED74664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18" y="4920513"/>
            <a:ext cx="2058186" cy="4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CH" dirty="0"/>
              <a:t>GAMP5</a:t>
            </a:r>
            <a:r>
              <a:rPr lang="en-CH" dirty="0"/>
              <a:t> with BDD for OQ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152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43737"/>
            <a:ext cx="11466513" cy="3707993"/>
          </a:xfrm>
        </p:spPr>
        <p:txBody>
          <a:bodyPr/>
          <a:lstStyle/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b="1" dirty="0">
                <a:sym typeface="Wingdings" panose="05000000000000000000" pitchFamily="2" charset="2"/>
              </a:rPr>
              <a:t>GAMP5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A Guide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Covers Validation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Computerised</a:t>
            </a:r>
            <a:r>
              <a:rPr lang="de-CH" dirty="0">
                <a:sym typeface="Wingdings" panose="05000000000000000000" pitchFamily="2" charset="2"/>
              </a:rPr>
              <a:t> Systems </a:t>
            </a:r>
            <a:r>
              <a:rPr lang="de-CH" dirty="0" err="1">
                <a:sym typeface="Wingdings" panose="05000000000000000000" pitchFamily="2" charset="2"/>
              </a:rPr>
              <a:t>during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whole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life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cycle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a </a:t>
            </a:r>
            <a:r>
              <a:rPr lang="de-CH" dirty="0" err="1">
                <a:sym typeface="Wingdings" panose="05000000000000000000" pitchFamily="2" charset="2"/>
              </a:rPr>
              <a:t>product</a:t>
            </a:r>
            <a:r>
              <a:rPr lang="de-CH" dirty="0">
                <a:sym typeface="Wingdings" panose="05000000000000000000" pitchFamily="2" charset="2"/>
              </a:rPr>
              <a:t> in a </a:t>
            </a:r>
            <a:r>
              <a:rPr lang="de-CH" dirty="0" err="1">
                <a:sym typeface="Wingdings" panose="05000000000000000000" pitchFamily="2" charset="2"/>
              </a:rPr>
              <a:t>risk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based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approach</a:t>
            </a:r>
            <a:r>
              <a:rPr lang="de-CH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Fitness </a:t>
            </a:r>
            <a:r>
              <a:rPr lang="de-CH" sz="2900" dirty="0" err="1">
                <a:sym typeface="Wingdings" panose="05000000000000000000" pitchFamily="2" charset="2"/>
              </a:rPr>
              <a:t>for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Intended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Use</a:t>
            </a:r>
            <a:endParaRPr lang="de-CH" sz="2900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Compliance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Brace 1"/>
          <p:cNvSpPr/>
          <p:nvPr/>
        </p:nvSpPr>
        <p:spPr>
          <a:xfrm>
            <a:off x="6198500" y="4155866"/>
            <a:ext cx="178024" cy="1140977"/>
          </a:xfrm>
          <a:prstGeom prst="rightBrace">
            <a:avLst/>
          </a:prstGeom>
          <a:ln w="38100">
            <a:solidFill>
              <a:srgbClr val="F390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274739" y="4503216"/>
            <a:ext cx="2266839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2900" dirty="0"/>
              <a:t>Patient </a:t>
            </a:r>
            <a:r>
              <a:rPr lang="de-CH" sz="2900" dirty="0" err="1"/>
              <a:t>Safety</a:t>
            </a:r>
            <a:endParaRPr lang="de-CH" sz="29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Computerised</a:t>
            </a:r>
            <a:r>
              <a:rPr lang="de-CH" dirty="0">
                <a:ea typeface="Tahoma"/>
                <a:cs typeface="Tahoma"/>
              </a:rPr>
              <a:t> System Validation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the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Pharmaceutical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Industry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339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Verification</a:t>
            </a:r>
            <a:r>
              <a:rPr lang="de-CH" dirty="0">
                <a:ea typeface="Tahoma"/>
                <a:cs typeface="Tahoma"/>
              </a:rPr>
              <a:t> in </a:t>
            </a:r>
            <a:r>
              <a:rPr lang="de-CH" dirty="0" err="1">
                <a:ea typeface="Tahoma"/>
                <a:cs typeface="Tahoma"/>
              </a:rPr>
              <a:t>the</a:t>
            </a:r>
            <a:r>
              <a:rPr lang="de-CH" dirty="0">
                <a:ea typeface="Tahoma"/>
                <a:cs typeface="Tahoma"/>
              </a:rPr>
              <a:t> Project Phase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1754187"/>
            <a:ext cx="64389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4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68" y="2079443"/>
            <a:ext cx="5869042" cy="3655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a typeface="Tahoma"/>
                <a:cs typeface="Tahoma"/>
              </a:rPr>
              <a:t>Custom Software Project Phase</a:t>
            </a:r>
            <a:br>
              <a:rPr lang="de-CH" dirty="0">
                <a:ea typeface="Tahoma"/>
                <a:cs typeface="Tahoma"/>
              </a:rPr>
            </a:br>
            <a:r>
              <a:rPr lang="de-CH" dirty="0" err="1">
                <a:ea typeface="Tahoma"/>
                <a:cs typeface="Tahoma"/>
              </a:rPr>
              <a:t>According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to</a:t>
            </a:r>
            <a:r>
              <a:rPr lang="de-CH" dirty="0">
                <a:ea typeface="Tahoma"/>
                <a:cs typeface="Tahoma"/>
              </a:rPr>
              <a:t> GAMP5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697487"/>
            <a:ext cx="11466513" cy="48355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Software Verification Steps After Build:</a:t>
            </a: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pPr marL="2857500" lvl="5" indent="-342900">
              <a:buFont typeface="Wingdings" panose="05000000000000000000" pitchFamily="2" charset="2"/>
              <a:buChar char="Ø"/>
            </a:pP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OQs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 often done manually: checking activities based on test script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Time consuming, error prone and expensive.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Tahoma"/>
                <a:cs typeface="Tahoma"/>
              </a:rPr>
              <a:t>--&gt; Automation would be nice</a:t>
            </a:r>
          </a:p>
          <a:p>
            <a:endParaRPr lang="en-GB" dirty="0">
              <a:ea typeface="+mn-lt"/>
              <a:cs typeface="+mn-lt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316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ToDo</a:t>
            </a:r>
            <a:r>
              <a:rPr lang="de-CH" dirty="0">
                <a:ea typeface="Tahoma"/>
                <a:cs typeface="Tahoma"/>
              </a:rPr>
              <a:t>: 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Evaluation </a:t>
            </a:r>
            <a:r>
              <a:rPr lang="de-CH" dirty="0" err="1">
                <a:ea typeface="Tahoma"/>
                <a:cs typeface="Tahoma"/>
              </a:rPr>
              <a:t>of</a:t>
            </a:r>
            <a:r>
              <a:rPr lang="de-CH" dirty="0">
                <a:ea typeface="Tahoma"/>
                <a:cs typeface="Tahoma"/>
              </a:rPr>
              <a:t> BDD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OQs </a:t>
            </a:r>
            <a:r>
              <a:rPr lang="de-CH" dirty="0" err="1">
                <a:ea typeface="Tahoma"/>
                <a:cs typeface="Tahoma"/>
              </a:rPr>
              <a:t>with</a:t>
            </a:r>
            <a:r>
              <a:rPr lang="de-CH" dirty="0">
                <a:ea typeface="Tahoma"/>
                <a:cs typeface="Tahoma"/>
              </a:rPr>
              <a:t> a Prototype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92291"/>
            <a:ext cx="11466513" cy="48355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Evaluation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of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test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automation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OQs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based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on BDD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custom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application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during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the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project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phase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according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to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GAMP5.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43" y="3624290"/>
            <a:ext cx="553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4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F</a:t>
            </a:r>
            <a:r>
              <a:rPr lang="en-GB" dirty="0"/>
              <a:t>e</a:t>
            </a:r>
            <a:r>
              <a:rPr lang="en-CH" dirty="0"/>
              <a:t>a</a:t>
            </a:r>
            <a:r>
              <a:rPr lang="en-GB" dirty="0"/>
              <a:t>t</a:t>
            </a:r>
            <a:r>
              <a:rPr lang="en-CH" dirty="0"/>
              <a:t>u</a:t>
            </a:r>
            <a:r>
              <a:rPr lang="en-GB" dirty="0"/>
              <a:t>r</a:t>
            </a:r>
            <a:r>
              <a:rPr lang="en-CH" dirty="0"/>
              <a:t>e </a:t>
            </a:r>
            <a:r>
              <a:rPr lang="en-GB" dirty="0"/>
              <a:t>F</a:t>
            </a:r>
            <a:r>
              <a:rPr lang="en-CH" dirty="0" err="1"/>
              <a:t>i</a:t>
            </a:r>
            <a:r>
              <a:rPr lang="en-GB" dirty="0"/>
              <a:t>l</a:t>
            </a:r>
            <a:r>
              <a:rPr lang="en-CH" dirty="0"/>
              <a:t>e</a:t>
            </a:r>
            <a:r>
              <a:rPr lang="en-GB" dirty="0"/>
              <a:t>s</a:t>
            </a:r>
            <a:r>
              <a:rPr lang="en-CH" dirty="0"/>
              <a:t>: </a:t>
            </a:r>
            <a:r>
              <a:rPr lang="en-GB" dirty="0"/>
              <a:t>S</a:t>
            </a:r>
            <a:r>
              <a:rPr lang="en-CH" dirty="0"/>
              <a:t>p</a:t>
            </a:r>
            <a:r>
              <a:rPr lang="en-GB" dirty="0"/>
              <a:t>e</a:t>
            </a:r>
            <a:r>
              <a:rPr lang="en-CH" dirty="0"/>
              <a:t>c</a:t>
            </a:r>
            <a:r>
              <a:rPr lang="en-GB" dirty="0" err="1"/>
              <a:t>i</a:t>
            </a:r>
            <a:r>
              <a:rPr lang="en-CH" dirty="0"/>
              <a:t>f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a</a:t>
            </a:r>
            <a:r>
              <a:rPr lang="en-CH" dirty="0"/>
              <a:t>t</a:t>
            </a:r>
            <a:r>
              <a:rPr lang="en-GB" dirty="0" err="1"/>
              <a:t>i</a:t>
            </a:r>
            <a:r>
              <a:rPr lang="en-CH" dirty="0"/>
              <a:t>o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n</a:t>
            </a:r>
            <a:r>
              <a:rPr lang="en-GB" dirty="0"/>
              <a:t>d</a:t>
            </a:r>
            <a:r>
              <a:rPr lang="en-CH" dirty="0"/>
              <a:t> </a:t>
            </a:r>
            <a:r>
              <a:rPr lang="en-GB" dirty="0"/>
              <a:t>T</a:t>
            </a:r>
            <a:r>
              <a:rPr lang="en-CH" dirty="0"/>
              <a:t>e</a:t>
            </a:r>
            <a:r>
              <a:rPr lang="en-GB" dirty="0"/>
              <a:t>s</a:t>
            </a:r>
            <a:r>
              <a:rPr lang="en-CH" dirty="0"/>
              <a:t>t</a:t>
            </a:r>
            <a:r>
              <a:rPr lang="en-GB" dirty="0"/>
              <a:t>s</a:t>
            </a:r>
            <a:r>
              <a:rPr lang="en-CH" dirty="0"/>
              <a:t>c</a:t>
            </a:r>
            <a:r>
              <a:rPr lang="en-GB" dirty="0"/>
              <a:t>r</a:t>
            </a:r>
            <a:r>
              <a:rPr lang="en-CH" dirty="0" err="1"/>
              <a:t>i</a:t>
            </a:r>
            <a:r>
              <a:rPr lang="en-GB" dirty="0"/>
              <a:t>p</a:t>
            </a:r>
            <a:r>
              <a:rPr lang="en-CH" dirty="0"/>
              <a:t>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58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ToDo</a:t>
            </a:r>
            <a:r>
              <a:rPr lang="de-CH" dirty="0">
                <a:ea typeface="Tahoma"/>
                <a:cs typeface="Tahoma"/>
              </a:rPr>
              <a:t>: 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Evaluation </a:t>
            </a:r>
            <a:r>
              <a:rPr lang="de-CH" dirty="0" err="1">
                <a:ea typeface="Tahoma"/>
                <a:cs typeface="Tahoma"/>
              </a:rPr>
              <a:t>of</a:t>
            </a:r>
            <a:r>
              <a:rPr lang="de-CH" dirty="0">
                <a:ea typeface="Tahoma"/>
                <a:cs typeface="Tahoma"/>
              </a:rPr>
              <a:t> BDD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OQs </a:t>
            </a:r>
            <a:r>
              <a:rPr lang="de-CH" dirty="0" err="1">
                <a:ea typeface="Tahoma"/>
                <a:cs typeface="Tahoma"/>
              </a:rPr>
              <a:t>with</a:t>
            </a:r>
            <a:r>
              <a:rPr lang="de-CH" dirty="0">
                <a:ea typeface="Tahoma"/>
                <a:cs typeface="Tahoma"/>
              </a:rPr>
              <a:t> a Prototype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92291"/>
            <a:ext cx="11466513" cy="48355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Evaluation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of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test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automation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OQs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based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on BDD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custom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application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during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the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project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phase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according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to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GAMP5.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9</a:t>
            </a:fld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43" y="3624290"/>
            <a:ext cx="553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551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9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DB28B3-6A24-4886-911B-FD9104168FC5}" vid="{406D1A51-D930-4B03-BE3B-582C25B6160A}"/>
    </a:ext>
  </a:extLst>
</a:theme>
</file>

<file path=ppt/theme/theme2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F1799DE0FC054494490E076C81F0EB" ma:contentTypeVersion="8" ma:contentTypeDescription="Ein neues Dokument erstellen." ma:contentTypeScope="" ma:versionID="1a77cf8151cb944c7c22ed35576dea27">
  <xsd:schema xmlns:xsd="http://www.w3.org/2001/XMLSchema" xmlns:xs="http://www.w3.org/2001/XMLSchema" xmlns:p="http://schemas.microsoft.com/office/2006/metadata/properties" xmlns:ns2="f1920607-ee5a-48a6-a485-328cbcd8dfcf" targetNamespace="http://schemas.microsoft.com/office/2006/metadata/properties" ma:root="true" ma:fieldsID="68abdd794fd6e7a30cfbac54922d3604" ns2:_="">
    <xsd:import namespace="f1920607-ee5a-48a6-a485-328cbcd8d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20607-ee5a-48a6-a485-328cbcd8d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F3857D-D1E0-4000-8F09-394DBE125FC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1920607-ee5a-48a6-a485-328cbcd8dfc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D4C6A-04AB-4E40-891C-A81211595B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20607-ee5a-48a6-a485-328cbcd8df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29048B-BB83-4CD6-AB8D-156E4FE93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T_0089_01 Wega Presentation Template (1)</Template>
  <TotalTime>225</TotalTime>
  <Words>883</Words>
  <Application>Microsoft Office PowerPoint</Application>
  <PresentationFormat>Widescreen</PresentationFormat>
  <Paragraphs>132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Tahoma</vt:lpstr>
      <vt:lpstr>Wingdings</vt:lpstr>
      <vt:lpstr>Benutzerdefiniertes Design</vt:lpstr>
      <vt:lpstr>BDD – A Practicable Approach for Computerised System Validation?</vt:lpstr>
      <vt:lpstr>Agenda</vt:lpstr>
      <vt:lpstr>GAMP5 with BDD for OQ</vt:lpstr>
      <vt:lpstr>Computerised System Validation in the Pharmaceutical Industry</vt:lpstr>
      <vt:lpstr>Verification in the Project Phase</vt:lpstr>
      <vt:lpstr>Custom Software Project Phase According to GAMP5</vt:lpstr>
      <vt:lpstr>ToDo:  Evaluation of BDD for OQs with a Prototype</vt:lpstr>
      <vt:lpstr>Feature Files: Specification and Testscript</vt:lpstr>
      <vt:lpstr>ToDo:  Evaluation of BDD for OQs with a Prototype</vt:lpstr>
      <vt:lpstr>GxP Compliant OQ Automation with BDD</vt:lpstr>
      <vt:lpstr>Architectural Needs</vt:lpstr>
      <vt:lpstr>ToDo:  Evaluation of BDD for OQs with a Prototype</vt:lpstr>
      <vt:lpstr>Towards a Fully Automated Validation Process?</vt:lpstr>
      <vt:lpstr>ToDo:  Evaluation of BDD for OQs with a Prototype</vt:lpstr>
      <vt:lpstr>Learnings</vt:lpstr>
      <vt:lpstr>Engineering the OQ Test App</vt:lpstr>
      <vt:lpstr>The Pre-Prototpe</vt:lpstr>
      <vt:lpstr>The Pre-Prototpe</vt:lpstr>
      <vt:lpstr>The Pre-Prototpe</vt:lpstr>
      <vt:lpstr>Implemetation of the Prototype</vt:lpstr>
      <vt:lpstr>Next Step: Prototyping</vt:lpstr>
      <vt:lpstr>Some More Questions? Happy to Discuss it!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Leuenberger</dc:creator>
  <cp:lastModifiedBy>Leuenberger Sabrina (s)</cp:lastModifiedBy>
  <cp:revision>160</cp:revision>
  <cp:lastPrinted>2018-09-06T06:44:02Z</cp:lastPrinted>
  <dcterms:created xsi:type="dcterms:W3CDTF">2020-03-16T09:21:09Z</dcterms:created>
  <dcterms:modified xsi:type="dcterms:W3CDTF">2020-07-26T14:28:01Z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0x010100CEF1799DE0FC054494490E076C81F0EB</vt:lpwstr>
  </property>
</Properties>
</file>