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31"/>
  </p:notesMasterIdLst>
  <p:handoutMasterIdLst>
    <p:handoutMasterId r:id="rId32"/>
  </p:handoutMasterIdLst>
  <p:sldIdLst>
    <p:sldId id="264" r:id="rId5"/>
    <p:sldId id="270" r:id="rId6"/>
    <p:sldId id="265" r:id="rId7"/>
    <p:sldId id="293" r:id="rId8"/>
    <p:sldId id="288" r:id="rId9"/>
    <p:sldId id="289" r:id="rId10"/>
    <p:sldId id="302" r:id="rId11"/>
    <p:sldId id="303" r:id="rId12"/>
    <p:sldId id="286" r:id="rId13"/>
    <p:sldId id="276" r:id="rId14"/>
    <p:sldId id="300" r:id="rId15"/>
    <p:sldId id="304" r:id="rId16"/>
    <p:sldId id="277" r:id="rId17"/>
    <p:sldId id="306" r:id="rId18"/>
    <p:sldId id="305" r:id="rId19"/>
    <p:sldId id="307" r:id="rId20"/>
    <p:sldId id="278" r:id="rId21"/>
    <p:sldId id="287" r:id="rId22"/>
    <p:sldId id="285" r:id="rId23"/>
    <p:sldId id="299" r:id="rId24"/>
    <p:sldId id="301" r:id="rId25"/>
    <p:sldId id="309" r:id="rId26"/>
    <p:sldId id="308" r:id="rId27"/>
    <p:sldId id="281" r:id="rId28"/>
    <p:sldId id="272" r:id="rId29"/>
    <p:sldId id="290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01" autoAdjust="0"/>
  </p:normalViewPr>
  <p:slideViewPr>
    <p:cSldViewPr snapToGrid="0">
      <p:cViewPr varScale="1">
        <p:scale>
          <a:sx n="68" d="100"/>
          <a:sy n="68" d="100"/>
        </p:scale>
        <p:origin x="12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26.07.2020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26.07.2020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45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Purpose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: </a:t>
            </a:r>
            <a:r>
              <a:rPr lang="de-CH" dirty="0" err="1"/>
              <a:t>Deliver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--&gt; </a:t>
            </a:r>
            <a:r>
              <a:rPr lang="de-CH" dirty="0" err="1"/>
              <a:t>fitness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intended</a:t>
            </a:r>
            <a:r>
              <a:rPr lang="de-CH" baseline="0" dirty="0"/>
              <a:t> </a:t>
            </a:r>
            <a:r>
              <a:rPr lang="de-CH" baseline="0" dirty="0" err="1"/>
              <a:t>use</a:t>
            </a:r>
            <a:r>
              <a:rPr lang="de-CH" dirty="0"/>
              <a:t> 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Challenge: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Verify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that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the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software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acutally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satisfies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the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requirements</a:t>
            </a:r>
            <a:endParaRPr lang="de-CH" baseline="0" dirty="0">
              <a:sym typeface="Wingdings" panose="05000000000000000000" pitchFamily="2" charset="2"/>
            </a:endParaRPr>
          </a:p>
          <a:p>
            <a:r>
              <a:rPr lang="de-CH" baseline="0" dirty="0">
                <a:sym typeface="Wingdings" panose="05000000000000000000" pitchFamily="2" charset="2"/>
              </a:rPr>
              <a:t>Solution: BDD</a:t>
            </a:r>
          </a:p>
          <a:p>
            <a:r>
              <a:rPr lang="de-CH" baseline="0" dirty="0">
                <a:sym typeface="Wingdings" panose="05000000000000000000" pitchFamily="2" charset="2"/>
              </a:rPr>
              <a:t>(G. Nagy &amp; S. Rose, 2018: The BDD Books – Discovery, pp. 9-11)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927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22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OQ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on </a:t>
            </a:r>
            <a:r>
              <a:rPr lang="de-CH" dirty="0" err="1"/>
              <a:t>deployed</a:t>
            </a:r>
            <a:r>
              <a:rPr lang="de-CH" dirty="0"/>
              <a:t> </a:t>
            </a:r>
            <a:r>
              <a:rPr lang="de-CH" dirty="0" err="1"/>
              <a:t>software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Test </a:t>
            </a:r>
            <a:r>
              <a:rPr lang="de-CH" dirty="0" err="1"/>
              <a:t>Strategy</a:t>
            </a:r>
            <a:r>
              <a:rPr lang="de-CH" dirty="0"/>
              <a:t> / Test Plan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Risk</a:t>
            </a:r>
            <a:r>
              <a:rPr lang="de-CH" dirty="0"/>
              <a:t> Assessment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Traceability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Specifications</a:t>
            </a:r>
            <a:r>
              <a:rPr lang="de-CH" dirty="0"/>
              <a:t>: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Metadata</a:t>
            </a:r>
            <a:r>
              <a:rPr lang="de-CH" dirty="0"/>
              <a:t> (</a:t>
            </a:r>
            <a:r>
              <a:rPr lang="de-CH" dirty="0" err="1"/>
              <a:t>When</a:t>
            </a:r>
            <a:r>
              <a:rPr lang="de-CH" dirty="0"/>
              <a:t>,</a:t>
            </a:r>
            <a:r>
              <a:rPr lang="de-CH" baseline="0" dirty="0"/>
              <a:t> Environment, ID)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Relationship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other</a:t>
            </a:r>
            <a:r>
              <a:rPr lang="de-CH" baseline="0" dirty="0"/>
              <a:t> </a:t>
            </a:r>
            <a:r>
              <a:rPr lang="de-CH" baseline="0" dirty="0" err="1"/>
              <a:t>documents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Scope</a:t>
            </a:r>
            <a:r>
              <a:rPr lang="de-CH" dirty="0"/>
              <a:t>: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fits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overall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strategy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Those</a:t>
            </a:r>
            <a:r>
              <a:rPr lang="de-CH" baseline="0" dirty="0"/>
              <a:t> </a:t>
            </a:r>
            <a:r>
              <a:rPr lang="de-CH" baseline="0" dirty="0" err="1"/>
              <a:t>test</a:t>
            </a:r>
            <a:r>
              <a:rPr lang="de-CH" baseline="0" dirty="0"/>
              <a:t> </a:t>
            </a:r>
            <a:r>
              <a:rPr lang="de-CH" baseline="0" dirty="0" err="1"/>
              <a:t>scripts</a:t>
            </a:r>
            <a:r>
              <a:rPr lang="de-CH" baseline="0" dirty="0"/>
              <a:t>/</a:t>
            </a:r>
            <a:r>
              <a:rPr lang="de-CH" baseline="0" dirty="0" err="1"/>
              <a:t>cases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carried</a:t>
            </a:r>
            <a:r>
              <a:rPr lang="de-CH" baseline="0" dirty="0"/>
              <a:t> out</a:t>
            </a:r>
          </a:p>
          <a:p>
            <a:pPr marL="171450" indent="-171450">
              <a:buFontTx/>
              <a:buChar char="-"/>
            </a:pPr>
            <a:r>
              <a:rPr lang="de-CH" baseline="0" dirty="0"/>
              <a:t>Version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software</a:t>
            </a:r>
            <a:r>
              <a:rPr lang="de-CH" baseline="0" dirty="0"/>
              <a:t> </a:t>
            </a:r>
            <a:r>
              <a:rPr lang="de-CH" baseline="0" dirty="0" err="1"/>
              <a:t>under</a:t>
            </a:r>
            <a:r>
              <a:rPr lang="de-CH" baseline="0" dirty="0"/>
              <a:t> </a:t>
            </a:r>
            <a:r>
              <a:rPr lang="de-CH" baseline="0" dirty="0" err="1"/>
              <a:t>test</a:t>
            </a:r>
            <a:endParaRPr lang="de-CH" baseline="0" dirty="0"/>
          </a:p>
          <a:p>
            <a:pPr marL="171450" indent="-171450">
              <a:buFontTx/>
              <a:buChar char="-"/>
            </a:pPr>
            <a:r>
              <a:rPr lang="de-CH" baseline="0" dirty="0" err="1"/>
              <a:t>Methods</a:t>
            </a:r>
            <a:endParaRPr lang="de-CH" baseline="0" dirty="0"/>
          </a:p>
          <a:p>
            <a:pPr marL="171450" indent="-171450">
              <a:buFontTx/>
              <a:buChar char="-"/>
            </a:pPr>
            <a:r>
              <a:rPr lang="de-CH" baseline="0" dirty="0"/>
              <a:t>Tools</a:t>
            </a:r>
          </a:p>
          <a:p>
            <a:pPr marL="171450" indent="-171450">
              <a:buFontTx/>
              <a:buChar char="-"/>
            </a:pPr>
            <a:r>
              <a:rPr lang="de-CH" baseline="0" dirty="0"/>
              <a:t>Reviews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Approvals</a:t>
            </a:r>
            <a:r>
              <a:rPr lang="de-CH" baseline="0" dirty="0"/>
              <a:t> </a:t>
            </a:r>
            <a:r>
              <a:rPr lang="de-CH" baseline="0" dirty="0" err="1"/>
              <a:t>needed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Test </a:t>
            </a:r>
            <a:r>
              <a:rPr lang="de-CH" dirty="0" err="1"/>
              <a:t>Results</a:t>
            </a:r>
            <a:r>
              <a:rPr lang="de-CH" dirty="0"/>
              <a:t>: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Metadata</a:t>
            </a:r>
            <a:r>
              <a:rPr lang="de-CH" dirty="0"/>
              <a:t> (</a:t>
            </a:r>
            <a:r>
              <a:rPr lang="de-CH" dirty="0" err="1"/>
              <a:t>When</a:t>
            </a:r>
            <a:r>
              <a:rPr lang="de-CH" dirty="0"/>
              <a:t>,</a:t>
            </a:r>
            <a:r>
              <a:rPr lang="de-CH" baseline="0" dirty="0"/>
              <a:t> Environment, ID, Titel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test</a:t>
            </a:r>
            <a:r>
              <a:rPr lang="de-CH" baseline="0" dirty="0"/>
              <a:t>)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Passed</a:t>
            </a:r>
            <a:r>
              <a:rPr lang="de-CH" dirty="0"/>
              <a:t>/</a:t>
            </a:r>
            <a:r>
              <a:rPr lang="de-CH" dirty="0" err="1"/>
              <a:t>Failed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Screenshots, Description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collected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recorded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>
                <a:sym typeface="Wingdings" panose="05000000000000000000" pitchFamily="2" charset="2"/>
              </a:rPr>
              <a:t>Test</a:t>
            </a:r>
            <a:r>
              <a:rPr lang="de-CH" baseline="0" dirty="0">
                <a:sym typeface="Wingdings" panose="05000000000000000000" pitchFamily="2" charset="2"/>
              </a:rPr>
              <a:t> Report</a:t>
            </a:r>
          </a:p>
          <a:p>
            <a:pPr marL="171450" indent="-171450">
              <a:buFontTx/>
              <a:buChar char="-"/>
            </a:pPr>
            <a:r>
              <a:rPr lang="de-CH" baseline="0" dirty="0" err="1">
                <a:sym typeface="Wingdings" panose="05000000000000000000" pitchFamily="2" charset="2"/>
              </a:rPr>
              <a:t>Introduction</a:t>
            </a:r>
            <a:endParaRPr lang="de-CH" baseline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CH" baseline="0" dirty="0" err="1">
                <a:sym typeface="Wingdings" panose="05000000000000000000" pitchFamily="2" charset="2"/>
              </a:rPr>
              <a:t>Scope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of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testing</a:t>
            </a:r>
            <a:endParaRPr lang="de-CH" baseline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CH" baseline="0" dirty="0">
                <a:sym typeface="Wingdings" panose="05000000000000000000" pitchFamily="2" charset="2"/>
              </a:rPr>
              <a:t>Organisation </a:t>
            </a:r>
            <a:r>
              <a:rPr lang="de-CH" baseline="0" dirty="0" err="1">
                <a:sym typeface="Wingdings" panose="05000000000000000000" pitchFamily="2" charset="2"/>
              </a:rPr>
              <a:t>of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testing</a:t>
            </a:r>
            <a:endParaRPr lang="de-CH" baseline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CH" baseline="0" dirty="0">
                <a:sym typeface="Wingdings" panose="05000000000000000000" pitchFamily="2" charset="2"/>
              </a:rPr>
              <a:t>Who </a:t>
            </a:r>
            <a:r>
              <a:rPr lang="de-CH" baseline="0" dirty="0" err="1">
                <a:sym typeface="Wingdings" panose="05000000000000000000" pitchFamily="2" charset="2"/>
              </a:rPr>
              <a:t>performed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and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who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reviewed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the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testing</a:t>
            </a:r>
            <a:endParaRPr lang="de-CH" baseline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CH" baseline="0" dirty="0">
                <a:sym typeface="Wingdings" panose="05000000000000000000" pitchFamily="2" charset="2"/>
              </a:rPr>
              <a:t>Summary </a:t>
            </a:r>
            <a:r>
              <a:rPr lang="de-CH" baseline="0" dirty="0" err="1">
                <a:sym typeface="Wingdings" panose="05000000000000000000" pitchFamily="2" charset="2"/>
              </a:rPr>
              <a:t>of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test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failures</a:t>
            </a:r>
            <a:endParaRPr lang="de-CH" baseline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CH" baseline="0" dirty="0" err="1">
                <a:sym typeface="Wingdings" panose="05000000000000000000" pitchFamily="2" charset="2"/>
              </a:rPr>
              <a:t>Conclusion</a:t>
            </a:r>
            <a:endParaRPr lang="de-CH" baseline="0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42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Approach </a:t>
            </a:r>
            <a:r>
              <a:rPr lang="de-CH" dirty="0" err="1"/>
              <a:t>for</a:t>
            </a:r>
            <a:r>
              <a:rPr lang="de-CH" baseline="0" dirty="0"/>
              <a:t> Software Development: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err="1">
                <a:sym typeface="Wingdings" panose="05000000000000000000" pitchFamily="2" charset="2"/>
              </a:rPr>
              <a:t>Get</a:t>
            </a:r>
            <a:r>
              <a:rPr lang="de-CH" baseline="0" dirty="0">
                <a:sym typeface="Wingdings" panose="05000000000000000000" pitchFamily="2" charset="2"/>
              </a:rPr>
              <a:t> Software </a:t>
            </a:r>
            <a:r>
              <a:rPr lang="de-CH" baseline="0" dirty="0" err="1">
                <a:sym typeface="Wingdings" panose="05000000000000000000" pitchFamily="2" charset="2"/>
              </a:rPr>
              <a:t>that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realy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does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what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it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should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by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focusing</a:t>
            </a:r>
            <a:r>
              <a:rPr lang="de-CH" baseline="0" dirty="0">
                <a:sym typeface="Wingdings" panose="05000000000000000000" pitchFamily="2" charset="2"/>
              </a:rPr>
              <a:t> on a </a:t>
            </a:r>
            <a:r>
              <a:rPr lang="de-CH" baseline="0" dirty="0" err="1">
                <a:sym typeface="Wingdings" panose="05000000000000000000" pitchFamily="2" charset="2"/>
              </a:rPr>
              <a:t>common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language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between</a:t>
            </a:r>
            <a:r>
              <a:rPr lang="de-CH" baseline="0" dirty="0">
                <a:sym typeface="Wingdings" panose="05000000000000000000" pitchFamily="2" charset="2"/>
              </a:rPr>
              <a:t> Business </a:t>
            </a:r>
            <a:r>
              <a:rPr lang="de-CH" baseline="0" dirty="0" err="1">
                <a:sym typeface="Wingdings" panose="05000000000000000000" pitchFamily="2" charset="2"/>
              </a:rPr>
              <a:t>and</a:t>
            </a:r>
            <a:r>
              <a:rPr lang="de-CH" baseline="0" dirty="0">
                <a:sym typeface="Wingdings" panose="05000000000000000000" pitchFamily="2" charset="2"/>
              </a:rPr>
              <a:t> IT  </a:t>
            </a:r>
            <a:r>
              <a:rPr lang="de-CH" baseline="0" dirty="0" err="1">
                <a:sym typeface="Wingdings" panose="05000000000000000000" pitchFamily="2" charset="2"/>
              </a:rPr>
              <a:t>one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element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of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it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is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Gherkin</a:t>
            </a:r>
            <a:endParaRPr lang="de-CH" baseline="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>
                <a:sym typeface="Wingdings" panose="05000000000000000000" pitchFamily="2" charset="2"/>
              </a:rPr>
              <a:t>Fitness </a:t>
            </a:r>
            <a:r>
              <a:rPr lang="de-CH" baseline="0" dirty="0" err="1">
                <a:sym typeface="Wingdings" panose="05000000000000000000" pitchFamily="2" charset="2"/>
              </a:rPr>
              <a:t>for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Intended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Use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459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/>
              <a:t>Grösserer Prozess als beide anderen </a:t>
            </a:r>
            <a:r>
              <a:rPr lang="de-CH" dirty="0">
                <a:sym typeface="Wingdings" panose="05000000000000000000" pitchFamily="2" charset="2"/>
              </a:rPr>
              <a:t> Es fällt auf, dass das Dokument </a:t>
            </a:r>
            <a:r>
              <a:rPr lang="de-CH" dirty="0" err="1">
                <a:sym typeface="Wingdings" panose="05000000000000000000" pitchFamily="2" charset="2"/>
              </a:rPr>
              <a:t>Functional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Specifications</a:t>
            </a:r>
            <a:r>
              <a:rPr lang="de-CH" dirty="0">
                <a:sym typeface="Wingdings" panose="05000000000000000000" pitchFamily="2" charset="2"/>
              </a:rPr>
              <a:t> nicht</a:t>
            </a:r>
            <a:r>
              <a:rPr lang="de-CH" baseline="0" dirty="0">
                <a:sym typeface="Wingdings" panose="05000000000000000000" pitchFamily="2" charset="2"/>
              </a:rPr>
              <a:t> mehr vorkommt  Dieser FS-Prozess ist nun durch das Vorgehen nach BDD mit dem Teil des Verfassens des Test Script fusioniert.  Das bedingte von dem her auch noch eine Überprüfung des FS-Prozesses, ob es mit dem hier dargestellten Prozess kombinierbar ist und effektiv, ohne jetzt näher darauf einzugehen, es spricht aus GAMP5 nichts dagegen, ihn so zu fusionieren.</a:t>
            </a:r>
          </a:p>
          <a:p>
            <a:pPr marL="228600" indent="-228600">
              <a:buAutoNum type="arabicPeriod"/>
            </a:pPr>
            <a:r>
              <a:rPr lang="de-CH" baseline="0" dirty="0">
                <a:sym typeface="Wingdings" panose="05000000000000000000" pitchFamily="2" charset="2"/>
              </a:rPr>
              <a:t>Es gibt Teile die in beiden Prozessen gleich sind  blau</a:t>
            </a:r>
          </a:p>
          <a:p>
            <a:pPr marL="228600" indent="-228600">
              <a:buAutoNum type="arabicPeriod"/>
            </a:pPr>
            <a:r>
              <a:rPr lang="de-CH" baseline="0" dirty="0">
                <a:sym typeface="Wingdings" panose="05000000000000000000" pitchFamily="2" charset="2"/>
              </a:rPr>
              <a:t>Es gibt neue Teile, die vorher in dieser Art, in keinem der beiden Teile vorhanden waren</a:t>
            </a:r>
          </a:p>
          <a:p>
            <a:pPr marL="228600" indent="-228600">
              <a:buAutoNum type="arabicPeriod"/>
            </a:pPr>
            <a:r>
              <a:rPr lang="de-CH" baseline="0" dirty="0">
                <a:sym typeface="Wingdings" panose="05000000000000000000" pitchFamily="2" charset="2"/>
              </a:rPr>
              <a:t>Dann gibt es Elemente die ohne Abwandlung entweder aus dem einen oder aus dem anderen Prozess kommen.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05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…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opportunity</a:t>
            </a:r>
            <a:r>
              <a:rPr lang="de-CH" dirty="0"/>
              <a:t>……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Architecutal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baseline="0" dirty="0"/>
              <a:t> OQ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performed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r>
              <a:rPr lang="de-CH" baseline="0" dirty="0"/>
              <a:t> (IQ): </a:t>
            </a:r>
            <a:r>
              <a:rPr lang="de-CH" baseline="0" dirty="0" err="1"/>
              <a:t>It</a:t>
            </a:r>
            <a:r>
              <a:rPr lang="de-CH" baseline="0" dirty="0"/>
              <a:t> must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interfaces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855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C4: 1. System </a:t>
            </a:r>
            <a:r>
              <a:rPr lang="de-CH" dirty="0" err="1"/>
              <a:t>Context</a:t>
            </a:r>
            <a:r>
              <a:rPr lang="de-CH" baseline="0" dirty="0"/>
              <a:t> – 2. Container – 3. </a:t>
            </a:r>
            <a:r>
              <a:rPr lang="de-CH" baseline="0" dirty="0" err="1"/>
              <a:t>Component</a:t>
            </a:r>
            <a:r>
              <a:rPr lang="de-CH" baseline="0" dirty="0"/>
              <a:t> – 4. Code (e.g. UML </a:t>
            </a:r>
            <a:r>
              <a:rPr lang="de-CH" baseline="0" dirty="0" err="1"/>
              <a:t>class</a:t>
            </a:r>
            <a:r>
              <a:rPr lang="de-CH" baseline="0" dirty="0"/>
              <a:t>)</a:t>
            </a:r>
            <a:endParaRPr lang="de-CH" dirty="0"/>
          </a:p>
          <a:p>
            <a:endParaRPr lang="de-CH" dirty="0"/>
          </a:p>
          <a:p>
            <a:r>
              <a:rPr lang="de-CH" dirty="0"/>
              <a:t>As I </a:t>
            </a:r>
            <a:r>
              <a:rPr lang="de-CH" dirty="0" err="1"/>
              <a:t>quickly</a:t>
            </a:r>
            <a:r>
              <a:rPr lang="de-CH" dirty="0"/>
              <a:t> </a:t>
            </a:r>
            <a:r>
              <a:rPr lang="de-CH" dirty="0" err="1"/>
              <a:t>mentionned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,</a:t>
            </a:r>
            <a:r>
              <a:rPr lang="de-CH" baseline="0" dirty="0"/>
              <a:t> </a:t>
            </a:r>
            <a:r>
              <a:rPr lang="de-CH" baseline="0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requirements</a:t>
            </a:r>
            <a:r>
              <a:rPr lang="de-CH" baseline="0" dirty="0"/>
              <a:t> </a:t>
            </a:r>
            <a:r>
              <a:rPr lang="de-CH" baseline="0" dirty="0" err="1"/>
              <a:t>about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documentation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test</a:t>
            </a:r>
            <a:r>
              <a:rPr lang="de-CH" baseline="0" dirty="0"/>
              <a:t> </a:t>
            </a:r>
            <a:r>
              <a:rPr lang="de-CH" baseline="0" dirty="0" err="1"/>
              <a:t>results</a:t>
            </a:r>
            <a:r>
              <a:rPr lang="de-CH" baseline="0" dirty="0"/>
              <a:t>. </a:t>
            </a:r>
          </a:p>
          <a:p>
            <a:endParaRPr lang="de-CH" baseline="0" dirty="0"/>
          </a:p>
          <a:p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Test </a:t>
            </a:r>
            <a:r>
              <a:rPr lang="de-CH" dirty="0" err="1"/>
              <a:t>Results</a:t>
            </a:r>
            <a:r>
              <a:rPr lang="de-CH" dirty="0"/>
              <a:t>: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Metadata</a:t>
            </a:r>
            <a:r>
              <a:rPr lang="de-CH" dirty="0"/>
              <a:t> (</a:t>
            </a:r>
            <a:r>
              <a:rPr lang="de-CH" dirty="0" err="1"/>
              <a:t>When</a:t>
            </a:r>
            <a:r>
              <a:rPr lang="de-CH" dirty="0"/>
              <a:t>,</a:t>
            </a:r>
            <a:r>
              <a:rPr lang="de-CH" baseline="0" dirty="0"/>
              <a:t> Environment, ID)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Passed</a:t>
            </a:r>
            <a:r>
              <a:rPr lang="de-CH" dirty="0"/>
              <a:t>/</a:t>
            </a:r>
            <a:r>
              <a:rPr lang="de-CH" dirty="0" err="1"/>
              <a:t>Failed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Screenshots </a:t>
            </a:r>
            <a:r>
              <a:rPr lang="de-CH" dirty="0" err="1"/>
              <a:t>required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 e.g.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critical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risk</a:t>
            </a:r>
            <a:r>
              <a:rPr lang="de-CH" dirty="0"/>
              <a:t> relevant </a:t>
            </a:r>
            <a:r>
              <a:rPr lang="de-CH" dirty="0" err="1"/>
              <a:t>steps</a:t>
            </a:r>
            <a:endParaRPr lang="de-CH" dirty="0"/>
          </a:p>
          <a:p>
            <a:endParaRPr lang="de-CH" baseline="0" dirty="0"/>
          </a:p>
          <a:p>
            <a:r>
              <a:rPr lang="de-CH" baseline="0" dirty="0"/>
              <a:t>In </a:t>
            </a:r>
            <a:r>
              <a:rPr lang="de-CH" baseline="0" dirty="0" err="1"/>
              <a:t>order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make</a:t>
            </a:r>
            <a:r>
              <a:rPr lang="de-CH" baseline="0" dirty="0"/>
              <a:t> a quick check, </a:t>
            </a:r>
            <a:r>
              <a:rPr lang="de-CH" baseline="0" dirty="0" err="1"/>
              <a:t>if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could</a:t>
            </a:r>
            <a:r>
              <a:rPr lang="de-CH" baseline="0" dirty="0"/>
              <a:t> in </a:t>
            </a:r>
            <a:r>
              <a:rPr lang="de-CH" baseline="0" dirty="0" err="1"/>
              <a:t>principle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possible</a:t>
            </a:r>
            <a:r>
              <a:rPr lang="de-CH" baseline="0" dirty="0"/>
              <a:t> </a:t>
            </a:r>
            <a:r>
              <a:rPr lang="de-CH" baseline="0" dirty="0">
                <a:sym typeface="Wingdings" panose="05000000000000000000" pitchFamily="2" charset="2"/>
              </a:rPr>
              <a:t></a:t>
            </a:r>
            <a:r>
              <a:rPr lang="de-CH" baseline="0" dirty="0"/>
              <a:t> </a:t>
            </a:r>
            <a:r>
              <a:rPr lang="de-CH" baseline="0" dirty="0" err="1"/>
              <a:t>Pre</a:t>
            </a:r>
            <a:r>
              <a:rPr lang="de-CH" baseline="0" dirty="0"/>
              <a:t>-Prototype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OQ Test App. </a:t>
            </a:r>
          </a:p>
          <a:p>
            <a:r>
              <a:rPr lang="de-CH" baseline="0" dirty="0" err="1"/>
              <a:t>It</a:t>
            </a:r>
            <a:r>
              <a:rPr lang="de-CH" baseline="0" dirty="0"/>
              <a:t> will </a:t>
            </a:r>
            <a:r>
              <a:rPr lang="de-CH" baseline="0" dirty="0" err="1"/>
              <a:t>test</a:t>
            </a:r>
            <a:r>
              <a:rPr lang="de-CH" baseline="0" dirty="0"/>
              <a:t> a </a:t>
            </a:r>
            <a:r>
              <a:rPr lang="de-CH" baseline="0" dirty="0" err="1"/>
              <a:t>wikipedia</a:t>
            </a:r>
            <a:r>
              <a:rPr lang="de-CH" baseline="0" dirty="0"/>
              <a:t> </a:t>
            </a:r>
            <a:r>
              <a:rPr lang="de-CH" baseline="0" dirty="0" err="1"/>
              <a:t>site</a:t>
            </a:r>
            <a:r>
              <a:rPr lang="de-CH" baseline="0" dirty="0"/>
              <a:t>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26.07.2020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26.07.2020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26.07.2020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26.07.2020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en-CH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en-CH" dirty="0"/>
              <a:t>J</a:t>
            </a:r>
            <a:r>
              <a:rPr lang="en-GB" dirty="0"/>
              <a:t>u</a:t>
            </a:r>
            <a:r>
              <a:rPr lang="en-CH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564" y="64902"/>
            <a:ext cx="3576679" cy="76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3" y="172095"/>
            <a:ext cx="3373120" cy="55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a typeface="+mj-lt"/>
                <a:cs typeface="+mj-lt"/>
              </a:rPr>
              <a:t>A GAMP5 OQ </a:t>
            </a:r>
            <a:r>
              <a:rPr lang="de-CH" dirty="0" err="1">
                <a:ea typeface="+mj-lt"/>
                <a:cs typeface="+mj-lt"/>
              </a:rPr>
              <a:t>Process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Verification</a:t>
            </a:r>
            <a:r>
              <a:rPr lang="de-CH" dirty="0">
                <a:ea typeface="Tahoma"/>
                <a:cs typeface="Tahoma"/>
              </a:rPr>
              <a:t> 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Project Phase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754187"/>
            <a:ext cx="64389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51" y="0"/>
            <a:ext cx="9551216" cy="6773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64928"/>
            <a:ext cx="10985500" cy="635702"/>
          </a:xfrm>
        </p:spPr>
        <p:txBody>
          <a:bodyPr/>
          <a:lstStyle/>
          <a:p>
            <a:r>
              <a:rPr lang="de-CH" dirty="0"/>
              <a:t>The OQ </a:t>
            </a:r>
            <a:r>
              <a:rPr lang="de-CH" dirty="0" err="1"/>
              <a:t>Process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30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a typeface="+mj-lt"/>
                <a:cs typeface="+mj-lt"/>
              </a:rPr>
              <a:t>The BDD </a:t>
            </a:r>
            <a:r>
              <a:rPr lang="de-CH" dirty="0" err="1">
                <a:ea typeface="+mj-lt"/>
                <a:cs typeface="+mj-lt"/>
              </a:rPr>
              <a:t>Process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16" y="0"/>
            <a:ext cx="696108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BDD </a:t>
            </a:r>
            <a:r>
              <a:rPr lang="de-CH" dirty="0" err="1"/>
              <a:t>Process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974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a typeface="+mj-lt"/>
                <a:cs typeface="+mj-lt"/>
              </a:rPr>
              <a:t>A </a:t>
            </a:r>
            <a:r>
              <a:rPr lang="de-CH" dirty="0" err="1">
                <a:ea typeface="+mj-lt"/>
                <a:cs typeface="+mj-lt"/>
              </a:rPr>
              <a:t>Combined</a:t>
            </a:r>
            <a:r>
              <a:rPr lang="de-CH" dirty="0">
                <a:ea typeface="+mj-lt"/>
                <a:cs typeface="+mj-lt"/>
              </a:rPr>
              <a:t> </a:t>
            </a:r>
            <a:r>
              <a:rPr lang="de-CH" dirty="0" err="1">
                <a:ea typeface="+mj-lt"/>
                <a:cs typeface="+mj-lt"/>
              </a:rPr>
              <a:t>Process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04" y="0"/>
            <a:ext cx="69803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Combined</a:t>
            </a:r>
            <a:r>
              <a:rPr lang="de-CH" dirty="0"/>
              <a:t> </a:t>
            </a:r>
            <a:r>
              <a:rPr lang="de-CH" dirty="0" err="1"/>
              <a:t>Process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070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+mj-lt"/>
                <a:cs typeface="+mj-lt"/>
              </a:rPr>
              <a:t>Conclusions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307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Learnings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We did not find anything that would prevent the use of BDD for OQ test automation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Opportunity that OQs could be automated (theoretically), but not only: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The FS process is (partially) fused with the test script generation part of the OQ process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Less redundancy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It will change the documentation system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Traceability is inherently included in the feature files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A tester will need to have other competencies 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basics in coding required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94" y="3335460"/>
            <a:ext cx="2867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8" y="1158805"/>
            <a:ext cx="11151459" cy="47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79063037"/>
              </p:ext>
            </p:extLst>
          </p:nvPr>
        </p:nvGraphicFramePr>
        <p:xfrm>
          <a:off x="368300" y="1341438"/>
          <a:ext cx="114670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noProof="0" dirty="0">
                          <a:latin typeface="Tahoma"/>
                        </a:rPr>
                        <a:t>The Topic </a:t>
                      </a:r>
                      <a:r>
                        <a:rPr lang="de-CH" sz="1600" b="0" i="0" u="none" strike="noStrike" noProof="0" dirty="0" err="1">
                          <a:latin typeface="Tahoma"/>
                        </a:rPr>
                        <a:t>of</a:t>
                      </a:r>
                      <a:r>
                        <a:rPr lang="de-CH" sz="1600" b="0" i="0" u="none" strike="noStrike" noProof="0" dirty="0">
                          <a:latin typeface="Tahoma"/>
                        </a:rPr>
                        <a:t> </a:t>
                      </a:r>
                      <a:r>
                        <a:rPr lang="de-CH" sz="1600" b="0" i="0" u="none" strike="noStrike" noProof="0" dirty="0" err="1">
                          <a:latin typeface="Tahoma"/>
                        </a:rPr>
                        <a:t>the</a:t>
                      </a:r>
                      <a:r>
                        <a:rPr lang="de-CH" sz="1600" b="0" i="0" u="none" strike="noStrike" noProof="0" dirty="0">
                          <a:latin typeface="Tahoma"/>
                        </a:rPr>
                        <a:t> Bachelor</a:t>
                      </a:r>
                      <a:r>
                        <a:rPr lang="de-CH" sz="1600" b="0" i="0" u="none" strike="noStrike" baseline="0" noProof="0" dirty="0">
                          <a:latin typeface="Tahoma"/>
                        </a:rPr>
                        <a:t> Project: BDD4OQ </a:t>
                      </a:r>
                      <a:r>
                        <a:rPr lang="de-CH" sz="1600" b="0" i="0" u="none" strike="noStrike" baseline="0" noProof="0" dirty="0" err="1">
                          <a:latin typeface="Tahoma"/>
                        </a:rPr>
                        <a:t>According</a:t>
                      </a:r>
                      <a:r>
                        <a:rPr lang="de-CH" sz="1600" b="0" i="0" u="none" strike="noStrike" baseline="0" noProof="0" dirty="0">
                          <a:latin typeface="Tahoma"/>
                        </a:rPr>
                        <a:t> </a:t>
                      </a:r>
                      <a:r>
                        <a:rPr lang="de-CH" sz="1600" b="0" i="0" u="none" strike="noStrike" baseline="0" noProof="0" dirty="0" err="1">
                          <a:latin typeface="Tahoma"/>
                        </a:rPr>
                        <a:t>to</a:t>
                      </a:r>
                      <a:r>
                        <a:rPr lang="de-CH" sz="1600" b="0" i="0" u="none" strike="noStrike" baseline="0" noProof="0" dirty="0">
                          <a:latin typeface="Tahoma"/>
                        </a:rPr>
                        <a:t> GAMP5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A GAMP5 OQ </a:t>
                      </a:r>
                      <a:r>
                        <a:rPr lang="de-CH" sz="1600" dirty="0" err="1"/>
                        <a:t>Process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The BDD </a:t>
                      </a:r>
                      <a:r>
                        <a:rPr lang="de-CH" sz="1600" b="0" i="0" u="none" strike="noStrike" baseline="0" noProof="0" dirty="0" err="1">
                          <a:latin typeface="Tahoma"/>
                        </a:rPr>
                        <a:t>Process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e-CH" sz="1600" dirty="0" err="1">
                          <a:solidFill>
                            <a:schemeClr val="tx1"/>
                          </a:solidFill>
                        </a:rPr>
                        <a:t>Combined</a:t>
                      </a:r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600" dirty="0" err="1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err="1">
                          <a:solidFill>
                            <a:schemeClr val="tx1"/>
                          </a:solidFill>
                        </a:rPr>
                        <a:t>Conclusions</a:t>
                      </a:r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e-CH" sz="1600" dirty="0" err="1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600" dirty="0" err="1">
                          <a:solidFill>
                            <a:schemeClr val="tx1"/>
                          </a:solidFill>
                        </a:rPr>
                        <a:t>looks</a:t>
                      </a:r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600" dirty="0" err="1">
                          <a:solidFill>
                            <a:schemeClr val="tx1"/>
                          </a:solidFill>
                        </a:rPr>
                        <a:t>promissing</a:t>
                      </a:r>
                      <a:r>
                        <a:rPr lang="de-CH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6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9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aseline="0" dirty="0">
                          <a:solidFill>
                            <a:schemeClr val="tx1"/>
                          </a:solidFill>
                        </a:rPr>
                        <a:t>Next </a:t>
                      </a:r>
                      <a:r>
                        <a:rPr lang="de-CH" sz="1600" baseline="0" dirty="0" err="1">
                          <a:solidFill>
                            <a:schemeClr val="tx1"/>
                          </a:solidFill>
                        </a:rPr>
                        <a:t>Steps</a:t>
                      </a:r>
                      <a:r>
                        <a:rPr lang="de-CH" sz="16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e-CH" sz="1600" baseline="0" dirty="0" err="1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lang="de-CH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600" baseline="0" dirty="0" err="1">
                          <a:solidFill>
                            <a:schemeClr val="tx1"/>
                          </a:solidFill>
                        </a:rPr>
                        <a:t>go</a:t>
                      </a:r>
                      <a:r>
                        <a:rPr lang="de-CH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600" baseline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CH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600" baseline="0" dirty="0" err="1">
                          <a:solidFill>
                            <a:schemeClr val="tx1"/>
                          </a:solidFill>
                        </a:rPr>
                        <a:t>prototyping</a:t>
                      </a:r>
                      <a:endParaRPr lang="de-CH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1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Questions &amp; </a:t>
                      </a:r>
                      <a:r>
                        <a:rPr lang="de-CH" sz="1600" err="1">
                          <a:solidFill>
                            <a:schemeClr val="tx1"/>
                          </a:solidFill>
                        </a:rPr>
                        <a:t>Discussion</a:t>
                      </a: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Engineering </a:t>
            </a:r>
            <a:r>
              <a:rPr lang="de-CH" dirty="0" err="1"/>
              <a:t>the</a:t>
            </a:r>
            <a:r>
              <a:rPr lang="de-CH" dirty="0"/>
              <a:t> OQ Test App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/>
              <a:t>Tools: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Cucumber</a:t>
            </a:r>
            <a:r>
              <a:rPr lang="de-CH" dirty="0"/>
              <a:t>/</a:t>
            </a:r>
            <a:r>
              <a:rPr lang="de-CH" dirty="0" err="1"/>
              <a:t>Gherkin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Selenium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displayed</a:t>
            </a:r>
            <a:r>
              <a:rPr lang="de-CH" dirty="0"/>
              <a:t> in </a:t>
            </a:r>
            <a:r>
              <a:rPr lang="de-CH" dirty="0" err="1"/>
              <a:t>Scenarioo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err="1"/>
              <a:t>Using</a:t>
            </a:r>
            <a:r>
              <a:rPr lang="de-CH" dirty="0"/>
              <a:t> a </a:t>
            </a:r>
            <a:r>
              <a:rPr lang="de-CH" dirty="0" err="1"/>
              <a:t>Cucumber-Scenarioo</a:t>
            </a:r>
            <a:r>
              <a:rPr lang="de-CH" dirty="0"/>
              <a:t> </a:t>
            </a:r>
            <a:r>
              <a:rPr lang="de-CH" dirty="0" err="1"/>
              <a:t>plugin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21" y="871722"/>
            <a:ext cx="5715000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8" y="3390993"/>
            <a:ext cx="6076950" cy="3419475"/>
          </a:xfrm>
          <a:prstGeom prst="rect">
            <a:avLst/>
          </a:prstGeom>
        </p:spPr>
      </p:pic>
      <p:pic>
        <p:nvPicPr>
          <p:cNvPr id="7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129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Pre-Prototpe</a:t>
            </a:r>
            <a:endParaRPr lang="de-CH" dirty="0"/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21</a:t>
            </a:fld>
            <a:endParaRPr lang="de-CH"/>
          </a:p>
        </p:txBody>
      </p:sp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" y="1416934"/>
            <a:ext cx="12023793" cy="32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46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Pre-Prototpe</a:t>
            </a:r>
            <a:endParaRPr lang="de-CH" dirty="0"/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" y="1416934"/>
            <a:ext cx="12023793" cy="320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49618" y="3681877"/>
            <a:ext cx="601752" cy="768742"/>
          </a:xfrm>
          <a:prstGeom prst="straightConnector1">
            <a:avLst/>
          </a:prstGeom>
          <a:ln w="28575">
            <a:solidFill>
              <a:srgbClr val="F390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4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Pre-Prototpe</a:t>
            </a:r>
            <a:endParaRPr lang="de-CH" dirty="0"/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5" y="1019902"/>
            <a:ext cx="10394023" cy="558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686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a typeface="Tahoma"/>
                <a:cs typeface="Tahoma"/>
              </a:rPr>
              <a:t>Next </a:t>
            </a:r>
            <a:r>
              <a:rPr lang="de-CH" dirty="0" err="1">
                <a:ea typeface="Tahoma"/>
                <a:cs typeface="Tahoma"/>
              </a:rPr>
              <a:t>Step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Prototyping</a:t>
            </a:r>
            <a:endParaRPr lang="de-CH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4D655F-EEFF-41DA-9F52-E909C34E7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Implemetation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 err="1">
                <a:ea typeface="+mn-lt"/>
                <a:cs typeface="+mn-lt"/>
              </a:rPr>
              <a:t>Define</a:t>
            </a:r>
            <a:r>
              <a:rPr lang="de-CH" dirty="0">
                <a:ea typeface="+mn-lt"/>
                <a:cs typeface="+mn-lt"/>
              </a:rPr>
              <a:t> User Stories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 err="1">
                <a:ea typeface="+mn-lt"/>
                <a:cs typeface="+mn-lt"/>
              </a:rPr>
              <a:t>Define</a:t>
            </a:r>
            <a:r>
              <a:rPr lang="de-CH" dirty="0">
                <a:ea typeface="+mn-lt"/>
                <a:cs typeface="+mn-lt"/>
              </a:rPr>
              <a:t> Test </a:t>
            </a:r>
            <a:r>
              <a:rPr lang="de-CH" dirty="0" err="1">
                <a:ea typeface="+mn-lt"/>
                <a:cs typeface="+mn-lt"/>
              </a:rPr>
              <a:t>Specification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Create Feature Files </a:t>
            </a:r>
            <a:r>
              <a:rPr lang="de-CH" dirty="0" err="1">
                <a:ea typeface="+mn-lt"/>
                <a:cs typeface="+mn-lt"/>
              </a:rPr>
              <a:t>and</a:t>
            </a:r>
            <a:r>
              <a:rPr lang="de-CH" dirty="0">
                <a:ea typeface="+mn-lt"/>
                <a:cs typeface="+mn-lt"/>
              </a:rPr>
              <a:t> </a:t>
            </a:r>
            <a:r>
              <a:rPr lang="de-CH" dirty="0" err="1">
                <a:ea typeface="+mn-lt"/>
                <a:cs typeface="+mn-lt"/>
              </a:rPr>
              <a:t>Glue</a:t>
            </a:r>
            <a:r>
              <a:rPr lang="de-CH" dirty="0">
                <a:ea typeface="+mn-lt"/>
                <a:cs typeface="+mn-lt"/>
              </a:rPr>
              <a:t> Code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Create </a:t>
            </a:r>
            <a:r>
              <a:rPr lang="de-CH" dirty="0" err="1">
                <a:ea typeface="+mn-lt"/>
                <a:cs typeface="+mn-lt"/>
              </a:rPr>
              <a:t>the</a:t>
            </a:r>
            <a:r>
              <a:rPr lang="de-CH" dirty="0">
                <a:ea typeface="+mn-lt"/>
                <a:cs typeface="+mn-lt"/>
              </a:rPr>
              <a:t> Java Business </a:t>
            </a:r>
            <a:r>
              <a:rPr lang="de-CH" dirty="0" err="1">
                <a:ea typeface="+mn-lt"/>
                <a:cs typeface="+mn-lt"/>
              </a:rPr>
              <a:t>Application</a:t>
            </a:r>
            <a:r>
              <a:rPr lang="de-CH" dirty="0">
                <a:ea typeface="+mn-lt"/>
                <a:cs typeface="+mn-lt"/>
              </a:rPr>
              <a:t> App 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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Weighing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Management App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Clinical Trials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Create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 Test App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Output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Interest: Test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Specification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, Feature Files,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Glue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Code, Test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Results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, Test Report</a:t>
            </a:r>
            <a:br>
              <a:rPr lang="de-CH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                            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audited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621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Questions &amp; </a:t>
            </a:r>
            <a:r>
              <a:rPr lang="de-CH" err="1"/>
              <a:t>Discussions</a:t>
            </a:r>
            <a:endParaRPr lang="de-CH" err="1">
              <a:ea typeface="Tahoma"/>
              <a:cs typeface="Tahom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26</a:t>
            </a:fld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437554"/>
            <a:ext cx="5852172" cy="4389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0216" y="6536377"/>
            <a:ext cx="41764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/>
              <a:t>Graphik von Sandra Schön, pixabay.com</a:t>
            </a:r>
          </a:p>
        </p:txBody>
      </p:sp>
    </p:spTree>
    <p:extLst>
      <p:ext uri="{BB962C8B-B14F-4D97-AF65-F5344CB8AC3E}">
        <p14:creationId xmlns:p14="http://schemas.microsoft.com/office/powerpoint/2010/main" val="17373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Reminder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 </a:t>
            </a:r>
            <a:r>
              <a:rPr lang="de-CH" dirty="0" err="1"/>
              <a:t>the</a:t>
            </a:r>
            <a:r>
              <a:rPr lang="de-CH" dirty="0"/>
              <a:t> Topic </a:t>
            </a:r>
            <a:r>
              <a:rPr lang="de-CH" dirty="0" err="1"/>
              <a:t>of</a:t>
            </a:r>
            <a:r>
              <a:rPr lang="de-CH" dirty="0"/>
              <a:t> </a:t>
            </a:r>
            <a:r>
              <a:rPr lang="de-CH" dirty="0" err="1"/>
              <a:t>the</a:t>
            </a:r>
            <a:r>
              <a:rPr lang="de-CH" dirty="0"/>
              <a:t> Bachelor Thesis 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6198500" y="4155866"/>
            <a:ext cx="178024" cy="1140977"/>
          </a:xfrm>
          <a:prstGeom prst="rightBrace">
            <a:avLst/>
          </a:prstGeom>
          <a:ln w="38100">
            <a:solidFill>
              <a:srgbClr val="F390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68" y="2079443"/>
            <a:ext cx="5869042" cy="3655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a typeface="Tahoma"/>
                <a:cs typeface="Tahoma"/>
              </a:rPr>
              <a:t>Custom Software Project Phase</a:t>
            </a:r>
            <a:br>
              <a:rPr lang="de-CH" dirty="0">
                <a:ea typeface="Tahoma"/>
                <a:cs typeface="Tahoma"/>
              </a:rPr>
            </a:br>
            <a:r>
              <a:rPr lang="de-CH" dirty="0" err="1">
                <a:ea typeface="Tahoma"/>
                <a:cs typeface="Tahoma"/>
              </a:rPr>
              <a:t>According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GAMP5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697487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Software Verification Steps After Build:</a:t>
            </a: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2857500" lvl="5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Time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Tahoma"/>
                <a:cs typeface="Tahoma"/>
              </a:rPr>
              <a:t>--&gt; Automation would be nice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31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could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be</a:t>
            </a:r>
            <a:r>
              <a:rPr lang="de-CH" dirty="0">
                <a:ea typeface="Tahoma"/>
                <a:cs typeface="Tahoma"/>
              </a:rPr>
              <a:t> a </a:t>
            </a:r>
            <a:r>
              <a:rPr lang="de-CH" dirty="0" err="1">
                <a:ea typeface="Tahoma"/>
                <a:cs typeface="Tahoma"/>
              </a:rPr>
              <a:t>solution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BDD provides a language based on </a:t>
            </a:r>
            <a:r>
              <a:rPr lang="en-GB" i="1" dirty="0">
                <a:ea typeface="+mn-lt"/>
                <a:cs typeface="+mn-lt"/>
                <a:sym typeface="Wingdings" panose="05000000000000000000" pitchFamily="2" charset="2"/>
              </a:rPr>
              <a:t>Business Terminology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 that facilitate communication between Business and Software Engineers based on examples.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Used for Specification </a:t>
            </a:r>
            <a:r>
              <a:rPr lang="en-GB" b="1" dirty="0">
                <a:ea typeface="+mn-lt"/>
                <a:cs typeface="+mn-lt"/>
                <a:sym typeface="Wingdings" panose="05000000000000000000" pitchFamily="2" charset="2"/>
              </a:rPr>
              <a:t>AND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 as Test Script for automation</a:t>
            </a: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810900" lvl="2" indent="-342900">
              <a:buFont typeface="Wingdings" panose="05000000000000000000" pitchFamily="2" charset="2"/>
              <a:buChar char="Ø"/>
            </a:pPr>
            <a:r>
              <a:rPr lang="en-GB" sz="2400" dirty="0">
                <a:sym typeface="Wingdings" panose="05000000000000000000" pitchFamily="2" charset="2"/>
              </a:rPr>
              <a:t>It</a:t>
            </a:r>
            <a:r>
              <a:rPr lang="en-GB" sz="2400" dirty="0">
                <a:ea typeface="+mn-lt"/>
                <a:cs typeface="+mn-lt"/>
              </a:rPr>
              <a:t> will be examined whether BDD could be an effective solution 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to the problem described above.</a:t>
            </a:r>
            <a:endParaRPr lang="en-GB" sz="2400" dirty="0"/>
          </a:p>
          <a:p>
            <a:endParaRPr lang="de-CH" dirty="0">
              <a:ea typeface="Tahoma"/>
              <a:cs typeface="Tahoma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32" y="2455276"/>
            <a:ext cx="4727216" cy="26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Specification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Test Script in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Document</a:t>
            </a:r>
            <a:endParaRPr lang="de-CH" dirty="0"/>
          </a:p>
        </p:txBody>
      </p:sp>
      <p:sp>
        <p:nvSpPr>
          <p:cNvPr id="9" name="Textfeld 4"/>
          <p:cNvSpPr txBox="1"/>
          <p:nvPr/>
        </p:nvSpPr>
        <p:spPr>
          <a:xfrm>
            <a:off x="4276713" y="1158929"/>
            <a:ext cx="5521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As</a:t>
            </a:r>
            <a:r>
              <a:rPr lang="de-DE" dirty="0"/>
              <a:t> a </a:t>
            </a:r>
            <a:r>
              <a:rPr lang="de-DE" dirty="0" err="1"/>
              <a:t>scientist</a:t>
            </a:r>
            <a:endParaRPr lang="de-DE" dirty="0"/>
          </a:p>
          <a:p>
            <a:r>
              <a:rPr lang="de-DE" b="1" dirty="0"/>
              <a:t>I </a:t>
            </a:r>
            <a:r>
              <a:rPr lang="de-DE" b="1" dirty="0" err="1"/>
              <a:t>want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substance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r>
              <a:rPr lang="de-DE" b="1" dirty="0"/>
              <a:t>So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dirty="0"/>
              <a:t>I do not </a:t>
            </a:r>
            <a:r>
              <a:rPr lang="de-DE" dirty="0" err="1"/>
              <a:t>run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substance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13" name="Abgerundetes Rechteck 1"/>
          <p:cNvSpPr/>
          <p:nvPr/>
        </p:nvSpPr>
        <p:spPr>
          <a:xfrm>
            <a:off x="492369" y="1259568"/>
            <a:ext cx="1907283" cy="4513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User </a:t>
            </a:r>
            <a:r>
              <a:rPr lang="de-DE" sz="2400" err="1"/>
              <a:t>story</a:t>
            </a:r>
            <a:endParaRPr lang="de-DE" sz="2400"/>
          </a:p>
        </p:txBody>
      </p:sp>
      <p:sp>
        <p:nvSpPr>
          <p:cNvPr id="14" name="Abgerundetes Rechteck 7"/>
          <p:cNvSpPr/>
          <p:nvPr/>
        </p:nvSpPr>
        <p:spPr>
          <a:xfrm>
            <a:off x="332776" y="3050033"/>
            <a:ext cx="2161153" cy="4513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Find </a:t>
            </a:r>
            <a:r>
              <a:rPr lang="de-DE" sz="2400" err="1"/>
              <a:t>examples</a:t>
            </a:r>
            <a:endParaRPr lang="de-DE" sz="2400"/>
          </a:p>
        </p:txBody>
      </p:sp>
      <p:sp>
        <p:nvSpPr>
          <p:cNvPr id="15" name="Abgerundetes Rechteck 9"/>
          <p:cNvSpPr/>
          <p:nvPr/>
        </p:nvSpPr>
        <p:spPr>
          <a:xfrm>
            <a:off x="428901" y="4840497"/>
            <a:ext cx="2034217" cy="4513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Formulate</a:t>
            </a:r>
            <a:endParaRPr lang="de-DE" sz="2400" dirty="0"/>
          </a:p>
        </p:txBody>
      </p:sp>
      <p:cxnSp>
        <p:nvCxnSpPr>
          <p:cNvPr id="19" name="Gerade Verbindung mit Pfeil 17"/>
          <p:cNvCxnSpPr/>
          <p:nvPr/>
        </p:nvCxnSpPr>
        <p:spPr>
          <a:xfrm>
            <a:off x="1448338" y="1863845"/>
            <a:ext cx="0" cy="103329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grpSp>
        <p:nvGrpSpPr>
          <p:cNvPr id="5" name="Group 4"/>
          <p:cNvGrpSpPr/>
          <p:nvPr/>
        </p:nvGrpSpPr>
        <p:grpSpPr>
          <a:xfrm>
            <a:off x="2954373" y="3327078"/>
            <a:ext cx="8605596" cy="2863624"/>
            <a:chOff x="3520816" y="3601369"/>
            <a:chExt cx="8605596" cy="2863624"/>
          </a:xfrm>
        </p:grpSpPr>
        <p:sp>
          <p:nvSpPr>
            <p:cNvPr id="22" name="Abgerundetes Rechteck 24"/>
            <p:cNvSpPr/>
            <p:nvPr/>
          </p:nvSpPr>
          <p:spPr>
            <a:xfrm>
              <a:off x="4364372" y="3601369"/>
              <a:ext cx="7762040" cy="238975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1" name="Abgerundetes Rechteck 24"/>
            <p:cNvSpPr/>
            <p:nvPr/>
          </p:nvSpPr>
          <p:spPr>
            <a:xfrm>
              <a:off x="3942594" y="3786437"/>
              <a:ext cx="7762040" cy="238975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3" name="Abgerundetes Rechteck 24"/>
            <p:cNvSpPr/>
            <p:nvPr/>
          </p:nvSpPr>
          <p:spPr>
            <a:xfrm>
              <a:off x="3520816" y="4029670"/>
              <a:ext cx="7762040" cy="238975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0" name="Textfeld 5"/>
            <p:cNvSpPr txBox="1"/>
            <p:nvPr/>
          </p:nvSpPr>
          <p:spPr>
            <a:xfrm>
              <a:off x="3616522" y="4002780"/>
              <a:ext cx="776226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ym typeface="Wingdings"/>
                </a:rPr>
                <a:t>Scenario</a:t>
              </a:r>
              <a:r>
                <a:rPr lang="de-DE" sz="2200" dirty="0">
                  <a:sym typeface="Wingdings"/>
                </a:rPr>
                <a:t> ‘On </a:t>
              </a:r>
              <a:r>
                <a:rPr lang="de-DE" sz="2200" dirty="0" err="1">
                  <a:sym typeface="Wingdings"/>
                </a:rPr>
                <a:t>demand</a:t>
              </a:r>
              <a:r>
                <a:rPr lang="de-DE" sz="2200" dirty="0">
                  <a:sym typeface="Wingdings"/>
                </a:rPr>
                <a:t> </a:t>
              </a:r>
              <a:r>
                <a:rPr lang="de-DE" sz="2200" dirty="0" err="1">
                  <a:sym typeface="Wingdings"/>
                </a:rPr>
                <a:t>checking</a:t>
              </a:r>
              <a:r>
                <a:rPr lang="de-DE" sz="2200" dirty="0">
                  <a:sym typeface="Wingdings"/>
                </a:rPr>
                <a:t> </a:t>
              </a:r>
              <a:r>
                <a:rPr lang="de-DE" sz="2200" dirty="0" err="1">
                  <a:sym typeface="Wingdings"/>
                </a:rPr>
                <a:t>of</a:t>
              </a:r>
              <a:r>
                <a:rPr lang="de-DE" sz="2200" dirty="0">
                  <a:sym typeface="Wingdings"/>
                </a:rPr>
                <a:t> </a:t>
              </a:r>
              <a:r>
                <a:rPr lang="de-DE" sz="2200" dirty="0" err="1">
                  <a:sym typeface="Wingdings"/>
                </a:rPr>
                <a:t>the</a:t>
              </a:r>
              <a:r>
                <a:rPr lang="de-DE" sz="2200" dirty="0">
                  <a:sym typeface="Wingdings"/>
                </a:rPr>
                <a:t> </a:t>
              </a:r>
              <a:r>
                <a:rPr lang="de-DE" sz="2200" dirty="0" err="1">
                  <a:sym typeface="Wingdings"/>
                </a:rPr>
                <a:t>available</a:t>
              </a:r>
              <a:r>
                <a:rPr lang="de-DE" sz="2200" dirty="0">
                  <a:sym typeface="Wingdings"/>
                </a:rPr>
                <a:t> </a:t>
              </a:r>
              <a:r>
                <a:rPr lang="de-DE" sz="2200" dirty="0" err="1">
                  <a:sym typeface="Wingdings"/>
                </a:rPr>
                <a:t>amount</a:t>
              </a:r>
              <a:r>
                <a:rPr lang="de-DE" sz="2200" dirty="0">
                  <a:sym typeface="Wingdings"/>
                </a:rPr>
                <a:t>‘:</a:t>
              </a:r>
              <a:endParaRPr lang="de-DE" sz="2200" b="1" dirty="0"/>
            </a:p>
            <a:p>
              <a:r>
                <a:rPr lang="de-DE" sz="2200" b="1" dirty="0" err="1"/>
                <a:t>Given</a:t>
              </a:r>
              <a:r>
                <a:rPr lang="de-DE" sz="2200" dirty="0"/>
                <a:t> </a:t>
              </a:r>
              <a:r>
                <a:rPr lang="de-DE" sz="2200" dirty="0" err="1"/>
                <a:t>that</a:t>
              </a:r>
              <a:r>
                <a:rPr lang="de-DE" sz="2200" dirty="0"/>
                <a:t> 2 </a:t>
              </a:r>
              <a:r>
                <a:rPr lang="de-DE" sz="2200" dirty="0" err="1"/>
                <a:t>labwareitems</a:t>
              </a:r>
              <a:r>
                <a:rPr lang="de-DE" sz="2200" dirty="0"/>
                <a:t> </a:t>
              </a:r>
              <a:r>
                <a:rPr lang="de-DE" sz="2200" dirty="0" err="1"/>
                <a:t>with</a:t>
              </a:r>
              <a:r>
                <a:rPr lang="de-DE" sz="2200" dirty="0"/>
                <a:t> 6mg </a:t>
              </a:r>
              <a:r>
                <a:rPr lang="de-DE" sz="2200" dirty="0" err="1"/>
                <a:t>of</a:t>
              </a:r>
              <a:r>
                <a:rPr lang="de-DE" sz="2200" dirty="0"/>
                <a:t> </a:t>
              </a:r>
              <a:r>
                <a:rPr lang="de-DE" sz="2200" dirty="0" err="1"/>
                <a:t>substance</a:t>
              </a:r>
              <a:r>
                <a:rPr lang="de-DE" sz="2200" dirty="0"/>
                <a:t> Ba00312 </a:t>
              </a:r>
              <a:r>
                <a:rPr lang="de-DE" sz="2200" dirty="0" err="1"/>
                <a:t>are</a:t>
              </a:r>
              <a:r>
                <a:rPr lang="de-DE" sz="2200" dirty="0"/>
                <a:t> registered</a:t>
              </a:r>
            </a:p>
            <a:p>
              <a:r>
                <a:rPr lang="de-DE" sz="2200" b="1" dirty="0" err="1"/>
                <a:t>When</a:t>
              </a:r>
              <a:r>
                <a:rPr lang="de-DE" sz="2200" dirty="0"/>
                <a:t> a </a:t>
              </a:r>
              <a:r>
                <a:rPr lang="de-DE" sz="2200" dirty="0" err="1"/>
                <a:t>scientist</a:t>
              </a:r>
              <a:r>
                <a:rPr lang="de-DE" sz="2200" dirty="0"/>
                <a:t> </a:t>
              </a:r>
              <a:r>
                <a:rPr lang="de-DE" sz="2200" dirty="0" err="1"/>
                <a:t>asks</a:t>
              </a:r>
              <a:r>
                <a:rPr lang="de-DE" sz="2200" dirty="0"/>
                <a:t> </a:t>
              </a:r>
              <a:r>
                <a:rPr lang="de-DE" sz="2200" dirty="0" err="1"/>
                <a:t>for</a:t>
              </a:r>
              <a:r>
                <a:rPr lang="de-DE" sz="2200" dirty="0"/>
                <a:t> </a:t>
              </a:r>
              <a:r>
                <a:rPr lang="de-DE" sz="2200" dirty="0" err="1"/>
                <a:t>the</a:t>
              </a:r>
              <a:r>
                <a:rPr lang="de-DE" sz="2200" dirty="0"/>
                <a:t> </a:t>
              </a:r>
              <a:r>
                <a:rPr lang="de-DE" sz="2200" dirty="0" err="1"/>
                <a:t>available</a:t>
              </a:r>
              <a:r>
                <a:rPr lang="de-DE" sz="2200" dirty="0"/>
                <a:t> </a:t>
              </a:r>
              <a:r>
                <a:rPr lang="de-DE" sz="2200" dirty="0" err="1"/>
                <a:t>amount</a:t>
              </a:r>
              <a:r>
                <a:rPr lang="de-DE" sz="2200" dirty="0"/>
                <a:t> </a:t>
              </a:r>
              <a:r>
                <a:rPr lang="de-DE" sz="2200" dirty="0" err="1"/>
                <a:t>of</a:t>
              </a:r>
              <a:r>
                <a:rPr lang="de-DE" sz="2200" dirty="0"/>
                <a:t> </a:t>
              </a:r>
              <a:r>
                <a:rPr lang="de-DE" sz="2200" dirty="0" err="1"/>
                <a:t>substance</a:t>
              </a:r>
              <a:r>
                <a:rPr lang="de-DE" sz="2200" dirty="0"/>
                <a:t> Ba00312</a:t>
              </a:r>
            </a:p>
            <a:p>
              <a:r>
                <a:rPr lang="de-DE" sz="2200" b="1" dirty="0" err="1"/>
                <a:t>Then</a:t>
              </a:r>
              <a:r>
                <a:rPr lang="de-DE" sz="2200" dirty="0"/>
                <a:t> </a:t>
              </a:r>
              <a:r>
                <a:rPr lang="de-DE" sz="2200" dirty="0" err="1"/>
                <a:t>she</a:t>
              </a:r>
              <a:r>
                <a:rPr lang="de-DE" sz="2200" dirty="0"/>
                <a:t>/he </a:t>
              </a:r>
              <a:r>
                <a:rPr lang="de-DE" sz="2200" dirty="0" err="1"/>
                <a:t>should</a:t>
              </a:r>
              <a:r>
                <a:rPr lang="de-DE" sz="2200" dirty="0"/>
                <a:t> </a:t>
              </a:r>
              <a:r>
                <a:rPr lang="de-DE" sz="2200" dirty="0" err="1"/>
                <a:t>be</a:t>
              </a:r>
              <a:r>
                <a:rPr lang="de-DE" sz="2200" dirty="0"/>
                <a:t> </a:t>
              </a:r>
              <a:r>
                <a:rPr lang="de-DE" sz="2200" dirty="0" err="1"/>
                <a:t>told</a:t>
              </a:r>
              <a:r>
                <a:rPr lang="de-DE" sz="2200" dirty="0"/>
                <a:t> </a:t>
              </a:r>
              <a:r>
                <a:rPr lang="de-DE" sz="2200" dirty="0" err="1"/>
                <a:t>that</a:t>
              </a:r>
              <a:r>
                <a:rPr lang="de-DE" sz="2200" dirty="0"/>
                <a:t> </a:t>
              </a:r>
              <a:r>
                <a:rPr lang="de-DE" sz="2200" dirty="0" err="1"/>
                <a:t>there</a:t>
              </a:r>
              <a:r>
                <a:rPr lang="de-DE" sz="2200" dirty="0"/>
                <a:t> </a:t>
              </a:r>
              <a:r>
                <a:rPr lang="de-DE" sz="2200" dirty="0" err="1"/>
                <a:t>are</a:t>
              </a:r>
              <a:r>
                <a:rPr lang="de-DE" sz="2200" dirty="0"/>
                <a:t> 2 </a:t>
              </a:r>
              <a:r>
                <a:rPr lang="de-DE" sz="2200" dirty="0" err="1"/>
                <a:t>labwareitems</a:t>
              </a:r>
              <a:r>
                <a:rPr lang="de-DE" sz="2200" dirty="0"/>
                <a:t> </a:t>
              </a:r>
              <a:r>
                <a:rPr lang="de-DE" sz="2200" dirty="0" err="1"/>
                <a:t>with</a:t>
              </a:r>
              <a:r>
                <a:rPr lang="de-DE" sz="2200" dirty="0"/>
                <a:t> total 6mg </a:t>
              </a:r>
              <a:r>
                <a:rPr lang="de-DE" sz="2200" dirty="0" err="1"/>
                <a:t>available</a:t>
              </a:r>
              <a:endParaRPr lang="de-DE" sz="2200" dirty="0"/>
            </a:p>
          </p:txBody>
        </p:sp>
      </p:grpSp>
      <p:cxnSp>
        <p:nvCxnSpPr>
          <p:cNvPr id="24" name="Gerade Verbindung mit Pfeil 17"/>
          <p:cNvCxnSpPr/>
          <p:nvPr/>
        </p:nvCxnSpPr>
        <p:spPr>
          <a:xfrm>
            <a:off x="1446010" y="3654310"/>
            <a:ext cx="0" cy="103329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861050" y="2229821"/>
            <a:ext cx="517890" cy="84090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59472" y="2229821"/>
            <a:ext cx="517890" cy="84090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06640" y="2237913"/>
            <a:ext cx="0" cy="84090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1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Cucumber</a:t>
            </a:r>
            <a:r>
              <a:rPr lang="de-CH" dirty="0">
                <a:ea typeface="Tahoma"/>
                <a:cs typeface="Tahoma"/>
              </a:rPr>
              <a:t>/</a:t>
            </a:r>
            <a:r>
              <a:rPr lang="de-CH" dirty="0" err="1">
                <a:ea typeface="Tahoma"/>
                <a:cs typeface="Tahoma"/>
              </a:rPr>
              <a:t>Gherkin</a:t>
            </a:r>
            <a:r>
              <a:rPr lang="de-CH" dirty="0">
                <a:ea typeface="Tahoma"/>
                <a:cs typeface="Tahoma"/>
              </a:rPr>
              <a:t> will </a:t>
            </a:r>
            <a:r>
              <a:rPr lang="de-CH" dirty="0" err="1">
                <a:ea typeface="Tahoma"/>
                <a:cs typeface="Tahoma"/>
              </a:rPr>
              <a:t>be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used</a:t>
            </a:r>
            <a:endParaRPr lang="de-CH" dirty="0"/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72" y="1371619"/>
            <a:ext cx="6448226" cy="36283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4702542"/>
            <a:ext cx="4786993" cy="15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ToDo</a:t>
            </a:r>
            <a:r>
              <a:rPr lang="de-CH" dirty="0">
                <a:ea typeface="Tahoma"/>
                <a:cs typeface="Tahoma"/>
              </a:rPr>
              <a:t>: 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Evaluation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BDD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OQs </a:t>
            </a:r>
            <a:r>
              <a:rPr lang="de-CH" dirty="0" err="1">
                <a:ea typeface="Tahoma"/>
                <a:cs typeface="Tahoma"/>
              </a:rPr>
              <a:t>with</a:t>
            </a:r>
            <a:r>
              <a:rPr lang="de-CH" dirty="0">
                <a:ea typeface="Tahoma"/>
                <a:cs typeface="Tahoma"/>
              </a:rPr>
              <a:t> a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DD4C6A-04AB-4E40-891C-A81211595B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F3857D-D1E0-4000-8F09-394DBE125FC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1920607-ee5a-48a6-a485-328cbcd8dfc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0</TotalTime>
  <Words>1047</Words>
  <Application>Microsoft Office PowerPoint</Application>
  <PresentationFormat>Widescreen</PresentationFormat>
  <Paragraphs>192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Reminder of the Topic of the Bachelor Thesis </vt:lpstr>
      <vt:lpstr>Computerised System Validation in the Pharmaceutical Industry</vt:lpstr>
      <vt:lpstr>Custom Software Project Phase According to GAMP5</vt:lpstr>
      <vt:lpstr>BDD could be a solution</vt:lpstr>
      <vt:lpstr>Specification and Test Script in One Document</vt:lpstr>
      <vt:lpstr>Cucumber/Gherkin will be used</vt:lpstr>
      <vt:lpstr>ToDo:  Evaluation of BDD for OQs with a Prototype</vt:lpstr>
      <vt:lpstr>A GAMP5 OQ Process</vt:lpstr>
      <vt:lpstr>Verification in the Project Phase</vt:lpstr>
      <vt:lpstr>The OQ Process</vt:lpstr>
      <vt:lpstr>The BDD Process</vt:lpstr>
      <vt:lpstr>The BDD Process</vt:lpstr>
      <vt:lpstr>A Combined Process</vt:lpstr>
      <vt:lpstr>Combined Process</vt:lpstr>
      <vt:lpstr>Conclusions</vt:lpstr>
      <vt:lpstr>Learnings</vt:lpstr>
      <vt:lpstr>Architectural Needs</vt:lpstr>
      <vt:lpstr>Engineering the OQ Test App</vt:lpstr>
      <vt:lpstr>The Pre-Prototpe</vt:lpstr>
      <vt:lpstr>The Pre-Prototpe</vt:lpstr>
      <vt:lpstr>The Pre-Prototpe</vt:lpstr>
      <vt:lpstr>Next Step: Prototyping</vt:lpstr>
      <vt:lpstr>Implemetation of the Prototype</vt:lpstr>
      <vt:lpstr>Questions &amp;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130</cp:revision>
  <cp:lastPrinted>2018-09-06T06:44:02Z</cp:lastPrinted>
  <dcterms:created xsi:type="dcterms:W3CDTF">2020-03-16T09:21:09Z</dcterms:created>
  <dcterms:modified xsi:type="dcterms:W3CDTF">2020-07-26T10:10:51Z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