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445D2-1DAC-4BE4-B84D-012C249A7434}" v="16" dt="2024-10-16T08:37:03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F3D4-D5E8-8CC7-06AE-7BA9219B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13B09-1010-9668-4F4F-3ED2CD1E7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0541-E74B-AE1C-4FCA-2DDCB24A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311E-7B3A-A14B-C828-337AA9D9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4450-42A7-BE9A-C70B-1CD32795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1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661E-8854-B215-2C5B-1BF1A3C8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823A2-F12F-5B42-B6E6-963A92D12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1261-C691-F6FB-4D17-53359BFB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CCA77-3B0F-1491-6A9A-626A6AB4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1287-3928-03B3-94F1-59511872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6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D2CBA-B81B-85BB-24F4-D585BB13D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E4521-5078-C17D-AB70-DAF94F39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6F02-6C76-3D30-2FFF-3FCB4282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A7BF-0583-0341-9283-2AA96BC2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B204-378B-7A59-88E1-7841E690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D611-7523-9B8F-13AF-2106AE70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DCC2-0DB2-ECBC-14A4-E567DAF7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2CF1-19B3-757B-9425-9DD2E4C2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0D6A-0FD1-A5D6-677F-D314E5B9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E913-0D53-C45B-F9FF-B29C5579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1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6D4B-1A00-8E43-660F-F7A9D6AC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41B4-CA3D-6025-CE12-8455958C5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A2B20-4EE6-0010-ACC7-72BB453C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123A-CB28-A6ED-6654-9141E406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40DBB-4173-258B-CCB5-A48380E7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1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3C3-0666-01DB-0907-4232E0A6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1811-68B6-AA22-8302-6A1AAE8D7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5DEEE-A7E1-7A5B-5B24-CF08BE3FB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E63FE-C410-04B8-826D-8F5F96DD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5B7E0-2D17-9C29-68E1-47F008B7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F6C4-32EF-7B60-8A6E-E28B5B1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7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F63D-CA47-B020-74C0-A62BC9EB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05D1B-6AA5-9365-7355-4A579C3B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02690-A3FA-BD91-6D14-A07C4B062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54851-75D2-96C5-E0DD-0870D82C3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4F4AC-6BFF-97F8-E0B7-88A1C72BB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2E00B-4A32-0430-BB5E-C4C94F58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BBE5A-0819-C3A3-EE7E-8B993D20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AC7F7-EE11-58A1-0490-909DD771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48A0-954D-ABBB-1892-025110C6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5380C-9830-3414-A250-E9A33B0F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03CC-1AB5-9813-91FB-96F15EED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4FB3D-8F00-8A09-AB92-1B401589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11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D6437-06CA-88B1-E898-D8B57E04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63DB5-952A-1199-80CF-514CBC3E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BDE9-4B83-6C86-1506-1CF5E101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55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8735-EF0E-16D2-4040-851EC5DE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E78D-3CC2-7DBA-ACAE-2FD25CEFA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D477D-E281-29DE-EBDE-0A8087E7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6B4BF-B49E-654D-2664-14E52AB6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F1F2-3EB1-D4F7-26BA-42CC258F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02A37-4240-74D6-0F61-00E1DEB5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83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5FEB-CA66-573F-BC4B-07C943A5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5E28F-157F-BB4A-5F73-1C4892614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EB089-157B-6BC5-1C0C-440415C4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59E4-8DA8-C8DE-C11E-4B5897D6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A034-FB69-498D-159A-D23BD082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CF9B2-FF16-30DF-CE16-9485E1EA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1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2D496-C6F8-5220-5B94-01665406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6500-249A-F885-74A7-72F3B348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FD52-B5A7-1977-F5B4-28EEC99A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27E7A-28DB-4DF7-B373-4EBE50FC1B4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A2B7-42C4-8899-B0DA-E3C76154E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C30D-F96C-8071-CC5B-C44024728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8D5BE-C8A1-4676-B454-6012FB6D5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83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tch on a wood floor">
            <a:extLst>
              <a:ext uri="{FF2B5EF4-FFF2-40B4-BE49-F238E27FC236}">
                <a16:creationId xmlns:a16="http://schemas.microsoft.com/office/drawing/2014/main" id="{83E9D052-4B39-CBFE-8B52-62E24E096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7005" y="1243352"/>
            <a:ext cx="1240559" cy="12405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9EE85-435A-0796-117C-EE9BE640C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420" y="365707"/>
            <a:ext cx="477190" cy="47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8AD839-3042-A595-DB1D-F0DB16B79326}"/>
              </a:ext>
            </a:extLst>
          </p:cNvPr>
          <p:cNvSpPr txBox="1"/>
          <p:nvPr/>
        </p:nvSpPr>
        <p:spPr>
          <a:xfrm>
            <a:off x="6682172" y="2205134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2) Class is predicted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62E997EC-98B6-1FE8-C809-F87F8C5A3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1677" y="6065661"/>
            <a:ext cx="696333" cy="6963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EC901D-8222-B2B7-45CB-7746A9988E67}"/>
              </a:ext>
            </a:extLst>
          </p:cNvPr>
          <p:cNvSpPr txBox="1"/>
          <p:nvPr/>
        </p:nvSpPr>
        <p:spPr>
          <a:xfrm>
            <a:off x="3775796" y="2752014"/>
            <a:ext cx="196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1) Take / upload</a:t>
            </a:r>
          </a:p>
          <a:p>
            <a:pPr algn="ctr"/>
            <a:r>
              <a:rPr lang="en-GB" b="1" dirty="0"/>
              <a:t>picture of a patch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3F62823-B3B9-A066-BA89-08DA6E4690EF}"/>
              </a:ext>
            </a:extLst>
          </p:cNvPr>
          <p:cNvSpPr/>
          <p:nvPr/>
        </p:nvSpPr>
        <p:spPr>
          <a:xfrm rot="20742605">
            <a:off x="5928788" y="1788702"/>
            <a:ext cx="460525" cy="263437"/>
          </a:xfrm>
          <a:prstGeom prst="rightArrow">
            <a:avLst>
              <a:gd name="adj1" fmla="val 30281"/>
              <a:gd name="adj2" fmla="val 59402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1492E93-54D6-1F94-D1DF-3A4AF4F5C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9433" y="242810"/>
            <a:ext cx="696333" cy="696333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CB9AF-60CE-E8C3-8C68-FE3ADA695A99}"/>
              </a:ext>
            </a:extLst>
          </p:cNvPr>
          <p:cNvSpPr/>
          <p:nvPr/>
        </p:nvSpPr>
        <p:spPr>
          <a:xfrm rot="9049373">
            <a:off x="9009547" y="4969091"/>
            <a:ext cx="460525" cy="263437"/>
          </a:xfrm>
          <a:prstGeom prst="rightArrow">
            <a:avLst>
              <a:gd name="adj1" fmla="val 30281"/>
              <a:gd name="adj2" fmla="val 59402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4B7B86-4D7E-A6C9-B916-26A3FFA3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47" y="6203807"/>
            <a:ext cx="477190" cy="4771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0255DCA-5ABA-EFEF-D724-6F568860BD1E}"/>
              </a:ext>
            </a:extLst>
          </p:cNvPr>
          <p:cNvSpPr txBox="1"/>
          <p:nvPr/>
        </p:nvSpPr>
        <p:spPr>
          <a:xfrm>
            <a:off x="4114420" y="4389479"/>
            <a:ext cx="234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6) New model is generated and in use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639336-DBCD-51EB-F301-B35ED3E98A7A}"/>
              </a:ext>
            </a:extLst>
          </p:cNvPr>
          <p:cNvGrpSpPr/>
          <p:nvPr/>
        </p:nvGrpSpPr>
        <p:grpSpPr>
          <a:xfrm>
            <a:off x="9468356" y="979281"/>
            <a:ext cx="2194028" cy="1693336"/>
            <a:chOff x="8480223" y="1340903"/>
            <a:chExt cx="2194028" cy="169333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100D0E-C41E-7DF2-B19F-712ECDEEDBD4}"/>
                </a:ext>
              </a:extLst>
            </p:cNvPr>
            <p:cNvGrpSpPr/>
            <p:nvPr/>
          </p:nvGrpSpPr>
          <p:grpSpPr>
            <a:xfrm rot="2311738">
              <a:off x="9101272" y="1695371"/>
              <a:ext cx="831586" cy="1292112"/>
              <a:chOff x="5208104" y="3727161"/>
              <a:chExt cx="831586" cy="12921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B4A2B4-CDE4-CBF4-F513-9745A5BF4C7D}"/>
                  </a:ext>
                </a:extLst>
              </p:cNvPr>
              <p:cNvSpPr/>
              <p:nvPr/>
            </p:nvSpPr>
            <p:spPr>
              <a:xfrm>
                <a:off x="5208104" y="4187687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?</a:t>
                </a:r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2D74F7DC-22D8-2DDA-A947-E7037B639F13}"/>
                  </a:ext>
                </a:extLst>
              </p:cNvPr>
              <p:cNvSpPr/>
              <p:nvPr/>
            </p:nvSpPr>
            <p:spPr>
              <a:xfrm>
                <a:off x="5579165" y="4241498"/>
                <a:ext cx="460525" cy="263437"/>
              </a:xfrm>
              <a:prstGeom prst="rightArrow">
                <a:avLst>
                  <a:gd name="adj1" fmla="val 30281"/>
                  <a:gd name="adj2" fmla="val 5940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E52F9DCB-8A30-4604-BD40-8B8B2BE237A2}"/>
                  </a:ext>
                </a:extLst>
              </p:cNvPr>
              <p:cNvSpPr/>
              <p:nvPr/>
            </p:nvSpPr>
            <p:spPr>
              <a:xfrm rot="16200000">
                <a:off x="5163371" y="3825705"/>
                <a:ext cx="460525" cy="263437"/>
              </a:xfrm>
              <a:prstGeom prst="rightArrow">
                <a:avLst>
                  <a:gd name="adj1" fmla="val 30281"/>
                  <a:gd name="adj2" fmla="val 5940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1D03CC3D-CB05-CB46-B017-3CB06C85823E}"/>
                  </a:ext>
                </a:extLst>
              </p:cNvPr>
              <p:cNvSpPr/>
              <p:nvPr/>
            </p:nvSpPr>
            <p:spPr>
              <a:xfrm rot="5400000">
                <a:off x="5163370" y="4657292"/>
                <a:ext cx="460525" cy="263437"/>
              </a:xfrm>
              <a:prstGeom prst="rightArrow">
                <a:avLst>
                  <a:gd name="adj1" fmla="val 30281"/>
                  <a:gd name="adj2" fmla="val 5940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6D0543-E89A-9E6E-F2A5-AE60601057FF}"/>
                </a:ext>
              </a:extLst>
            </p:cNvPr>
            <p:cNvSpPr txBox="1"/>
            <p:nvPr/>
          </p:nvSpPr>
          <p:spPr>
            <a:xfrm>
              <a:off x="8480223" y="2695685"/>
              <a:ext cx="856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solidFill>
                    <a:schemeClr val="accent1">
                      <a:lumMod val="75000"/>
                    </a:schemeClr>
                  </a:solidFill>
                </a:rPr>
                <a:t>Correct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FB09EA-5BB8-6178-ED6E-4381205315DD}"/>
                </a:ext>
              </a:extLst>
            </p:cNvPr>
            <p:cNvSpPr txBox="1"/>
            <p:nvPr/>
          </p:nvSpPr>
          <p:spPr>
            <a:xfrm>
              <a:off x="9682698" y="1340903"/>
              <a:ext cx="991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solidFill>
                    <a:schemeClr val="accent1">
                      <a:lumMod val="75000"/>
                    </a:schemeClr>
                  </a:solidFill>
                </a:rPr>
                <a:t>Incorrect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9070B0-84D4-4371-5956-362BC6F62DE9}"/>
                </a:ext>
              </a:extLst>
            </p:cNvPr>
            <p:cNvSpPr txBox="1"/>
            <p:nvPr/>
          </p:nvSpPr>
          <p:spPr>
            <a:xfrm>
              <a:off x="9765251" y="2534194"/>
              <a:ext cx="82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solidFill>
                    <a:schemeClr val="accent1">
                      <a:lumMod val="75000"/>
                    </a:schemeClr>
                  </a:solidFill>
                </a:rPr>
                <a:t>Unsure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BB9672-9D51-6BF8-4152-745514584077}"/>
              </a:ext>
            </a:extLst>
          </p:cNvPr>
          <p:cNvSpPr/>
          <p:nvPr/>
        </p:nvSpPr>
        <p:spPr>
          <a:xfrm rot="14902203">
            <a:off x="4939002" y="3873175"/>
            <a:ext cx="460525" cy="263437"/>
          </a:xfrm>
          <a:prstGeom prst="rightArrow">
            <a:avLst>
              <a:gd name="adj1" fmla="val 30281"/>
              <a:gd name="adj2" fmla="val 59402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C6B1202-C201-1D44-49C9-6A6E32F700F8}"/>
              </a:ext>
            </a:extLst>
          </p:cNvPr>
          <p:cNvSpPr/>
          <p:nvPr/>
        </p:nvSpPr>
        <p:spPr>
          <a:xfrm rot="4705829">
            <a:off x="10176868" y="3250695"/>
            <a:ext cx="460525" cy="263437"/>
          </a:xfrm>
          <a:prstGeom prst="rightArrow">
            <a:avLst>
              <a:gd name="adj1" fmla="val 30281"/>
              <a:gd name="adj2" fmla="val 59402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752F7DA-6DB9-4E38-518A-BF51FC967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7395" y="3784466"/>
            <a:ext cx="1494938" cy="13590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16E247-9B88-CBE8-A369-C95C06252DB6}"/>
              </a:ext>
            </a:extLst>
          </p:cNvPr>
          <p:cNvSpPr txBox="1"/>
          <p:nvPr/>
        </p:nvSpPr>
        <p:spPr>
          <a:xfrm>
            <a:off x="9399581" y="5198651"/>
            <a:ext cx="240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4) New image </a:t>
            </a:r>
          </a:p>
          <a:p>
            <a:pPr algn="ctr"/>
            <a:r>
              <a:rPr lang="en-GB" b="1" dirty="0"/>
              <a:t>is sorted in corresponding folder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138B3F2-D40E-6440-37C8-ADBBC642E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242" y="5072104"/>
            <a:ext cx="1524051" cy="9233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D606430-1031-BF0F-FF09-667BDD21B3FD}"/>
              </a:ext>
            </a:extLst>
          </p:cNvPr>
          <p:cNvSpPr txBox="1"/>
          <p:nvPr/>
        </p:nvSpPr>
        <p:spPr>
          <a:xfrm>
            <a:off x="6839531" y="4773399"/>
            <a:ext cx="196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5) Re-train model</a:t>
            </a:r>
            <a:br>
              <a:rPr lang="en-GB" b="1" dirty="0"/>
            </a:br>
            <a:r>
              <a:rPr lang="en-GB" b="1" dirty="0"/>
              <a:t>via admin panel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BAEF7E-0D72-6361-3DBA-CD700A3AE3A2}"/>
              </a:ext>
            </a:extLst>
          </p:cNvPr>
          <p:cNvSpPr txBox="1"/>
          <p:nvPr/>
        </p:nvSpPr>
        <p:spPr>
          <a:xfrm>
            <a:off x="9286201" y="2666708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3) Confirm prediction</a:t>
            </a:r>
          </a:p>
        </p:txBody>
      </p: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5B0F5759-B87D-8A69-BFA5-63FA85BC2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3507" y="250838"/>
            <a:ext cx="696333" cy="6963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E71F17F-C399-AF62-BE0A-639CB2085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555" y="6203807"/>
            <a:ext cx="477190" cy="477190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054E23ED-CC04-C8C6-AC39-6F423C434FE7}"/>
              </a:ext>
            </a:extLst>
          </p:cNvPr>
          <p:cNvSpPr/>
          <p:nvPr/>
        </p:nvSpPr>
        <p:spPr>
          <a:xfrm rot="595389">
            <a:off x="9176309" y="1558334"/>
            <a:ext cx="460525" cy="263437"/>
          </a:xfrm>
          <a:prstGeom prst="rightArrow">
            <a:avLst>
              <a:gd name="adj1" fmla="val 30281"/>
              <a:gd name="adj2" fmla="val 59402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AD57C-7DA4-9C3A-E120-BF93C5919B87}"/>
              </a:ext>
            </a:extLst>
          </p:cNvPr>
          <p:cNvSpPr txBox="1"/>
          <p:nvPr/>
        </p:nvSpPr>
        <p:spPr>
          <a:xfrm>
            <a:off x="255349" y="289507"/>
            <a:ext cx="3295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+mj-lt"/>
              </a:rPr>
              <a:t>Machine Learning</a:t>
            </a:r>
          </a:p>
          <a:p>
            <a:r>
              <a:rPr lang="en-GB" sz="2800" b="1" dirty="0">
                <a:latin typeface="+mj-lt"/>
              </a:rPr>
              <a:t>Patches Recognition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C17FD900-6E49-3625-9130-A21061C2B371}"/>
              </a:ext>
            </a:extLst>
          </p:cNvPr>
          <p:cNvSpPr/>
          <p:nvPr/>
        </p:nvSpPr>
        <p:spPr>
          <a:xfrm rot="11751552">
            <a:off x="6304151" y="5434476"/>
            <a:ext cx="460525" cy="263437"/>
          </a:xfrm>
          <a:prstGeom prst="rightArrow">
            <a:avLst>
              <a:gd name="adj1" fmla="val 30281"/>
              <a:gd name="adj2" fmla="val 59402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FF826E-66A8-54DE-FBE3-19B43FDD65D4}"/>
              </a:ext>
            </a:extLst>
          </p:cNvPr>
          <p:cNvSpPr txBox="1"/>
          <p:nvPr/>
        </p:nvSpPr>
        <p:spPr>
          <a:xfrm>
            <a:off x="357375" y="2158967"/>
            <a:ext cx="31258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The Python web app runs with Flask, and https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When an image is scanned / uploaded it is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0E59963-8253-7CE3-9807-CB96E52461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589" y="5487154"/>
            <a:ext cx="1130077" cy="382971"/>
          </a:xfrm>
          <a:prstGeom prst="rect">
            <a:avLst/>
          </a:prstGeom>
        </p:spPr>
      </p:pic>
      <p:pic>
        <p:nvPicPr>
          <p:cNvPr id="54" name="Graphic 53" descr="Arrow circle with solid fill">
            <a:extLst>
              <a:ext uri="{FF2B5EF4-FFF2-40B4-BE49-F238E27FC236}">
                <a16:creationId xmlns:a16="http://schemas.microsoft.com/office/drawing/2014/main" id="{4F7446AE-665E-198B-BF78-0896C058C9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5285" y="3352800"/>
            <a:ext cx="615463" cy="6154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6747853-8AC2-D82D-4502-D06B83279852}"/>
              </a:ext>
            </a:extLst>
          </p:cNvPr>
          <p:cNvSpPr txBox="1"/>
          <p:nvPr/>
        </p:nvSpPr>
        <p:spPr>
          <a:xfrm rot="10558943">
            <a:off x="7041834" y="3313123"/>
            <a:ext cx="986972" cy="950213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206105"/>
              </a:avLst>
            </a:prstTxWarp>
            <a:spAutoFit/>
          </a:bodyPr>
          <a:lstStyle/>
          <a:p>
            <a:r>
              <a:rPr lang="en-GB" sz="1400" dirty="0"/>
              <a:t>Continuous learning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3CB9933-2787-BC94-1286-9FF0B03C3F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16646" y="1243352"/>
            <a:ext cx="2229153" cy="6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4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2024-10-16T08:37:03Z</dcterms:created>
  <dcterms:modified xsi:type="dcterms:W3CDTF">2024-10-16T08:37:13Z</dcterms:modified>
</cp:coreProperties>
</file>