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17">
          <p15:clr>
            <a:srgbClr val="747775"/>
          </p15:clr>
        </p15:guide>
        <p15:guide id="2" pos="5329">
          <p15:clr>
            <a:srgbClr val="747775"/>
          </p15:clr>
        </p15:guide>
        <p15:guide id="3" pos="431">
          <p15:clr>
            <a:srgbClr val="747775"/>
          </p15:clr>
        </p15:guide>
        <p15:guide id="4" orient="horz" pos="3069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17" orient="horz"/>
        <p:guide pos="5329"/>
        <p:guide pos="431"/>
        <p:guide pos="306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4a54adb7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4a54adb7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78afbae9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e78afbae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2179d095b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e2179d095b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4a54adb7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e4a54adb7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e4a54adb7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e4a54adb7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e4a54adb7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e4a54adb7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e4a54adb7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e4a54adb7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78afbae9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e78afbae9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e4a54adb7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e4a54adb7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120f5885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120f5885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4a54adb7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4a54adb7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2179d095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2179d095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4a54adb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4a54adb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2179d095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2179d095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4a54adb7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4a54adb7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2179d095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2179d095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2179d095b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2179d095b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4a54adb7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4a54adb7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1.png"/><Relationship Id="rId5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23.jpg"/><Relationship Id="rId5" Type="http://schemas.openxmlformats.org/officeDocument/2006/relationships/image" Target="../media/image26.jpg"/><Relationship Id="rId6" Type="http://schemas.openxmlformats.org/officeDocument/2006/relationships/image" Target="../media/image2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80"/>
              <a:t>РАЗРАБОТКА МНОГОУРОВНЕВОЙ РАСПРЕДЕЛЕННОЙ СИСТЕМЫ АНАЛИЗА БОЛЬШИХ ДАННЫХ БИОПОДОБНЫМИ СЕНСОРНО-МОТОРНЫМИ АЛГОРИТМАМИ С ЦЕЛЬЮ ОПРЕДЕЛЕНИЯ АНОМАЛИЙ</a:t>
            </a:r>
            <a:endParaRPr sz="2480"/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1700" y="2177150"/>
            <a:ext cx="8520600" cy="23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Потапов Даниил Петрович, магистрант кафедры «Прикладная математика»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/>
              <a:t>Старолетов Сергей Михайлович, к.ф-м.н., доцент </a:t>
            </a:r>
            <a:r>
              <a:rPr lang="ru" sz="1600"/>
              <a:t>кафедры «Прикладная математика»</a:t>
            </a:r>
            <a:endParaRPr sz="1600"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Гомункулус Панфилда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/>
              <a:t>‹#›</a:t>
            </a:fld>
            <a:endParaRPr sz="2000"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587" y="1017725"/>
            <a:ext cx="7366836" cy="385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Математическая модель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/>
              <a:t>‹#›</a:t>
            </a:fld>
            <a:endParaRPr sz="2000"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07450"/>
            <a:ext cx="3400574" cy="51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0300" y="1152475"/>
            <a:ext cx="3162000" cy="824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417125"/>
            <a:ext cx="8520601" cy="1115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53075" y="3901300"/>
            <a:ext cx="4437849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/>
        </p:nvSpPr>
        <p:spPr>
          <a:xfrm>
            <a:off x="624125" y="1976700"/>
            <a:ext cx="3162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а) Деполяризация клеток входного слоя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3624300" y="4220350"/>
            <a:ext cx="1895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г</a:t>
            </a: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Обучение дендритов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2991000" y="3398000"/>
            <a:ext cx="3162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</a:t>
            </a: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Активация клеток выходного слоя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5908350" y="1976700"/>
            <a:ext cx="2685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б</a:t>
            </a: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Активация клеток входного слоя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Средства реализации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/>
              <a:t>‹#›</a:t>
            </a:fld>
            <a:endParaRPr sz="2000"/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395" y="1408880"/>
            <a:ext cx="2909650" cy="259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1150" y="1408871"/>
            <a:ext cx="2679302" cy="25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Синтаксические диаграммы передачи данных</a:t>
            </a:r>
            <a:endParaRPr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/>
              <a:t>‹#›</a:t>
            </a:fld>
            <a:endParaRPr sz="2000"/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84"/>
            <a:ext cx="8520601" cy="2999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Интерфейс программного обеспечения</a:t>
            </a:r>
            <a:endParaRPr/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/>
              <a:t>‹#›</a:t>
            </a:fld>
            <a:endParaRPr sz="2000"/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000" y="1007107"/>
            <a:ext cx="7776001" cy="386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Емкость</a:t>
            </a:r>
            <a:endParaRPr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/>
              <a:t>‹#›</a:t>
            </a:fld>
            <a:endParaRPr sz="2000"/>
          </a:p>
        </p:txBody>
      </p:sp>
      <p:pic>
        <p:nvPicPr>
          <p:cNvPr id="199" name="Google Shape;19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2474"/>
            <a:ext cx="8679901" cy="2956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Выявление аномалий</a:t>
            </a:r>
            <a:endParaRPr/>
          </a:p>
        </p:txBody>
      </p:sp>
      <p:sp>
        <p:nvSpPr>
          <p:cNvPr id="205" name="Google Shape;20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/>
              <a:t>‹#›</a:t>
            </a:fld>
            <a:endParaRPr sz="2000"/>
          </a:p>
        </p:txBody>
      </p:sp>
      <p:pic>
        <p:nvPicPr>
          <p:cNvPr id="207" name="Google Shape;2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31600"/>
            <a:ext cx="8520601" cy="2506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Итоги</a:t>
            </a:r>
            <a:endParaRPr/>
          </a:p>
        </p:txBody>
      </p:sp>
      <p:sp>
        <p:nvSpPr>
          <p:cNvPr id="213" name="Google Shape;21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Реализовано ядро системы, моделирующее поведение двухслойной кортикальной колонки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Реализован модуль визуализации</a:t>
            </a:r>
            <a:endParaRPr/>
          </a:p>
        </p:txBody>
      </p:sp>
      <p:sp>
        <p:nvSpPr>
          <p:cNvPr id="214" name="Google Shape;21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дальше?</a:t>
            </a:r>
            <a:endParaRPr/>
          </a:p>
        </p:txBody>
      </p:sp>
      <p:sp>
        <p:nvSpPr>
          <p:cNvPr id="220" name="Google Shape;22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/>
              <a:t>‹#›</a:t>
            </a:fld>
            <a:endParaRPr sz="2000"/>
          </a:p>
        </p:txBody>
      </p:sp>
      <p:pic>
        <p:nvPicPr>
          <p:cNvPr id="222" name="Google Shape;2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01475"/>
            <a:ext cx="2627725" cy="311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4473" y="1152473"/>
            <a:ext cx="6077824" cy="26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80"/>
              <a:t>РАЗРАБОТКА МНОГОУРОВНЕВОЙ РАСПРЕДЕЛЕННОЙ СИСТЕМЫ АНАЛИЗА БОЛЬШИХ ДАННЫХ БИОПОДОБНЫМИ СЕНСОРНО-МОТОРНЫМИ АЛГОРИТМАМИ С ЦЕЛЬЮ ОПРЕДЕЛЕНИЯ АНОМАЛИЙ</a:t>
            </a:r>
            <a:endParaRPr sz="2480"/>
          </a:p>
        </p:txBody>
      </p:sp>
      <p:sp>
        <p:nvSpPr>
          <p:cNvPr id="229" name="Google Shape;229;p31"/>
          <p:cNvSpPr txBox="1"/>
          <p:nvPr>
            <p:ph idx="1" type="body"/>
          </p:nvPr>
        </p:nvSpPr>
        <p:spPr>
          <a:xfrm>
            <a:off x="311700" y="2177150"/>
            <a:ext cx="8520600" cy="23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Потапов Даниил Петрович, магистрант кафедры «Прикладная математика»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/>
              <a:t>Старолетов Сергей Михайлович, к.ф-м.н., доцент кафедры «Прикладная математика»</a:t>
            </a:r>
            <a:endParaRPr sz="1600"/>
          </a:p>
        </p:txBody>
      </p:sp>
      <p:sp>
        <p:nvSpPr>
          <p:cNvPr id="230" name="Google Shape;23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 Thousand Brains: A New Theory of Intelligence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/>
              <a:t>‹#›</a:t>
            </a:fld>
            <a:endParaRPr sz="2000"/>
          </a:p>
        </p:txBody>
      </p:sp>
      <p:pic>
        <p:nvPicPr>
          <p:cNvPr descr="https://miro.medium.com/v2/resize:fit:1200/1*hQX041-rr9-W0XR8sWsT1w.jpeg" id="69" name="Google Shape;69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98" y="1465571"/>
            <a:ext cx="5696400" cy="267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is4-ssl.mzstatic.com/image/thumb/Podcasts125/v4/27/9b/1d/279b1d07-0de0-0c2e-3c91-87c6e58d883e/mza_13328973122649917711.jpg/1200x1200bb.jpg" id="70" name="Google Shape;70;p14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5099" y="1465574"/>
            <a:ext cx="2677200" cy="26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это?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/>
              <a:t>‹#›</a:t>
            </a:fld>
            <a:endParaRPr sz="20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7000" y="1567625"/>
            <a:ext cx="548700" cy="2427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2177" y="1565038"/>
            <a:ext cx="1613600" cy="2433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3205" y="1565025"/>
            <a:ext cx="2560911" cy="24330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3083238" y="3995525"/>
            <a:ext cx="1766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б</a:t>
            </a: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Слои неокортекса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5114650" y="3998100"/>
            <a:ext cx="1973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</a:t>
            </a: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Кортикальная колонка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062125" y="3995525"/>
            <a:ext cx="1613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г</a:t>
            </a: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Модель нейрона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1870789"/>
            <a:ext cx="2314912" cy="212473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832108" y="3995525"/>
            <a:ext cx="1274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а</a:t>
            </a: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Неокортекс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Зачем, если есть аналоги?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/>
              <a:t>‹#›</a:t>
            </a:fld>
            <a:endParaRPr sz="2000"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774" y="1159075"/>
            <a:ext cx="2435975" cy="28253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1798163" y="4125775"/>
            <a:ext cx="1396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а) </a:t>
            </a: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Персептрон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5417750" y="4125775"/>
            <a:ext cx="1962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б</a:t>
            </a: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Пример HTM нейрона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870" y="1802975"/>
            <a:ext cx="3301075" cy="211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конференции 2023 года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/>
              <a:t>‹#›</a:t>
            </a:fld>
            <a:endParaRPr sz="2000"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118175"/>
            <a:ext cx="2598025" cy="366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8800" y="951221"/>
            <a:ext cx="4963500" cy="91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7050" y="2295950"/>
            <a:ext cx="5336950" cy="24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</a:t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Изучение новых статей Джеффа Хоккинса и теории HTM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Анализ биоподобных сенсорно-моторных алгоритмов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Разработка системы, позволяющей глубже разобраться с процессами, протекающими в неокортексе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Исследование емкости системы и ее отказоустойчивости</a:t>
            </a:r>
            <a:endParaRPr/>
          </a:p>
        </p:txBody>
      </p:sp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слоя и колонки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/>
              <a:t>‹#›</a:t>
            </a:fld>
            <a:endParaRPr sz="2000"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100" y="1871050"/>
            <a:ext cx="6113200" cy="148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563" y="1841425"/>
            <a:ext cx="1152525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4814050" y="3634525"/>
            <a:ext cx="1923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б</a:t>
            </a: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Схема слоя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311700" y="3634525"/>
            <a:ext cx="1923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а</a:t>
            </a: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Схема колонки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166" y="1005236"/>
            <a:ext cx="7397668" cy="371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150" y="1005236"/>
            <a:ext cx="7405700" cy="371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9150" y="1009253"/>
            <a:ext cx="7405700" cy="3702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3166" y="1005236"/>
            <a:ext cx="7397668" cy="371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Общая модель системы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/>
              <a:t>‹#›</a:t>
            </a:fld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Общая модель системы с тремя колонками на датчик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/>
              <a:t>‹#›</a:t>
            </a:fld>
            <a:endParaRPr sz="2000"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188" y="1051750"/>
            <a:ext cx="6315624" cy="382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