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11" r:id="rId6"/>
    <p:sldId id="412" r:id="rId7"/>
    <p:sldId id="413" r:id="rId8"/>
    <p:sldId id="414" r:id="rId9"/>
    <p:sldId id="416" r:id="rId10"/>
    <p:sldId id="417" r:id="rId11"/>
    <p:sldId id="418" r:id="rId12"/>
    <p:sldId id="419" r:id="rId13"/>
    <p:sldId id="420" r:id="rId14"/>
    <p:sldId id="4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BA1CD-E696-B712-054D-BFD508A89CE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ru-RU" dirty="0" err="1"/>
              <a:t>Теорія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endParaRPr lang="en-US" dirty="0"/>
          </a:p>
        </p:txBody>
      </p:sp>
      <p:pic>
        <p:nvPicPr>
          <p:cNvPr id="3" name="Рисунок 4" descr="A blue and green cylinder on a paper&#10;&#10;Description automatically generated">
            <a:extLst>
              <a:ext uri="{FF2B5EF4-FFF2-40B4-BE49-F238E27FC236}">
                <a16:creationId xmlns:a16="http://schemas.microsoft.com/office/drawing/2014/main" id="{EB8C0FD1-0703-6C7A-990B-3201F111F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20" y="2281918"/>
            <a:ext cx="5473825" cy="3708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DF3-A46E-C9FB-DBFB-86FFC43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</a:t>
            </a:r>
            <a:r>
              <a:rPr lang="ru-RU" dirty="0" err="1"/>
              <a:t>реляційних</a:t>
            </a:r>
            <a:r>
              <a:rPr lang="ru-RU" dirty="0"/>
              <a:t> БД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AE31-F0A6-C568-B001-5321872140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465350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Файл-</a:t>
            </a:r>
            <a:r>
              <a:rPr lang="ru-RU" dirty="0" err="1"/>
              <a:t>серверні</a:t>
            </a:r>
            <a:r>
              <a:rPr lang="ru-RU" dirty="0"/>
              <a:t> СУБД (</a:t>
            </a:r>
            <a:r>
              <a:rPr lang="en-US" dirty="0"/>
              <a:t>Microsoft Access, Borland Paradox, FoxPro, dBase)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Клієнт-серверні</a:t>
            </a:r>
            <a:r>
              <a:rPr lang="ru-RU" dirty="0"/>
              <a:t> СУБД (</a:t>
            </a:r>
            <a:r>
              <a:rPr lang="en-US" dirty="0"/>
              <a:t>Firebird, Microsoft SQL Server, Oracle, MySQL)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Вбудовані</a:t>
            </a:r>
            <a:r>
              <a:rPr lang="ru-RU" dirty="0"/>
              <a:t> СУБД (</a:t>
            </a:r>
            <a:r>
              <a:rPr lang="en-US" dirty="0"/>
              <a:t>SQLite, Microsoft SQL Server Compact)</a:t>
            </a:r>
          </a:p>
        </p:txBody>
      </p:sp>
    </p:spTree>
    <p:extLst>
      <p:ext uri="{BB962C8B-B14F-4D97-AF65-F5344CB8AC3E}">
        <p14:creationId xmlns:p14="http://schemas.microsoft.com/office/powerpoint/2010/main" val="45963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4F56-E412-5DE7-E127-CE5C2B3699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704234"/>
            <a:ext cx="11504113" cy="3133148"/>
          </a:xfrm>
        </p:spPr>
        <p:txBody>
          <a:bodyPr/>
          <a:lstStyle/>
          <a:p>
            <a:r>
              <a:rPr lang="ru-RU" dirty="0"/>
              <a:t>- В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реляційної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лежить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(</a:t>
            </a:r>
            <a:r>
              <a:rPr lang="ru-RU" dirty="0" err="1"/>
              <a:t>relation</a:t>
            </a:r>
            <a:r>
              <a:rPr lang="ru-RU" dirty="0"/>
              <a:t>)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Об'єкти</a:t>
            </a:r>
            <a:r>
              <a:rPr lang="ru-RU" dirty="0"/>
              <a:t> в БД </a:t>
            </a:r>
            <a:r>
              <a:rPr lang="ru-RU" dirty="0" err="1"/>
              <a:t>зберігаються</a:t>
            </a:r>
            <a:r>
              <a:rPr lang="ru-RU" dirty="0"/>
              <a:t> як </a:t>
            </a:r>
            <a:r>
              <a:rPr lang="ru-RU" dirty="0" err="1"/>
              <a:t>таблиць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рядки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характеристики (</a:t>
            </a:r>
            <a:r>
              <a:rPr lang="ru-RU" dirty="0" err="1"/>
              <a:t>властивості</a:t>
            </a:r>
            <a:r>
              <a:rPr lang="ru-RU" dirty="0"/>
              <a:t>)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ru-RU" dirty="0"/>
          </a:p>
          <a:p>
            <a:r>
              <a:rPr lang="ru-RU" dirty="0"/>
              <a:t>- Рядки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записами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полями</a:t>
            </a:r>
          </a:p>
          <a:p>
            <a:r>
              <a:rPr lang="ru-RU" dirty="0"/>
              <a:t>- </a:t>
            </a:r>
            <a:r>
              <a:rPr lang="ru-RU" dirty="0" err="1"/>
              <a:t>Первинний</a:t>
            </a:r>
            <a:r>
              <a:rPr lang="ru-RU" dirty="0"/>
              <a:t> ключ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однозначно </a:t>
            </a:r>
            <a:r>
              <a:rPr lang="ru-RU" dirty="0" err="1"/>
              <a:t>ідентифікують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існувати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з </a:t>
            </a:r>
            <a:r>
              <a:rPr lang="ru-RU" dirty="0" err="1"/>
              <a:t>однаковим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7D9-77E7-D82C-C9AD-DA459CD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FE81-2293-33EB-A158-48B764D2C3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Додавання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Зміна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Видалення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Пошук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2720-93B8-B90F-24C3-45F15DBE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ru-RU" sz="1800" b="0" dirty="0">
                <a:highlight>
                  <a:srgbClr val="FFFF00"/>
                </a:highlight>
              </a:rPr>
              <a:t>База </a:t>
            </a:r>
            <a:r>
              <a:rPr lang="ru-RU" sz="1800" b="0" dirty="0" err="1">
                <a:highlight>
                  <a:srgbClr val="FFFF00"/>
                </a:highlight>
              </a:rPr>
              <a:t>даних</a:t>
            </a:r>
            <a:r>
              <a:rPr lang="ru-RU" sz="1800" b="0" dirty="0">
                <a:highlight>
                  <a:srgbClr val="FFFF00"/>
                </a:highlight>
              </a:rPr>
              <a:t> (БД) </a:t>
            </a:r>
            <a:r>
              <a:rPr lang="ru-RU" sz="1800" b="0" dirty="0"/>
              <a:t>– </a:t>
            </a:r>
            <a:r>
              <a:rPr lang="ru-RU" sz="1800" b="0" dirty="0" err="1"/>
              <a:t>сховище</a:t>
            </a:r>
            <a:r>
              <a:rPr lang="ru-RU" sz="1800" b="0" dirty="0"/>
              <a:t> </a:t>
            </a:r>
            <a:r>
              <a:rPr lang="ru-RU" sz="1800" b="0" dirty="0" err="1"/>
              <a:t>даних</a:t>
            </a:r>
            <a:r>
              <a:rPr lang="ru-RU" sz="1800" b="0" dirty="0"/>
              <a:t>, </a:t>
            </a:r>
            <a:r>
              <a:rPr lang="ru-RU" sz="1800" b="0" dirty="0" err="1"/>
              <a:t>призначене</a:t>
            </a:r>
            <a:r>
              <a:rPr lang="ru-RU" sz="1800" b="0" dirty="0"/>
              <a:t> для </a:t>
            </a:r>
            <a:r>
              <a:rPr lang="ru-RU" sz="1800" b="0" dirty="0" err="1"/>
              <a:t>автоматизованої</a:t>
            </a:r>
            <a:r>
              <a:rPr lang="ru-RU" sz="1800" b="0" dirty="0"/>
              <a:t> </a:t>
            </a:r>
            <a:r>
              <a:rPr lang="ru-RU" sz="1800" b="0" dirty="0" err="1"/>
              <a:t>обробки</a:t>
            </a:r>
            <a:r>
              <a:rPr lang="en-US" sz="1800" b="0" dirty="0"/>
              <a:t>.</a:t>
            </a:r>
          </a:p>
          <a:p>
            <a:r>
              <a:rPr lang="ru-RU" sz="1800" b="0" dirty="0" err="1"/>
              <a:t>Зазвичай</a:t>
            </a:r>
            <a:r>
              <a:rPr lang="ru-RU" sz="1800" b="0" dirty="0"/>
              <a:t> </a:t>
            </a:r>
            <a:r>
              <a:rPr lang="ru-RU" sz="1800" b="0" dirty="0" err="1"/>
              <a:t>це</a:t>
            </a:r>
            <a:r>
              <a:rPr lang="ru-RU" sz="1800" b="0" dirty="0"/>
              <a:t> один </a:t>
            </a:r>
            <a:r>
              <a:rPr lang="ru-RU" sz="1800" b="0" dirty="0" err="1"/>
              <a:t>або</a:t>
            </a:r>
            <a:r>
              <a:rPr lang="ru-RU" sz="1800" b="0" dirty="0"/>
              <a:t> </a:t>
            </a:r>
            <a:r>
              <a:rPr lang="ru-RU" sz="1800" b="0" dirty="0" err="1"/>
              <a:t>кілька</a:t>
            </a:r>
            <a:r>
              <a:rPr lang="ru-RU" sz="1800" b="0" dirty="0"/>
              <a:t> </a:t>
            </a:r>
            <a:r>
              <a:rPr lang="ru-RU" sz="1800" b="0" dirty="0" err="1"/>
              <a:t>файлів</a:t>
            </a:r>
            <a:r>
              <a:rPr lang="ru-RU" sz="1800" b="0" dirty="0"/>
              <a:t> </a:t>
            </a:r>
            <a:r>
              <a:rPr lang="ru-RU" sz="1800" b="0" dirty="0" err="1"/>
              <a:t>певного</a:t>
            </a:r>
            <a:r>
              <a:rPr lang="ru-RU" sz="1800" b="0" dirty="0"/>
              <a:t> формату</a:t>
            </a:r>
            <a:r>
              <a:rPr lang="en-US" sz="1800" b="0" dirty="0"/>
              <a:t>.</a:t>
            </a:r>
          </a:p>
          <a:p>
            <a:endParaRPr lang="en-US" sz="1800" b="0" dirty="0"/>
          </a:p>
          <a:p>
            <a:r>
              <a:rPr lang="ru-RU" sz="1800" b="0" dirty="0">
                <a:highlight>
                  <a:srgbClr val="FFFF00"/>
                </a:highlight>
              </a:rPr>
              <a:t>Система </a:t>
            </a:r>
            <a:r>
              <a:rPr lang="ru-RU" sz="1800" b="0" dirty="0" err="1">
                <a:highlight>
                  <a:srgbClr val="FFFF00"/>
                </a:highlight>
              </a:rPr>
              <a:t>управління</a:t>
            </a:r>
            <a:r>
              <a:rPr lang="ru-RU" sz="1800" b="0" dirty="0">
                <a:highlight>
                  <a:srgbClr val="FFFF00"/>
                </a:highlight>
              </a:rPr>
              <a:t> базами </a:t>
            </a:r>
            <a:r>
              <a:rPr lang="ru-RU" sz="1800" b="0" dirty="0" err="1">
                <a:highlight>
                  <a:srgbClr val="FFFF00"/>
                </a:highlight>
              </a:rPr>
              <a:t>даних</a:t>
            </a:r>
            <a:r>
              <a:rPr lang="ru-RU" sz="1800" b="0" dirty="0">
                <a:highlight>
                  <a:srgbClr val="FFFF00"/>
                </a:highlight>
              </a:rPr>
              <a:t> (СУБД) </a:t>
            </a:r>
            <a:r>
              <a:rPr lang="ru-RU" sz="1800" b="0" dirty="0"/>
              <a:t>– </a:t>
            </a:r>
            <a:r>
              <a:rPr lang="ru-RU" sz="1800" b="0" dirty="0" err="1"/>
              <a:t>програмне</a:t>
            </a:r>
            <a:r>
              <a:rPr lang="ru-RU" sz="1800" b="0" dirty="0"/>
              <a:t> </a:t>
            </a:r>
            <a:r>
              <a:rPr lang="ru-RU" sz="1800" b="0" dirty="0" err="1"/>
              <a:t>забезпечення</a:t>
            </a:r>
            <a:r>
              <a:rPr lang="ru-RU" sz="1800" b="0" dirty="0"/>
              <a:t>, яке </a:t>
            </a:r>
            <a:r>
              <a:rPr lang="ru-RU" sz="1800" b="0" dirty="0" err="1"/>
              <a:t>керує</a:t>
            </a:r>
            <a:r>
              <a:rPr lang="ru-RU" sz="1800" b="0" dirty="0"/>
              <a:t> базою </a:t>
            </a:r>
            <a:r>
              <a:rPr lang="ru-RU" sz="1800" b="0" dirty="0" err="1"/>
              <a:t>даних</a:t>
            </a:r>
            <a:endParaRPr lang="en-US" sz="1800" b="0" dirty="0"/>
          </a:p>
        </p:txBody>
      </p:sp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AE4DD74E-4FE7-7F58-F8D9-DF925823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666508"/>
            <a:ext cx="6787747" cy="2939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0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4816-F08E-AC65-AB99-B5F8FEFE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Головн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моделі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27FF-9CCE-8708-30D1-A4F1C20463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Ієрархічні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Мережеві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Реляційні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Об'єктно-орієнтовані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en-US" dirty="0">
                <a:solidFill>
                  <a:schemeClr val="bg1"/>
                </a:solidFill>
              </a:rPr>
              <a:t>NoSQL </a:t>
            </a:r>
            <a:r>
              <a:rPr lang="ru-RU" dirty="0">
                <a:solidFill>
                  <a:schemeClr val="bg1"/>
                </a:solidFill>
              </a:rPr>
              <a:t>БД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775855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Ієрархічна</a:t>
            </a:r>
            <a:r>
              <a:rPr lang="ru-RU" dirty="0"/>
              <a:t> модель БД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67A86-C88C-C384-6283-190EF5ED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1" y="2724862"/>
            <a:ext cx="3915020" cy="239530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28687" y="2050472"/>
            <a:ext cx="7740073" cy="455352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 модель </a:t>
            </a:r>
            <a:r>
              <a:rPr lang="ru-RU" sz="1400" b="1" dirty="0" err="1"/>
              <a:t>даних</a:t>
            </a:r>
            <a:r>
              <a:rPr lang="ru-RU" sz="1400" b="1" dirty="0"/>
              <a:t>, де </a:t>
            </a:r>
            <a:r>
              <a:rPr lang="ru-RU" sz="1400" b="1" dirty="0" err="1"/>
              <a:t>використовується</a:t>
            </a:r>
            <a:r>
              <a:rPr lang="ru-RU" sz="1400" b="1" dirty="0"/>
              <a:t> </a:t>
            </a:r>
            <a:r>
              <a:rPr lang="ru-RU" sz="1400" b="1" dirty="0" err="1"/>
              <a:t>подання</a:t>
            </a:r>
            <a:r>
              <a:rPr lang="ru-RU" sz="1400" b="1" dirty="0"/>
              <a:t> БД у </a:t>
            </a:r>
            <a:r>
              <a:rPr lang="ru-RU" sz="1400" b="1" dirty="0" err="1"/>
              <a:t>вигляді</a:t>
            </a:r>
            <a:r>
              <a:rPr lang="ru-RU" sz="1400" b="1" dirty="0"/>
              <a:t> </a:t>
            </a:r>
            <a:r>
              <a:rPr lang="ru-RU" sz="1400" b="1" dirty="0" err="1"/>
              <a:t>древоподібної</a:t>
            </a:r>
            <a:r>
              <a:rPr lang="ru-RU" sz="1400" b="1" dirty="0"/>
              <a:t> </a:t>
            </a:r>
            <a:r>
              <a:rPr lang="ru-RU" sz="1400" b="1" dirty="0" err="1"/>
              <a:t>структури</a:t>
            </a:r>
            <a:r>
              <a:rPr lang="ru-RU" sz="1400" b="1" dirty="0"/>
              <a:t>.</a:t>
            </a: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ієрархічних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</a:t>
            </a:r>
            <a:r>
              <a:rPr lang="en-US" sz="1400" b="1" dirty="0"/>
              <a:t>. </a:t>
            </a:r>
            <a:r>
              <a:rPr lang="ru-RU" sz="1400" b="1" dirty="0" err="1"/>
              <a:t>Класний</a:t>
            </a:r>
            <a:r>
              <a:rPr lang="ru-RU" sz="1400" b="1" dirty="0"/>
              <a:t> журнал: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Учні</a:t>
            </a:r>
            <a:r>
              <a:rPr lang="ru-RU" sz="1400" dirty="0"/>
              <a:t> (</a:t>
            </a:r>
            <a:r>
              <a:rPr lang="ru-RU" sz="1400" dirty="0" err="1"/>
              <a:t>батько</a:t>
            </a:r>
            <a:r>
              <a:rPr lang="ru-RU" sz="1400" dirty="0"/>
              <a:t>) та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оцінки</a:t>
            </a:r>
            <a:r>
              <a:rPr lang="ru-RU" sz="1400" dirty="0"/>
              <a:t> (</a:t>
            </a:r>
            <a:r>
              <a:rPr lang="ru-RU" sz="1400" dirty="0" err="1"/>
              <a:t>дочірній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студентів</a:t>
            </a:r>
            <a:r>
              <a:rPr lang="ru-RU" sz="1400" dirty="0"/>
              <a:t>,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успішність</a:t>
            </a:r>
            <a:r>
              <a:rPr lang="ru-RU" sz="1400" dirty="0"/>
              <a:t> та </a:t>
            </a:r>
            <a:r>
              <a:rPr lang="ru-RU" sz="1400" dirty="0" err="1"/>
              <a:t>пов'язаних</a:t>
            </a:r>
            <a:r>
              <a:rPr lang="ru-RU" sz="1400" dirty="0"/>
              <a:t> з ними </a:t>
            </a:r>
            <a:r>
              <a:rPr lang="ru-RU" sz="1400" dirty="0" err="1"/>
              <a:t>даних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2. </a:t>
            </a:r>
            <a:r>
              <a:rPr lang="ru-RU" sz="1400" b="1" dirty="0"/>
              <a:t>Каталог </a:t>
            </a:r>
            <a:r>
              <a:rPr lang="ru-RU" sz="1400" b="1" dirty="0" err="1"/>
              <a:t>файлів</a:t>
            </a:r>
            <a:r>
              <a:rPr lang="ru-RU" sz="1400" b="1" dirty="0"/>
              <a:t> на диску: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Папки (</a:t>
            </a:r>
            <a:r>
              <a:rPr lang="ru-RU" sz="1400" dirty="0" err="1"/>
              <a:t>батько</a:t>
            </a:r>
            <a:r>
              <a:rPr lang="ru-RU" sz="1400" dirty="0"/>
              <a:t>) та </a:t>
            </a:r>
            <a:r>
              <a:rPr lang="ru-RU" sz="1400" dirty="0" err="1"/>
              <a:t>файли</a:t>
            </a:r>
            <a:r>
              <a:rPr lang="ru-RU" sz="1400" dirty="0"/>
              <a:t> (</a:t>
            </a:r>
            <a:r>
              <a:rPr lang="ru-RU" sz="1400" dirty="0" err="1"/>
              <a:t>дочірній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Ефективно</a:t>
            </a:r>
            <a:r>
              <a:rPr lang="ru-RU" sz="1400" dirty="0"/>
              <a:t> для </a:t>
            </a:r>
            <a:r>
              <a:rPr lang="ru-RU" sz="1400" dirty="0" err="1"/>
              <a:t>організації</a:t>
            </a:r>
            <a:r>
              <a:rPr lang="ru-RU" sz="1400" dirty="0"/>
              <a:t> </a:t>
            </a:r>
            <a:r>
              <a:rPr lang="ru-RU" sz="1400" dirty="0" err="1"/>
              <a:t>файлової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, де </a:t>
            </a:r>
            <a:r>
              <a:rPr lang="ru-RU" sz="1400" dirty="0" err="1"/>
              <a:t>кожен</a:t>
            </a:r>
            <a:r>
              <a:rPr lang="ru-RU" sz="1400" dirty="0"/>
              <a:t> файл </a:t>
            </a:r>
            <a:r>
              <a:rPr lang="ru-RU" sz="1400" dirty="0" err="1"/>
              <a:t>належить</a:t>
            </a:r>
            <a:r>
              <a:rPr lang="ru-RU" sz="1400" dirty="0"/>
              <a:t> до </a:t>
            </a:r>
            <a:r>
              <a:rPr lang="ru-RU" sz="1400" dirty="0" err="1"/>
              <a:t>певної</a:t>
            </a:r>
            <a:r>
              <a:rPr lang="ru-RU" sz="1400" dirty="0"/>
              <a:t> папки.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 err="1"/>
              <a:t>Ієрархічні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зазвичай</a:t>
            </a:r>
            <a:r>
              <a:rPr lang="ru-RU" sz="1400" dirty="0"/>
              <a:t> </a:t>
            </a:r>
            <a:r>
              <a:rPr lang="ru-RU" sz="1400" dirty="0" err="1"/>
              <a:t>застосовуються</a:t>
            </a:r>
            <a:r>
              <a:rPr lang="ru-RU" sz="1400" dirty="0"/>
              <a:t> у </a:t>
            </a:r>
            <a:r>
              <a:rPr lang="ru-RU" sz="1400" dirty="0" err="1"/>
              <a:t>випадках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чітку</a:t>
            </a:r>
            <a:r>
              <a:rPr lang="ru-RU" sz="1400" dirty="0"/>
              <a:t> </a:t>
            </a:r>
            <a:r>
              <a:rPr lang="ru-RU" sz="1400" dirty="0" err="1"/>
              <a:t>ієрархічну</a:t>
            </a:r>
            <a:r>
              <a:rPr lang="ru-RU" sz="1400" dirty="0"/>
              <a:t> структуру, і </a:t>
            </a:r>
            <a:r>
              <a:rPr lang="ru-RU" sz="1400" dirty="0" err="1"/>
              <a:t>зв'язок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ru-RU" sz="1400" dirty="0" err="1"/>
              <a:t>об'єктами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у </a:t>
            </a:r>
            <a:r>
              <a:rPr lang="ru-RU" sz="1400" dirty="0" err="1"/>
              <a:t>вигляді</a:t>
            </a:r>
            <a:r>
              <a:rPr lang="ru-RU" sz="1400" dirty="0"/>
              <a:t> дерева.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варто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зміні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наприклад</a:t>
            </a:r>
            <a:r>
              <a:rPr lang="ru-RU" sz="1400" dirty="0"/>
              <a:t>, при </a:t>
            </a:r>
            <a:r>
              <a:rPr lang="ru-RU" sz="1400" dirty="0" err="1"/>
              <a:t>додаванні</a:t>
            </a:r>
            <a:r>
              <a:rPr lang="ru-RU" sz="1400" dirty="0"/>
              <a:t> </a:t>
            </a:r>
            <a:r>
              <a:rPr lang="ru-RU" sz="1400" dirty="0" err="1"/>
              <a:t>нових</a:t>
            </a:r>
            <a:r>
              <a:rPr lang="ru-RU" sz="1400" dirty="0"/>
              <a:t> </a:t>
            </a:r>
            <a:r>
              <a:rPr lang="ru-RU" sz="1400" dirty="0" err="1"/>
              <a:t>типів</a:t>
            </a:r>
            <a:r>
              <a:rPr lang="ru-RU" sz="1400" dirty="0"/>
              <a:t> </a:t>
            </a:r>
            <a:r>
              <a:rPr lang="ru-RU" sz="1400" dirty="0" err="1"/>
              <a:t>об'єктів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зв'язків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ними.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ієрархічну</a:t>
            </a:r>
            <a:r>
              <a:rPr lang="ru-RU" sz="1400" b="1" dirty="0"/>
              <a:t> модель БД:</a:t>
            </a: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Information Management System </a:t>
            </a:r>
            <a:r>
              <a:rPr lang="ru-RU" sz="1400" dirty="0"/>
              <a:t>компании </a:t>
            </a:r>
            <a:r>
              <a:rPr lang="en-US" sz="1400" dirty="0"/>
              <a:t>IBM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en-US" sz="1400" dirty="0" err="1"/>
              <a:t>Caché</a:t>
            </a:r>
            <a:r>
              <a:rPr lang="en-US" sz="1400" dirty="0"/>
              <a:t> </a:t>
            </a:r>
            <a:r>
              <a:rPr lang="en-US" sz="1400" dirty="0" err="1"/>
              <a:t>InterSystems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775855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Мережева</a:t>
            </a:r>
            <a:r>
              <a:rPr lang="ru-RU" dirty="0"/>
              <a:t> модель БД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99345" y="1597892"/>
            <a:ext cx="7740073" cy="50061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 модель </a:t>
            </a:r>
            <a:r>
              <a:rPr lang="ru-RU" sz="1400" b="1" dirty="0" err="1"/>
              <a:t>даних</a:t>
            </a:r>
            <a:r>
              <a:rPr lang="ru-RU" sz="1400" b="1" dirty="0"/>
              <a:t>, у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всі</a:t>
            </a:r>
            <a:r>
              <a:rPr lang="ru-RU" sz="1400" b="1" dirty="0"/>
              <a:t> </a:t>
            </a:r>
            <a:r>
              <a:rPr lang="ru-RU" sz="1400" b="1" dirty="0" err="1"/>
              <a:t>елементи</a:t>
            </a:r>
            <a:r>
              <a:rPr lang="ru-RU" sz="1400" b="1" dirty="0"/>
              <a:t> </a:t>
            </a:r>
            <a:r>
              <a:rPr lang="ru-RU" sz="1400" b="1" dirty="0" err="1"/>
              <a:t>можуть</a:t>
            </a:r>
            <a:r>
              <a:rPr lang="ru-RU" sz="1400" b="1" dirty="0"/>
              <a:t> бути </a:t>
            </a:r>
            <a:r>
              <a:rPr lang="ru-RU" sz="1400" b="1" dirty="0" err="1"/>
              <a:t>пов'язані</a:t>
            </a:r>
            <a:r>
              <a:rPr lang="ru-RU" sz="1400" b="1" dirty="0"/>
              <a:t> </a:t>
            </a:r>
            <a:r>
              <a:rPr lang="ru-RU" sz="1400" b="1" dirty="0" err="1"/>
              <a:t>довільним</a:t>
            </a:r>
            <a:r>
              <a:rPr lang="ru-RU" sz="1400" b="1" dirty="0"/>
              <a:t> чином.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мережевих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Система </a:t>
            </a:r>
            <a:r>
              <a:rPr lang="ru-RU" sz="1400" b="1" dirty="0" err="1"/>
              <a:t>обліку</a:t>
            </a:r>
            <a:r>
              <a:rPr lang="ru-RU" sz="1400" b="1" dirty="0"/>
              <a:t> </a:t>
            </a:r>
            <a:r>
              <a:rPr lang="ru-RU" sz="1400" b="1" dirty="0" err="1"/>
              <a:t>співробітників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Співробітники</a:t>
            </a:r>
            <a:r>
              <a:rPr lang="ru-RU" sz="1400" dirty="0"/>
              <a:t> (</a:t>
            </a:r>
            <a:r>
              <a:rPr lang="ru-RU" sz="1400" dirty="0" err="1"/>
              <a:t>вузли</a:t>
            </a:r>
            <a:r>
              <a:rPr lang="ru-RU" sz="1400" dirty="0"/>
              <a:t>) та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підлеглі</a:t>
            </a:r>
            <a:r>
              <a:rPr lang="ru-RU" sz="1400" dirty="0"/>
              <a:t> (</a:t>
            </a:r>
            <a:r>
              <a:rPr lang="ru-RU" sz="1400" dirty="0" err="1"/>
              <a:t>зв'язки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ієрархію</a:t>
            </a:r>
            <a:r>
              <a:rPr lang="ru-RU" sz="1400" dirty="0"/>
              <a:t> </a:t>
            </a:r>
            <a:r>
              <a:rPr lang="ru-RU" sz="1400" dirty="0" err="1"/>
              <a:t>співробітників</a:t>
            </a:r>
            <a:r>
              <a:rPr lang="ru-RU" sz="1400" dirty="0"/>
              <a:t> в </a:t>
            </a:r>
            <a:r>
              <a:rPr lang="ru-RU" sz="1400" dirty="0" err="1"/>
              <a:t>організації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Мережа </a:t>
            </a:r>
            <a:r>
              <a:rPr lang="ru-RU" sz="1400" b="1" dirty="0" err="1"/>
              <a:t>постачальників</a:t>
            </a:r>
            <a:r>
              <a:rPr lang="ru-RU" sz="1400" b="1" dirty="0"/>
              <a:t> та </a:t>
            </a:r>
            <a:r>
              <a:rPr lang="ru-RU" sz="1400" b="1" dirty="0" err="1"/>
              <a:t>продуктів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Постачальники</a:t>
            </a:r>
            <a:r>
              <a:rPr lang="ru-RU" sz="1400" dirty="0"/>
              <a:t> (</a:t>
            </a:r>
            <a:r>
              <a:rPr lang="ru-RU" sz="1400" dirty="0" err="1"/>
              <a:t>вузли</a:t>
            </a:r>
            <a:r>
              <a:rPr lang="ru-RU" sz="1400" dirty="0"/>
              <a:t>) та </a:t>
            </a:r>
            <a:r>
              <a:rPr lang="ru-RU" sz="1400" dirty="0" err="1"/>
              <a:t>продукти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вони </a:t>
            </a:r>
            <a:r>
              <a:rPr lang="ru-RU" sz="1400" dirty="0" err="1"/>
              <a:t>постачають</a:t>
            </a:r>
            <a:r>
              <a:rPr lang="ru-RU" sz="1400" dirty="0"/>
              <a:t> (</a:t>
            </a:r>
            <a:r>
              <a:rPr lang="ru-RU" sz="1400" dirty="0" err="1"/>
              <a:t>зв'язки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Ефективно</a:t>
            </a:r>
            <a:r>
              <a:rPr lang="ru-RU" sz="1400" dirty="0"/>
              <a:t> для </a:t>
            </a:r>
            <a:r>
              <a:rPr lang="ru-RU" sz="1400" dirty="0" err="1"/>
              <a:t>відстеження</a:t>
            </a:r>
            <a:r>
              <a:rPr lang="ru-RU" sz="1400" dirty="0"/>
              <a:t> </a:t>
            </a:r>
            <a:r>
              <a:rPr lang="ru-RU" sz="1400" dirty="0" err="1"/>
              <a:t>постачання</a:t>
            </a:r>
            <a:r>
              <a:rPr lang="ru-RU" sz="1400" dirty="0"/>
              <a:t>, </a:t>
            </a:r>
            <a:r>
              <a:rPr lang="ru-RU" sz="1400" dirty="0" err="1"/>
              <a:t>зв'язків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ru-RU" sz="1400" dirty="0" err="1"/>
              <a:t>постачальниками</a:t>
            </a:r>
            <a:r>
              <a:rPr lang="ru-RU" sz="1400" dirty="0"/>
              <a:t> та продуктами.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 err="1"/>
              <a:t>Мережеві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корисні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складні</a:t>
            </a:r>
            <a:r>
              <a:rPr lang="ru-RU" sz="1400" dirty="0"/>
              <a:t> </a:t>
            </a:r>
            <a:r>
              <a:rPr lang="ru-RU" sz="1400" dirty="0" err="1"/>
              <a:t>взаємозв'язки</a:t>
            </a:r>
            <a:r>
              <a:rPr lang="ru-RU" sz="1400" dirty="0"/>
              <a:t> і </a:t>
            </a:r>
            <a:r>
              <a:rPr lang="ru-RU" sz="1400" dirty="0" err="1"/>
              <a:t>можуть</a:t>
            </a:r>
            <a:r>
              <a:rPr lang="ru-RU" sz="1400" dirty="0"/>
              <a:t> бути легко </a:t>
            </a:r>
            <a:r>
              <a:rPr lang="ru-RU" sz="1400" dirty="0" err="1"/>
              <a:t>представлені</a:t>
            </a:r>
            <a:r>
              <a:rPr lang="ru-RU" sz="1400" dirty="0"/>
              <a:t> як таблиц</a:t>
            </a:r>
            <a:r>
              <a:rPr lang="en-US" sz="1400" dirty="0" err="1"/>
              <a:t>i</a:t>
            </a:r>
            <a:r>
              <a:rPr lang="ru-RU" sz="1400" dirty="0"/>
              <a:t>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слід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змінах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потребують</a:t>
            </a:r>
            <a:r>
              <a:rPr lang="ru-RU" sz="1400" dirty="0"/>
              <a:t> </a:t>
            </a:r>
            <a:r>
              <a:rPr lang="ru-RU" sz="1400" dirty="0" err="1"/>
              <a:t>складніших</a:t>
            </a:r>
            <a:r>
              <a:rPr lang="ru-RU" sz="1400" dirty="0"/>
              <a:t> </a:t>
            </a:r>
            <a:r>
              <a:rPr lang="ru-RU" sz="1400" dirty="0" err="1"/>
              <a:t>запитів</a:t>
            </a:r>
            <a:r>
              <a:rPr lang="ru-RU" sz="1400" dirty="0"/>
              <a:t> для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dirty="0"/>
            </a:b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мережеву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IDS (Integrated Data Store) </a:t>
            </a:r>
            <a:r>
              <a:rPr lang="ru-RU" sz="1400" dirty="0"/>
              <a:t>компании</a:t>
            </a:r>
            <a:r>
              <a:rPr lang="en-US" sz="1400" dirty="0"/>
              <a:t> General Electric</a:t>
            </a:r>
            <a:br>
              <a:rPr lang="ru-RU" sz="1400" dirty="0"/>
            </a:br>
            <a:r>
              <a:rPr lang="ru-RU" sz="1400" dirty="0"/>
              <a:t>- </a:t>
            </a:r>
            <a:r>
              <a:rPr lang="en-US" sz="1400" dirty="0"/>
              <a:t>Integrated Database Management System </a:t>
            </a:r>
            <a:r>
              <a:rPr lang="ru-RU" sz="1400" dirty="0"/>
              <a:t>компании </a:t>
            </a:r>
            <a:r>
              <a:rPr lang="en-US" sz="1400" dirty="0" err="1"/>
              <a:t>Cullinet</a:t>
            </a:r>
            <a:r>
              <a:rPr lang="en-US" sz="1400" dirty="0"/>
              <a:t> Software</a:t>
            </a:r>
            <a:endParaRPr lang="ru-RU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43808-7097-9DFE-3432-D798E711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2633237"/>
            <a:ext cx="3761357" cy="2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69" y="230910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1927" y="1182255"/>
            <a:ext cx="7740073" cy="556029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 БД, у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усі</a:t>
            </a:r>
            <a:r>
              <a:rPr lang="ru-RU" sz="1400" b="1" dirty="0"/>
              <a:t> </a:t>
            </a:r>
            <a:r>
              <a:rPr lang="ru-RU" sz="1400" b="1" dirty="0" err="1"/>
              <a:t>дані</a:t>
            </a:r>
            <a:r>
              <a:rPr lang="ru-RU" sz="1400" b="1" dirty="0"/>
              <a:t> </a:t>
            </a:r>
            <a:r>
              <a:rPr lang="ru-RU" sz="1400" b="1" dirty="0" err="1"/>
              <a:t>організовані</a:t>
            </a:r>
            <a:r>
              <a:rPr lang="ru-RU" sz="1400" b="1" dirty="0"/>
              <a:t> як таблиц</a:t>
            </a:r>
            <a:r>
              <a:rPr lang="en-US" sz="1400" b="1" dirty="0" err="1"/>
              <a:t>i</a:t>
            </a:r>
            <a:r>
              <a:rPr lang="ru-RU" sz="1400" b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реляц</a:t>
            </a:r>
            <a:r>
              <a:rPr lang="en-US" sz="1400" dirty="0" err="1"/>
              <a:t>i</a:t>
            </a:r>
            <a:r>
              <a:rPr lang="ru-RU" sz="1400" dirty="0" err="1"/>
              <a:t>йних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</a:t>
            </a:r>
            <a:r>
              <a:rPr lang="ru-RU" sz="1400" b="1" dirty="0" err="1"/>
              <a:t>Роздрібна</a:t>
            </a:r>
            <a:r>
              <a:rPr lang="ru-RU" sz="1400" b="1" dirty="0"/>
              <a:t> </a:t>
            </a:r>
            <a:r>
              <a:rPr lang="ru-RU" sz="1400" b="1" dirty="0" err="1"/>
              <a:t>торгівля</a:t>
            </a:r>
            <a:r>
              <a:rPr lang="ru-RU" sz="1400" b="1" dirty="0"/>
              <a:t> - </a:t>
            </a:r>
            <a:r>
              <a:rPr lang="ru-RU" sz="1400" b="1" dirty="0" err="1"/>
              <a:t>управління</a:t>
            </a:r>
            <a:r>
              <a:rPr lang="ru-RU" sz="1400" b="1" dirty="0"/>
              <a:t> запасами: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Таблиці</a:t>
            </a:r>
            <a:r>
              <a:rPr lang="ru-RU" sz="1400" dirty="0"/>
              <a:t> "</a:t>
            </a:r>
            <a:r>
              <a:rPr lang="ru-RU" sz="1400" dirty="0" err="1"/>
              <a:t>Продукти</a:t>
            </a:r>
            <a:r>
              <a:rPr lang="ru-RU" sz="1400" dirty="0"/>
              <a:t>", "</a:t>
            </a:r>
            <a:r>
              <a:rPr lang="ru-RU" sz="1400" dirty="0" err="1"/>
              <a:t>Категорії</a:t>
            </a:r>
            <a:r>
              <a:rPr lang="ru-RU" sz="1400" dirty="0"/>
              <a:t>", "</a:t>
            </a:r>
            <a:r>
              <a:rPr lang="ru-RU" sz="1400" dirty="0" err="1"/>
              <a:t>Постачальники</a:t>
            </a:r>
            <a:r>
              <a:rPr lang="ru-RU" sz="1400" dirty="0"/>
              <a:t>", "</a:t>
            </a:r>
            <a:r>
              <a:rPr lang="ru-RU" sz="1400" dirty="0" err="1"/>
              <a:t>Інвентаризація</a:t>
            </a:r>
            <a:r>
              <a:rPr lang="ru-RU" sz="1400" dirty="0"/>
              <a:t>", "</a:t>
            </a:r>
            <a:r>
              <a:rPr lang="ru-RU" sz="1400" dirty="0" err="1"/>
              <a:t>Транзакції</a:t>
            </a:r>
            <a:r>
              <a:rPr lang="ru-RU" sz="1400" dirty="0"/>
              <a:t> </a:t>
            </a:r>
            <a:r>
              <a:rPr lang="ru-RU" sz="1400" dirty="0" err="1"/>
              <a:t>продажів</a:t>
            </a:r>
            <a:r>
              <a:rPr lang="ru-RU" sz="1400" dirty="0"/>
              <a:t>".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 </a:t>
            </a:r>
            <a:r>
              <a:rPr lang="ru-RU" sz="1400" dirty="0" err="1"/>
              <a:t>Реляційні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допомагають</a:t>
            </a:r>
            <a:r>
              <a:rPr lang="ru-RU" sz="1400" dirty="0"/>
              <a:t> </a:t>
            </a:r>
            <a:r>
              <a:rPr lang="ru-RU" sz="1400" dirty="0" err="1"/>
              <a:t>відстежувати</a:t>
            </a:r>
            <a:r>
              <a:rPr lang="ru-RU" sz="1400" dirty="0"/>
              <a:t> </a:t>
            </a:r>
            <a:r>
              <a:rPr lang="ru-RU" sz="1400" dirty="0" err="1"/>
              <a:t>рівень</a:t>
            </a:r>
            <a:r>
              <a:rPr lang="ru-RU" sz="1400" dirty="0"/>
              <a:t> </a:t>
            </a:r>
            <a:r>
              <a:rPr lang="ru-RU" sz="1400" dirty="0" err="1"/>
              <a:t>запасів</a:t>
            </a:r>
            <a:r>
              <a:rPr lang="ru-RU" sz="1400" dirty="0"/>
              <a:t>, </a:t>
            </a:r>
            <a:r>
              <a:rPr lang="ru-RU" sz="1400" dirty="0" err="1"/>
              <a:t>керувати</a:t>
            </a:r>
            <a:r>
              <a:rPr lang="ru-RU" sz="1400" dirty="0"/>
              <a:t> </a:t>
            </a:r>
            <a:r>
              <a:rPr lang="ru-RU" sz="1400" dirty="0" err="1"/>
              <a:t>поповненням</a:t>
            </a:r>
            <a:r>
              <a:rPr lang="ru-RU" sz="1400" dirty="0"/>
              <a:t> та </a:t>
            </a:r>
            <a:r>
              <a:rPr lang="ru-RU" sz="1400" dirty="0" err="1"/>
              <a:t>аналізувати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</a:t>
            </a:r>
            <a:r>
              <a:rPr lang="ru-RU" sz="1400" dirty="0" err="1"/>
              <a:t>продажів</a:t>
            </a:r>
            <a:r>
              <a:rPr lang="ru-RU" sz="1400" dirty="0"/>
              <a:t> у </a:t>
            </a:r>
            <a:r>
              <a:rPr lang="ru-RU" sz="1400" dirty="0" err="1"/>
              <a:t>роздрібному</a:t>
            </a:r>
            <a:r>
              <a:rPr lang="ru-RU" sz="1400" dirty="0"/>
              <a:t> </a:t>
            </a:r>
            <a:r>
              <a:rPr lang="ru-RU" sz="1400" dirty="0" err="1"/>
              <a:t>бізнесі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</a:t>
            </a:r>
            <a:r>
              <a:rPr lang="ru-RU" sz="1400" b="1" dirty="0" err="1"/>
              <a:t>Охорона</a:t>
            </a:r>
            <a:r>
              <a:rPr lang="ru-RU" sz="1400" b="1" dirty="0"/>
              <a:t> </a:t>
            </a:r>
            <a:r>
              <a:rPr lang="ru-RU" sz="1400" b="1" dirty="0" err="1"/>
              <a:t>здоров'я</a:t>
            </a:r>
            <a:r>
              <a:rPr lang="ru-RU" sz="1400" b="1" dirty="0"/>
              <a:t> – </a:t>
            </a:r>
            <a:r>
              <a:rPr lang="ru-RU" sz="1400" b="1" dirty="0" err="1"/>
              <a:t>електронні</a:t>
            </a:r>
            <a:r>
              <a:rPr lang="ru-RU" sz="1400" b="1" dirty="0"/>
              <a:t> </a:t>
            </a:r>
            <a:r>
              <a:rPr lang="ru-RU" sz="1400" b="1" dirty="0" err="1"/>
              <a:t>медичні</a:t>
            </a:r>
            <a:r>
              <a:rPr lang="ru-RU" sz="1400" b="1" dirty="0"/>
              <a:t> записи:</a:t>
            </a:r>
            <a:br>
              <a:rPr lang="ru-RU" sz="1400" b="1" dirty="0"/>
            </a:b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Таблиці</a:t>
            </a:r>
            <a:r>
              <a:rPr lang="ru-RU" sz="1400" dirty="0"/>
              <a:t> "</a:t>
            </a:r>
            <a:r>
              <a:rPr lang="ru-RU" sz="1400" dirty="0" err="1"/>
              <a:t>Пацієнти</a:t>
            </a:r>
            <a:r>
              <a:rPr lang="ru-RU" sz="1400" dirty="0"/>
              <a:t>", "</a:t>
            </a:r>
            <a:r>
              <a:rPr lang="ru-RU" sz="1400" dirty="0" err="1"/>
              <a:t>Лікарі</a:t>
            </a:r>
            <a:r>
              <a:rPr lang="ru-RU" sz="1400" dirty="0"/>
              <a:t>", "</a:t>
            </a:r>
            <a:r>
              <a:rPr lang="ru-RU" sz="1400" dirty="0" err="1"/>
              <a:t>Діагнози</a:t>
            </a:r>
            <a:r>
              <a:rPr lang="ru-RU" sz="1400" dirty="0"/>
              <a:t>", "</a:t>
            </a:r>
            <a:r>
              <a:rPr lang="ru-RU" sz="1400" dirty="0" err="1"/>
              <a:t>Лікування</a:t>
            </a:r>
            <a:r>
              <a:rPr lang="ru-RU" sz="1400" dirty="0"/>
              <a:t>".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РБД </a:t>
            </a:r>
            <a:r>
              <a:rPr lang="ru-RU" sz="1400" dirty="0" err="1"/>
              <a:t>полегшують</a:t>
            </a:r>
            <a:r>
              <a:rPr lang="ru-RU" sz="1400" dirty="0"/>
              <a:t> </a:t>
            </a:r>
            <a:r>
              <a:rPr lang="ru-RU" sz="1400" dirty="0" err="1"/>
              <a:t>зберігання</a:t>
            </a:r>
            <a:r>
              <a:rPr lang="ru-RU" sz="1400" dirty="0"/>
              <a:t> та </a:t>
            </a:r>
            <a:r>
              <a:rPr lang="ru-RU" sz="1400" dirty="0" err="1"/>
              <a:t>ефективний</a:t>
            </a:r>
            <a:r>
              <a:rPr lang="ru-RU" sz="1400" dirty="0"/>
              <a:t> </a:t>
            </a:r>
            <a:r>
              <a:rPr lang="ru-RU" sz="1400" dirty="0" err="1"/>
              <a:t>пошук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про </a:t>
            </a:r>
            <a:r>
              <a:rPr lang="ru-RU" sz="1400" dirty="0" err="1"/>
              <a:t>пацієнтів</a:t>
            </a:r>
            <a:r>
              <a:rPr lang="ru-RU" sz="1400" dirty="0"/>
              <a:t>, </a:t>
            </a:r>
            <a:r>
              <a:rPr lang="ru-RU" sz="1400" dirty="0" err="1"/>
              <a:t>діагнозів</a:t>
            </a:r>
            <a:r>
              <a:rPr lang="ru-RU" sz="1400" dirty="0"/>
              <a:t> та </a:t>
            </a:r>
            <a:r>
              <a:rPr lang="ru-RU" sz="1400" dirty="0" err="1"/>
              <a:t>лікування</a:t>
            </a:r>
            <a:r>
              <a:rPr lang="ru-RU" sz="1400" dirty="0"/>
              <a:t>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 err="1"/>
              <a:t>Мережеві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корисні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складні</a:t>
            </a:r>
            <a:r>
              <a:rPr lang="ru-RU" sz="1400" dirty="0"/>
              <a:t> </a:t>
            </a:r>
            <a:r>
              <a:rPr lang="ru-RU" sz="1400" dirty="0" err="1"/>
              <a:t>взаємозв'язки</a:t>
            </a:r>
            <a:r>
              <a:rPr lang="ru-RU" sz="1400" dirty="0"/>
              <a:t> і </a:t>
            </a:r>
            <a:r>
              <a:rPr lang="ru-RU" sz="1400" dirty="0" err="1"/>
              <a:t>можуть</a:t>
            </a:r>
            <a:r>
              <a:rPr lang="ru-RU" sz="1400" dirty="0"/>
              <a:t> бути легко </a:t>
            </a:r>
            <a:r>
              <a:rPr lang="ru-RU" sz="1400" dirty="0" err="1"/>
              <a:t>представлені</a:t>
            </a:r>
            <a:r>
              <a:rPr lang="ru-RU" sz="1400" dirty="0"/>
              <a:t> як таблиц</a:t>
            </a:r>
            <a:r>
              <a:rPr lang="en-US" sz="1400" dirty="0" err="1"/>
              <a:t>i</a:t>
            </a:r>
            <a:r>
              <a:rPr lang="ru-RU" sz="1400" dirty="0"/>
              <a:t>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слід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змінах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потребують</a:t>
            </a:r>
            <a:r>
              <a:rPr lang="ru-RU" sz="1400" dirty="0"/>
              <a:t> </a:t>
            </a:r>
            <a:r>
              <a:rPr lang="ru-RU" sz="1400" dirty="0" err="1"/>
              <a:t>складніших</a:t>
            </a:r>
            <a:r>
              <a:rPr lang="ru-RU" sz="1400" dirty="0"/>
              <a:t> </a:t>
            </a:r>
            <a:r>
              <a:rPr lang="ru-RU" sz="1400" dirty="0" err="1"/>
              <a:t>запитів</a:t>
            </a:r>
            <a:r>
              <a:rPr lang="ru-RU" sz="1400" dirty="0"/>
              <a:t> для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реляц</a:t>
            </a:r>
            <a:r>
              <a:rPr lang="en-US" sz="1400" b="1" dirty="0" err="1"/>
              <a:t>i</a:t>
            </a:r>
            <a:r>
              <a:rPr lang="ru-RU" sz="1400" b="1" dirty="0" err="1"/>
              <a:t>йну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Microsoft SQL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Oracle</a:t>
            </a:r>
            <a:r>
              <a:rPr lang="ru-RU" sz="1400" dirty="0"/>
              <a:t> </a:t>
            </a:r>
            <a:r>
              <a:rPr lang="en-US" sz="1400" dirty="0"/>
              <a:t>Database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MySQL</a:t>
            </a:r>
            <a:endParaRPr lang="ru-RU" sz="14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Microsoft Access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17BE79D2-1792-C6E8-E2C3-4025057C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2548948"/>
            <a:ext cx="4191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69" y="230910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Об'єктно-орієнтована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1182255"/>
            <a:ext cx="6280727" cy="556029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 БД, в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дані</a:t>
            </a:r>
            <a:r>
              <a:rPr lang="ru-RU" sz="1400" b="1" dirty="0"/>
              <a:t> </a:t>
            </a:r>
            <a:r>
              <a:rPr lang="ru-RU" sz="1400" b="1" dirty="0" err="1"/>
              <a:t>моделюються</a:t>
            </a:r>
            <a:r>
              <a:rPr lang="ru-RU" sz="1400" b="1" dirty="0"/>
              <a:t> у </a:t>
            </a:r>
            <a:r>
              <a:rPr lang="ru-RU" sz="1400" b="1" dirty="0" err="1"/>
              <a:t>вигляді</a:t>
            </a:r>
            <a:r>
              <a:rPr lang="ru-RU" sz="1400" b="1" dirty="0"/>
              <a:t> </a:t>
            </a:r>
            <a:r>
              <a:rPr lang="ru-RU" sz="1400" b="1" dirty="0" err="1"/>
              <a:t>об'єктів</a:t>
            </a:r>
            <a:r>
              <a:rPr lang="ru-RU" sz="1400" b="1" dirty="0"/>
              <a:t>, </a:t>
            </a:r>
            <a:r>
              <a:rPr lang="ru-RU" sz="1400" b="1" dirty="0" err="1"/>
              <a:t>їх</a:t>
            </a:r>
            <a:r>
              <a:rPr lang="ru-RU" sz="1400" b="1" dirty="0"/>
              <a:t> </a:t>
            </a:r>
            <a:r>
              <a:rPr lang="ru-RU" sz="1400" b="1" dirty="0" err="1"/>
              <a:t>атрибутів</a:t>
            </a:r>
            <a:r>
              <a:rPr lang="ru-RU" sz="1400" b="1" dirty="0"/>
              <a:t>, </a:t>
            </a:r>
            <a:r>
              <a:rPr lang="ru-RU" sz="1400" b="1" dirty="0" err="1"/>
              <a:t>методів</a:t>
            </a:r>
            <a:r>
              <a:rPr lang="ru-RU" sz="1400" b="1" dirty="0"/>
              <a:t> і </a:t>
            </a:r>
            <a:r>
              <a:rPr lang="ru-RU" sz="1400" b="1" dirty="0" err="1"/>
              <a:t>класів</a:t>
            </a:r>
            <a:r>
              <a:rPr lang="en-US" sz="1400" b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об'єктно-орієнтованих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</a:t>
            </a:r>
            <a:r>
              <a:rPr lang="ru-RU" sz="1400" b="1" dirty="0" err="1"/>
              <a:t>Облік</a:t>
            </a:r>
            <a:r>
              <a:rPr lang="ru-RU" sz="1400" b="1" dirty="0"/>
              <a:t> </a:t>
            </a:r>
            <a:r>
              <a:rPr lang="ru-RU" sz="1400" b="1" dirty="0" err="1"/>
              <a:t>співробітників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Об'єкти</a:t>
            </a:r>
            <a:r>
              <a:rPr lang="ru-RU" sz="1400" dirty="0"/>
              <a:t> "</a:t>
            </a:r>
            <a:r>
              <a:rPr lang="ru-RU" sz="1400" dirty="0" err="1"/>
              <a:t>Співробітник</a:t>
            </a:r>
            <a:r>
              <a:rPr lang="ru-RU" sz="1400" dirty="0"/>
              <a:t>", "</a:t>
            </a:r>
            <a:r>
              <a:rPr lang="ru-RU" sz="1400" dirty="0" err="1"/>
              <a:t>Відділ</a:t>
            </a:r>
            <a:r>
              <a:rPr lang="ru-RU" sz="1400" dirty="0"/>
              <a:t>", "Проект". </a:t>
            </a:r>
            <a:br>
              <a:rPr lang="ru-RU" sz="1400" dirty="0"/>
            </a:br>
            <a:r>
              <a:rPr lang="ru-RU" sz="1400" i="1" dirty="0" err="1"/>
              <a:t>Використання</a:t>
            </a:r>
            <a:r>
              <a:rPr lang="ru-RU" sz="1400" dirty="0"/>
              <a:t>: ООБД </a:t>
            </a:r>
            <a:r>
              <a:rPr lang="ru-RU" sz="1400" dirty="0" err="1"/>
              <a:t>підходять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співробітників</a:t>
            </a:r>
            <a:r>
              <a:rPr lang="ru-RU" sz="1400" dirty="0"/>
              <a:t>,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ролі</a:t>
            </a:r>
            <a:r>
              <a:rPr lang="ru-RU" sz="1400" dirty="0"/>
              <a:t> у </a:t>
            </a:r>
            <a:r>
              <a:rPr lang="ru-RU" sz="1400" dirty="0" err="1"/>
              <a:t>відділах</a:t>
            </a:r>
            <a:r>
              <a:rPr lang="ru-RU" sz="1400" dirty="0"/>
              <a:t> та </a:t>
            </a:r>
            <a:r>
              <a:rPr lang="ru-RU" sz="1400" dirty="0" err="1"/>
              <a:t>участі</a:t>
            </a:r>
            <a:r>
              <a:rPr lang="ru-RU" sz="1400" dirty="0"/>
              <a:t> у проектах.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</a:t>
            </a:r>
            <a:r>
              <a:rPr lang="ru-RU" sz="1400" b="1" dirty="0" err="1"/>
              <a:t>Мультимедійна</a:t>
            </a:r>
            <a:r>
              <a:rPr lang="ru-RU" sz="1400" b="1" dirty="0"/>
              <a:t> </a:t>
            </a:r>
            <a:r>
              <a:rPr lang="ru-RU" sz="1400" b="1" dirty="0" err="1"/>
              <a:t>бібліотека</a:t>
            </a:r>
            <a:r>
              <a:rPr lang="ru-RU" sz="1400" b="1" dirty="0"/>
              <a:t>: </a:t>
            </a:r>
            <a:br>
              <a:rPr lang="ru-RU" sz="1400" b="1" dirty="0"/>
            </a:b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Об'єкти</a:t>
            </a:r>
            <a:r>
              <a:rPr lang="ru-RU" sz="1400" dirty="0"/>
              <a:t> "</a:t>
            </a:r>
            <a:r>
              <a:rPr lang="ru-RU" sz="1400" dirty="0" err="1"/>
              <a:t>Фільм</a:t>
            </a:r>
            <a:r>
              <a:rPr lang="ru-RU" sz="1400" dirty="0"/>
              <a:t>", "Актор", "Жанр". </a:t>
            </a:r>
            <a:br>
              <a:rPr lang="ru-RU" sz="1400" dirty="0"/>
            </a:b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про </a:t>
            </a:r>
            <a:r>
              <a:rPr lang="ru-RU" sz="1400" dirty="0" err="1"/>
              <a:t>фільми</a:t>
            </a:r>
            <a:r>
              <a:rPr lang="ru-RU" sz="1400" dirty="0"/>
              <a:t>, </a:t>
            </a:r>
            <a:r>
              <a:rPr lang="ru-RU" sz="1400" dirty="0" err="1"/>
              <a:t>акторів</a:t>
            </a:r>
            <a:r>
              <a:rPr lang="ru-RU" sz="1400" dirty="0"/>
              <a:t> та </a:t>
            </a:r>
            <a:r>
              <a:rPr lang="ru-RU" sz="1400" dirty="0" err="1"/>
              <a:t>зв'язки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ними.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ООБД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гнучкість</a:t>
            </a:r>
            <a:r>
              <a:rPr lang="ru-RU" sz="1400" dirty="0"/>
              <a:t>, </a:t>
            </a:r>
            <a:r>
              <a:rPr lang="ru-RU" sz="1400" dirty="0" err="1"/>
              <a:t>абстракцію</a:t>
            </a:r>
            <a:r>
              <a:rPr lang="ru-RU" sz="1400" dirty="0"/>
              <a:t>, </a:t>
            </a:r>
            <a:r>
              <a:rPr lang="ru-RU" sz="1400" dirty="0" err="1"/>
              <a:t>інкапсуляцію</a:t>
            </a:r>
            <a:r>
              <a:rPr lang="ru-RU" sz="1400" dirty="0"/>
              <a:t> та </a:t>
            </a:r>
            <a:r>
              <a:rPr lang="ru-RU" sz="1400" dirty="0" err="1"/>
              <a:t>зручність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з </a:t>
            </a:r>
            <a:r>
              <a:rPr lang="ru-RU" sz="1400" dirty="0" err="1"/>
              <a:t>даними</a:t>
            </a:r>
            <a:r>
              <a:rPr lang="ru-RU" sz="1400" dirty="0"/>
              <a:t>, особливо у </a:t>
            </a:r>
            <a:r>
              <a:rPr lang="ru-RU" sz="1400" dirty="0" err="1"/>
              <a:t>контексті</a:t>
            </a:r>
            <a:r>
              <a:rPr lang="ru-RU" sz="1400" dirty="0"/>
              <a:t> </a:t>
            </a:r>
            <a:r>
              <a:rPr lang="ru-RU" sz="1400" dirty="0" err="1"/>
              <a:t>об'єктно-орієнтованого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об'єктно-орієнтовану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IBM Lotus Notes/Domino</a:t>
            </a:r>
            <a:endParaRPr lang="ru-RU" sz="14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Jasmine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 err="1"/>
              <a:t>ObjectStore</a:t>
            </a:r>
            <a:endParaRPr lang="ru-RU" sz="14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B9F1B8C-AA04-8100-C88F-8EF3894D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" y="2970357"/>
            <a:ext cx="4286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14" y="763194"/>
            <a:ext cx="3201786" cy="571998"/>
          </a:xfrm>
        </p:spPr>
        <p:txBody>
          <a:bodyPr anchor="b">
            <a:normAutofit/>
          </a:bodyPr>
          <a:lstStyle/>
          <a:p>
            <a:r>
              <a:rPr lang="ru-RU" sz="4400" b="1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819" y="4230254"/>
            <a:ext cx="11129818" cy="229061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NoSQL - </a:t>
            </a:r>
            <a:r>
              <a:rPr lang="ru-RU" sz="1400" b="1" dirty="0" err="1"/>
              <a:t>підхід</a:t>
            </a:r>
            <a:r>
              <a:rPr lang="ru-RU" sz="1400" b="1" dirty="0"/>
              <a:t>, </a:t>
            </a:r>
            <a:r>
              <a:rPr lang="ru-RU" sz="1400" b="1" dirty="0" err="1"/>
              <a:t>спрямований</a:t>
            </a:r>
            <a:r>
              <a:rPr lang="ru-RU" sz="1400" b="1" dirty="0"/>
              <a:t> на </a:t>
            </a:r>
            <a:r>
              <a:rPr lang="ru-RU" sz="1400" b="1" dirty="0" err="1"/>
              <a:t>реалізацію</a:t>
            </a:r>
            <a:r>
              <a:rPr lang="ru-RU" sz="1400" b="1" dirty="0"/>
              <a:t> </a:t>
            </a:r>
            <a:r>
              <a:rPr lang="ru-RU" sz="1400" b="1" dirty="0" err="1"/>
              <a:t>сховищ</a:t>
            </a:r>
            <a:r>
              <a:rPr lang="ru-RU" sz="1400" b="1" dirty="0"/>
              <a:t> БД,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мають</a:t>
            </a:r>
            <a:r>
              <a:rPr lang="ru-RU" sz="1400" b="1" dirty="0"/>
              <a:t> </a:t>
            </a:r>
            <a:r>
              <a:rPr lang="ru-RU" sz="1400" b="1" dirty="0" err="1"/>
              <a:t>відмінності</a:t>
            </a:r>
            <a:r>
              <a:rPr lang="ru-RU" sz="1400" b="1" dirty="0"/>
              <a:t> </a:t>
            </a:r>
            <a:r>
              <a:rPr lang="ru-RU" sz="1400" b="1" dirty="0" err="1"/>
              <a:t>від</a:t>
            </a:r>
            <a:r>
              <a:rPr lang="ru-RU" sz="1400" b="1" dirty="0"/>
              <a:t> моделей,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використовуються</a:t>
            </a:r>
            <a:r>
              <a:rPr lang="ru-RU" sz="1400" b="1" dirty="0"/>
              <a:t> в </a:t>
            </a:r>
            <a:r>
              <a:rPr lang="ru-RU" sz="1400" b="1" dirty="0" err="1"/>
              <a:t>реляційних</a:t>
            </a:r>
            <a:r>
              <a:rPr lang="ru-RU" sz="1400" b="1" dirty="0"/>
              <a:t> БД.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Підхід</a:t>
            </a:r>
            <a:r>
              <a:rPr lang="ru-RU" sz="1400" dirty="0"/>
              <a:t> </a:t>
            </a:r>
            <a:r>
              <a:rPr lang="ru-RU" sz="1400" dirty="0" err="1"/>
              <a:t>застосовується</a:t>
            </a:r>
            <a:r>
              <a:rPr lang="ru-RU" sz="1400" dirty="0"/>
              <a:t> до БД, в </a:t>
            </a:r>
            <a:r>
              <a:rPr lang="ru-RU" sz="1400" dirty="0" err="1"/>
              <a:t>яких</a:t>
            </a:r>
            <a:r>
              <a:rPr lang="ru-RU" sz="1400" dirty="0"/>
              <a:t> робиться </a:t>
            </a:r>
            <a:r>
              <a:rPr lang="ru-RU" sz="1400" dirty="0" err="1"/>
              <a:t>спроба</a:t>
            </a:r>
            <a:r>
              <a:rPr lang="ru-RU" sz="1400" dirty="0"/>
              <a:t> </a:t>
            </a:r>
            <a:r>
              <a:rPr lang="ru-RU" sz="1400" dirty="0" err="1"/>
              <a:t>вирішити</a:t>
            </a:r>
            <a:r>
              <a:rPr lang="ru-RU" sz="1400" dirty="0"/>
              <a:t> </a:t>
            </a:r>
            <a:r>
              <a:rPr lang="ru-RU" sz="1400" dirty="0" err="1"/>
              <a:t>проблеми</a:t>
            </a:r>
            <a:r>
              <a:rPr lang="ru-RU" sz="1400" dirty="0"/>
              <a:t> </a:t>
            </a:r>
            <a:r>
              <a:rPr lang="ru-RU" sz="1400" dirty="0" err="1"/>
              <a:t>масштабування</a:t>
            </a:r>
            <a:r>
              <a:rPr lang="ru-RU" sz="1400" dirty="0"/>
              <a:t> та </a:t>
            </a:r>
            <a:r>
              <a:rPr lang="ru-RU" sz="1400" dirty="0" err="1"/>
              <a:t>доступності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Типи </a:t>
            </a:r>
            <a:r>
              <a:rPr lang="ru-RU" sz="1400" b="1" dirty="0" err="1"/>
              <a:t>сховищ</a:t>
            </a:r>
            <a:r>
              <a:rPr lang="ru-RU" sz="1400" b="1" dirty="0"/>
              <a:t> </a:t>
            </a:r>
            <a:r>
              <a:rPr lang="en-US" sz="1400" b="1" dirty="0"/>
              <a:t>NoSQL:</a:t>
            </a:r>
            <a:br>
              <a:rPr lang="ru-RU" sz="1400" dirty="0"/>
            </a:br>
            <a:r>
              <a:rPr lang="en-US" sz="1400" dirty="0"/>
              <a:t>- </a:t>
            </a:r>
            <a:r>
              <a:rPr lang="ru-RU" sz="1400" dirty="0" err="1"/>
              <a:t>Сховище</a:t>
            </a:r>
            <a:r>
              <a:rPr lang="ru-RU" sz="1400" dirty="0"/>
              <a:t> «ключ-</a:t>
            </a:r>
            <a:r>
              <a:rPr lang="ru-RU" sz="1400" dirty="0" err="1"/>
              <a:t>значення</a:t>
            </a:r>
            <a:r>
              <a:rPr lang="ru-RU" sz="1400" dirty="0"/>
              <a:t>»</a:t>
            </a:r>
            <a:r>
              <a:rPr lang="en-US" sz="1400" dirty="0"/>
              <a:t> (Berkeley DB, </a:t>
            </a:r>
            <a:r>
              <a:rPr lang="en-US" sz="1400" dirty="0" err="1"/>
              <a:t>MemcacheDB</a:t>
            </a:r>
            <a:r>
              <a:rPr lang="en-US" sz="1400" dirty="0"/>
              <a:t>, Amazon DynamoDB)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 err="1"/>
              <a:t>Сховище</a:t>
            </a:r>
            <a:r>
              <a:rPr lang="ru-RU" sz="1400" dirty="0"/>
              <a:t> </a:t>
            </a:r>
            <a:r>
              <a:rPr lang="ru-RU" sz="1400" dirty="0" err="1"/>
              <a:t>сімейств</a:t>
            </a:r>
            <a:r>
              <a:rPr lang="ru-RU" sz="1400" dirty="0"/>
              <a:t> колонок</a:t>
            </a:r>
            <a:r>
              <a:rPr lang="en-US" sz="1400" dirty="0"/>
              <a:t> (Apache Cassandra, Apache </a:t>
            </a:r>
            <a:r>
              <a:rPr lang="en-US" sz="1400" dirty="0" err="1"/>
              <a:t>Hbase</a:t>
            </a:r>
            <a:r>
              <a:rPr lang="en-US" sz="1400" dirty="0"/>
              <a:t>, Apache </a:t>
            </a:r>
            <a:r>
              <a:rPr lang="en-US" sz="1400" dirty="0" err="1"/>
              <a:t>Accumulo</a:t>
            </a:r>
            <a:r>
              <a:rPr lang="en-US" sz="1400" dirty="0"/>
              <a:t>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 err="1"/>
              <a:t>Документо-орієнтована</a:t>
            </a:r>
            <a:r>
              <a:rPr lang="ru-RU" sz="1400" dirty="0"/>
              <a:t> БД</a:t>
            </a:r>
            <a:r>
              <a:rPr lang="en-US" sz="1400" dirty="0"/>
              <a:t> (MongoDB, CouchDB, Microsoft </a:t>
            </a:r>
            <a:r>
              <a:rPr lang="en-US" sz="1400" dirty="0" err="1"/>
              <a:t>DocumentDB</a:t>
            </a:r>
            <a:r>
              <a:rPr lang="en-US" sz="1400" dirty="0"/>
              <a:t>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/>
              <a:t>БД на </a:t>
            </a:r>
            <a:r>
              <a:rPr lang="ru-RU" sz="1400" dirty="0" err="1"/>
              <a:t>основі</a:t>
            </a:r>
            <a:r>
              <a:rPr lang="ru-RU" sz="1400" dirty="0"/>
              <a:t> </a:t>
            </a:r>
            <a:r>
              <a:rPr lang="ru-RU" sz="1400" dirty="0" err="1"/>
              <a:t>графів</a:t>
            </a:r>
            <a:r>
              <a:rPr lang="en-US" sz="1400" dirty="0"/>
              <a:t> </a:t>
            </a:r>
            <a:r>
              <a:rPr lang="ru-RU" sz="1400" dirty="0"/>
              <a:t>БД</a:t>
            </a:r>
            <a:r>
              <a:rPr lang="en-US" sz="1400" dirty="0"/>
              <a:t> (Neo4j, </a:t>
            </a:r>
            <a:r>
              <a:rPr lang="en-US" sz="1400" dirty="0" err="1"/>
              <a:t>AllegroGraph</a:t>
            </a:r>
            <a:r>
              <a:rPr lang="en-US" sz="1400" dirty="0"/>
              <a:t>, Bigdata, </a:t>
            </a:r>
            <a:r>
              <a:rPr lang="en-US" sz="1400" dirty="0" err="1"/>
              <a:t>InfiniteGraph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ABFE88A7-C299-275E-B15A-3C7ABEBF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82" y="1659195"/>
            <a:ext cx="7218217" cy="24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{406A9FFB-6CB4-4155-A301-5470064E5CFF}tf78853419_win32</Template>
  <TotalTime>775</TotalTime>
  <Words>954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Теорія баз даних</vt:lpstr>
      <vt:lpstr>Типові завдання під час роботи з даними</vt:lpstr>
      <vt:lpstr>База даних (БД) – сховище даних, призначене для автоматизованої обробки. Зазвичай це один або кілька файлів певного формату.  Система управління базами даних (СУБД) – програмне забезпечення, яке керує базою даних</vt:lpstr>
      <vt:lpstr>Головнi моделі баз даних</vt:lpstr>
      <vt:lpstr>Ієрархічна модель БД</vt:lpstr>
      <vt:lpstr>Мережева модель БД</vt:lpstr>
      <vt:lpstr>Реляційна база даних</vt:lpstr>
      <vt:lpstr>Об'єктно-орієнтована база даних</vt:lpstr>
      <vt:lpstr>NoSQL</vt:lpstr>
      <vt:lpstr>Архітектури сучасних реалізацій реляційних БД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Теорія баз даних</dc:title>
  <dc:creator>Shchebetovskyi, Dmitriy</dc:creator>
  <cp:lastModifiedBy>Shchebetovskyi, Dmitriy</cp:lastModifiedBy>
  <cp:revision>45</cp:revision>
  <dcterms:created xsi:type="dcterms:W3CDTF">2024-06-26T21:25:31Z</dcterms:created>
  <dcterms:modified xsi:type="dcterms:W3CDTF">2024-06-27T10:21:51Z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f2a5e4-10d8-4dfe-8082-7352c27520cb_Enabled">
    <vt:lpwstr>true</vt:lpwstr>
  </property>
  <property fmtid="{D5CDD505-2E9C-101B-9397-08002B2CF9AE}" pid="4" name="MSIP_Label_e3f2a5e4-10d8-4dfe-8082-7352c27520cb_SetDate">
    <vt:lpwstr>2024-06-26T21:26:05Z</vt:lpwstr>
  </property>
  <property fmtid="{D5CDD505-2E9C-101B-9397-08002B2CF9AE}" pid="5" name="MSIP_Label_e3f2a5e4-10d8-4dfe-8082-7352c27520cb_Method">
    <vt:lpwstr>Standard</vt:lpwstr>
  </property>
  <property fmtid="{D5CDD505-2E9C-101B-9397-08002B2CF9AE}" pid="6" name="MSIP_Label_e3f2a5e4-10d8-4dfe-8082-7352c27520cb_Name">
    <vt:lpwstr>_Official</vt:lpwstr>
  </property>
  <property fmtid="{D5CDD505-2E9C-101B-9397-08002B2CF9AE}" pid="7" name="MSIP_Label_e3f2a5e4-10d8-4dfe-8082-7352c27520cb_SiteId">
    <vt:lpwstr>2864f69d-77c3-4fbe-bbc0-97502052391a</vt:lpwstr>
  </property>
  <property fmtid="{D5CDD505-2E9C-101B-9397-08002B2CF9AE}" pid="8" name="MSIP_Label_e3f2a5e4-10d8-4dfe-8082-7352c27520cb_ActionId">
    <vt:lpwstr>ed4d63c4-77bf-4358-a2bf-0f40bd1c1396</vt:lpwstr>
  </property>
  <property fmtid="{D5CDD505-2E9C-101B-9397-08002B2CF9AE}" pid="9" name="MSIP_Label_e3f2a5e4-10d8-4dfe-8082-7352c27520cb_ContentBits">
    <vt:lpwstr>1</vt:lpwstr>
  </property>
  <property fmtid="{D5CDD505-2E9C-101B-9397-08002B2CF9AE}" pid="10" name="ClassificationContentMarkingHeaderLocations">
    <vt:lpwstr>Custom:4</vt:lpwstr>
  </property>
  <property fmtid="{D5CDD505-2E9C-101B-9397-08002B2CF9AE}" pid="11" name="ClassificationContentMarkingHeaderText">
    <vt:lpwstr>[OFFICIAL]</vt:lpwstr>
  </property>
</Properties>
</file>