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 Oriented Programing… It might sound intimidating… but it is quite easy once you get a hang of it. It will make your projects more dynamic and manageable.</a:t>
            </a:r>
            <a:endParaRPr/>
          </a:p>
          <a:p>
            <a:pPr indent="0" lvl="0" marL="0">
              <a:spcBef>
                <a:spcPts val="0"/>
              </a:spcBef>
              <a:spcAft>
                <a:spcPts val="0"/>
              </a:spcAft>
              <a:buNone/>
            </a:pPr>
            <a:r>
              <a:t/>
            </a:r>
            <a:endParaRPr/>
          </a:p>
          <a:p>
            <a:pPr indent="0" lvl="0" marL="0">
              <a:spcBef>
                <a:spcPts val="0"/>
              </a:spcBef>
              <a:spcAft>
                <a:spcPts val="0"/>
              </a:spcAft>
              <a:buNone/>
            </a:pPr>
            <a:r>
              <a:rPr lang="en"/>
              <a:t>NOTE: change this to enemy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Now we have our class… we wish to make an object from it. How do we do that? Easy… we first DECLARE the objects from the class we wish to use. Then in SETUP we initialize our objects. Finally we call the methods in our class on the object using “.” notation. </a:t>
            </a:r>
            <a:endParaRPr/>
          </a:p>
          <a:p>
            <a:pPr indent="0" lvl="0" marL="0" rtl="0">
              <a:spcBef>
                <a:spcPts val="0"/>
              </a:spcBef>
              <a:spcAft>
                <a:spcPts val="0"/>
              </a:spcAft>
              <a:buNone/>
            </a:pPr>
            <a:r>
              <a:t/>
            </a:r>
            <a:endParaRPr/>
          </a:p>
          <a:p>
            <a:pPr indent="0" lvl="0" marL="0" rtl="0">
              <a:spcBef>
                <a:spcPts val="0"/>
              </a:spcBef>
              <a:spcAft>
                <a:spcPts val="0"/>
              </a:spcAft>
              <a:buNone/>
            </a:pPr>
            <a:r>
              <a:rPr lang="en"/>
              <a:t>Follow along with Objects EX1</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WOW… now that’s pathetic. We only have A,B,C,D. What if we want to create a lot of alphabets. It would be tedious to use this method. We need a way to handle multiple objects, to do this we use an array lists. An array list is a dynamic array in which indexed data can be added to or subtracted from with ease. Let’s try it.</a:t>
            </a:r>
            <a:endParaRPr/>
          </a:p>
          <a:p>
            <a:pPr indent="0" lvl="0" marL="0" rt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First let’s look at Objects EX4 to see the changes to our CONSTRUCTOR. Here we don’t pass arguments to our object… instead we allow our constructor to do the work by creating random numbers that initialize our variables.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Now we define an ArrayList called letters.</a:t>
            </a:r>
            <a:endParaRPr/>
          </a:p>
          <a:p>
            <a:pPr indent="0" lvl="0" marL="0" rtl="0">
              <a:spcBef>
                <a:spcPts val="0"/>
              </a:spcBef>
              <a:spcAft>
                <a:spcPts val="0"/>
              </a:spcAft>
              <a:buNone/>
            </a:pPr>
            <a:r>
              <a:rPr lang="en"/>
              <a:t>Then in our SETUP we create an instance of letter</a:t>
            </a:r>
            <a:r>
              <a:rPr lang="en">
                <a:solidFill>
                  <a:schemeClr val="dk1"/>
                </a:solidFill>
              </a:rPr>
              <a:t>, this is where we will keep the objects created from our class.</a:t>
            </a:r>
            <a:endParaRPr>
              <a:solidFill>
                <a:schemeClr val="dk1"/>
              </a:solidFill>
            </a:endParaRPr>
          </a:p>
          <a:p>
            <a:pPr indent="0" lvl="0" marL="0" rtl="0">
              <a:spcBef>
                <a:spcPts val="0"/>
              </a:spcBef>
              <a:spcAft>
                <a:spcPts val="0"/>
              </a:spcAft>
              <a:buNone/>
            </a:pPr>
            <a:r>
              <a:rPr lang="en">
                <a:solidFill>
                  <a:schemeClr val="dk1"/>
                </a:solidFill>
              </a:rPr>
              <a:t>Using a for loop we create new instanced of our class called myletter and add them to the array list “letters”.</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In our DRAW we call (with a for loop) the object contained in index[i] of the arraylist. We then call the methods move(), collide(), and display() using “.” notation.</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Let’s follow in Objects EX4</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The beauty of arraylists is that it is flexible and variable. Once initialized you can add and remove elements from the list thus changing the size. Regular arrays are incapable of this. Here are some of the methods used in arraylists. In this sketch we use the keyboard inputs A to add elements to the list and D to delete elements from the ist</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 name="Shape 29"/>
        <p:cNvGrpSpPr/>
        <p:nvPr/>
      </p:nvGrpSpPr>
      <p:grpSpPr>
        <a:xfrm>
          <a:off x="0" y="0"/>
          <a:ext cx="0" cy="0"/>
          <a:chOff x="0" y="0"/>
          <a:chExt cx="0" cy="0"/>
        </a:xfrm>
      </p:grpSpPr>
      <p:sp>
        <p:nvSpPr>
          <p:cNvPr id="30" name="Shape 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 name="Shape 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Objects are a way to group variables and related functions… unlike primitive data types like INT or FLOAT that can only store one variable… objects can store multiple variables and functions.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 name="Shape 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use objects for the reasons seen on the screen… You might not be aware of this, but you have already been working with objects. Since you have also been working with variables and functions… all we do now is combine these elements into our objects.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 name="Shape 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if we take the example of a letter objects… we want to have within it data related to the characteristics of the letter i.e. color, the character, size, position. Additionally we want to include the functions (methods) of the letter i.e. how it moves, forward, backward, collision.</a:t>
            </a:r>
            <a:endParaRPr/>
          </a:p>
          <a:p>
            <a:pPr indent="0" lvl="0" marL="0" rtl="0">
              <a:spcBef>
                <a:spcPts val="0"/>
              </a:spcBef>
              <a:spcAft>
                <a:spcPts val="0"/>
              </a:spcAft>
              <a:buNone/>
            </a:pPr>
            <a:r>
              <a:t/>
            </a:r>
            <a:endParaRPr/>
          </a:p>
          <a:p>
            <a:pPr indent="0" lvl="0" marL="0">
              <a:spcBef>
                <a:spcPts val="0"/>
              </a:spcBef>
              <a:spcAft>
                <a:spcPts val="0"/>
              </a:spcAft>
              <a:buNone/>
            </a:pPr>
            <a:r>
              <a:rPr i="1" lang="en" sz="2000">
                <a:solidFill>
                  <a:schemeClr val="dk1"/>
                </a:solidFill>
              </a:rPr>
              <a:t>Discuss difference between [class &amp; object] / [function &amp; method]</a:t>
            </a:r>
            <a:endParaRPr i="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manner in which you structure your program differs from a primitive setup. With OOP you declare your object, initialize it, then use it. As your data and methods are within your object, you are setting them up within your object declaration and initialization.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Before you create an object you must define a class. A class is like the blueprint for your object. So in our case, the class is like the English alphabet (from A to Z). Each letter made from this plan can vary in their data i.e. color, character, size. Technically an object created from a class is called an instance of that class. </a:t>
            </a:r>
            <a:endParaRPr/>
          </a:p>
          <a:p>
            <a:pPr indent="0" lvl="0" marL="0" rtl="0">
              <a:spcBef>
                <a:spcPts val="0"/>
              </a:spcBef>
              <a:spcAft>
                <a:spcPts val="0"/>
              </a:spcAft>
              <a:buNone/>
            </a:pPr>
            <a:r>
              <a:t/>
            </a:r>
            <a:endParaRPr/>
          </a:p>
          <a:p>
            <a:pPr indent="0" lvl="0" marL="0">
              <a:spcBef>
                <a:spcPts val="0"/>
              </a:spcBef>
              <a:spcAft>
                <a:spcPts val="0"/>
              </a:spcAft>
              <a:buNone/>
            </a:pPr>
            <a:r>
              <a:rPr lang="en"/>
              <a:t>On screen you see the elements of a class.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Let’s build the Alphabet class called Alpha. Note Alpha is capitalized, this is the convention to differentiate it from variables and functions.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On screen you see the structure of the class.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First we NAME our class... we then place in and declare our VARIABLES. We create our CONSTRUCTOR where we initialize our variables. The constructor is like a default template. It is wise to include a constructor especially if you are not passing arguments to your object. Additionally it prevents your Processing from giving errors &amp; it’s good practice. Finally we add any METHODS we want… note here we have a move and display method. Don’t forget to close our class with a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If you do wish to pass arguments to your object see Objects EX3. We will go over the example file for clarity.</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One of the great things about using objects is the ability to create multiple objects from the same class… note that though the objects are of the same class, they can vary in their qualities. In our class our class is Alpha which represents our Alphabets, while an instance of the class (letter) would be our object.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Shape 9"/>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
        <p:nvSpPr>
          <p:cNvPr id="10" name="Shape 10"/>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Shape 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Shape 13"/>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 name="Shape 14"/>
        <p:cNvGrpSpPr/>
        <p:nvPr/>
      </p:nvGrpSpPr>
      <p:grpSpPr>
        <a:xfrm>
          <a:off x="0" y="0"/>
          <a:ext cx="0" cy="0"/>
          <a:chOff x="0" y="0"/>
          <a:chExt cx="0" cy="0"/>
        </a:xfrm>
      </p:grpSpPr>
      <p:sp>
        <p:nvSpPr>
          <p:cNvPr id="15" name="Shape 1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Shape 16"/>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Shape 17"/>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Shape 1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 name="Shape 20"/>
        <p:cNvGrpSpPr/>
        <p:nvPr/>
      </p:nvGrpSpPr>
      <p:grpSpPr>
        <a:xfrm>
          <a:off x="0" y="0"/>
          <a:ext cx="0" cy="0"/>
          <a:chOff x="0" y="0"/>
          <a:chExt cx="0" cy="0"/>
        </a:xfrm>
      </p:grpSpPr>
      <p:sp>
        <p:nvSpPr>
          <p:cNvPr id="21" name="Shape 21"/>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1pPr>
            <a:lvl2pPr indent="-381000" lvl="1" marL="914400" rtl="0" algn="l">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indent="-381000" lvl="2" marL="1371600" rtl="0" algn="l">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indent="-342900" lvl="3" marL="18288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6.jpg"/><Relationship Id="rId6" Type="http://schemas.openxmlformats.org/officeDocument/2006/relationships/image" Target="../media/image10.jpg"/><Relationship Id="rId7"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sp>
        <p:nvSpPr>
          <p:cNvPr id="27" name="Shape 27"/>
          <p:cNvSpPr txBox="1"/>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4800">
                <a:solidFill>
                  <a:srgbClr val="FFFFFF"/>
                </a:solidFill>
                <a:highlight>
                  <a:srgbClr val="000000"/>
                </a:highlight>
              </a:rPr>
              <a:t> OBJECTS &amp; CLASSES </a:t>
            </a:r>
            <a:endParaRPr b="1" sz="4800">
              <a:solidFill>
                <a:srgbClr val="FFFFFF"/>
              </a:solidFill>
              <a:highlight>
                <a:srgbClr val="000000"/>
              </a:highlight>
            </a:endParaRPr>
          </a:p>
          <a:p>
            <a:pPr indent="0" lvl="0" marL="0" rtl="0" algn="ctr">
              <a:spcBef>
                <a:spcPts val="0"/>
              </a:spcBef>
              <a:spcAft>
                <a:spcPts val="0"/>
              </a:spcAft>
              <a:buNone/>
            </a:pPr>
            <a:r>
              <a:t/>
            </a:r>
            <a:endParaRPr b="1" sz="4800">
              <a:solidFill>
                <a:srgbClr val="000000"/>
              </a:solidFill>
            </a:endParaRPr>
          </a:p>
        </p:txBody>
      </p:sp>
      <p:sp>
        <p:nvSpPr>
          <p:cNvPr id="28" name="Shape 28"/>
          <p:cNvSpPr txBox="1"/>
          <p:nvPr/>
        </p:nvSpPr>
        <p:spPr>
          <a:xfrm>
            <a:off x="685800" y="3786738"/>
            <a:ext cx="7772400" cy="10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ctrTitle"/>
          </p:nvPr>
        </p:nvSpPr>
        <p:spPr>
          <a:xfrm>
            <a:off x="262450" y="102775"/>
            <a:ext cx="6435600" cy="368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a:solidFill>
                  <a:srgbClr val="EA9999"/>
                </a:solidFill>
              </a:rPr>
              <a:t>METHOD</a:t>
            </a:r>
            <a:r>
              <a:rPr lang="en" sz="9600"/>
              <a:t>:</a:t>
            </a:r>
            <a:br>
              <a:rPr lang="en" sz="7200"/>
            </a:br>
            <a:r>
              <a:rPr lang="en" sz="7200"/>
              <a:t>Button press</a:t>
            </a:r>
            <a:endParaRPr sz="9600"/>
          </a:p>
        </p:txBody>
      </p:sp>
      <p:pic>
        <p:nvPicPr>
          <p:cNvPr id="95" name="Shape 95"/>
          <p:cNvPicPr preferRelativeResize="0"/>
          <p:nvPr/>
        </p:nvPicPr>
        <p:blipFill>
          <a:blip r:embed="rId3">
            <a:alphaModFix/>
          </a:blip>
          <a:stretch>
            <a:fillRect/>
          </a:stretch>
        </p:blipFill>
        <p:spPr>
          <a:xfrm>
            <a:off x="5933325" y="10294525"/>
            <a:ext cx="9143999" cy="6848989"/>
          </a:xfrm>
          <a:prstGeom prst="rect">
            <a:avLst/>
          </a:prstGeom>
          <a:noFill/>
          <a:ln>
            <a:noFill/>
          </a:ln>
        </p:spPr>
      </p:pic>
      <p:pic>
        <p:nvPicPr>
          <p:cNvPr id="96" name="Shape 96"/>
          <p:cNvPicPr preferRelativeResize="0"/>
          <p:nvPr/>
        </p:nvPicPr>
        <p:blipFill>
          <a:blip r:embed="rId4">
            <a:alphaModFix/>
          </a:blip>
          <a:stretch>
            <a:fillRect/>
          </a:stretch>
        </p:blipFill>
        <p:spPr>
          <a:xfrm>
            <a:off x="4199250" y="3718875"/>
            <a:ext cx="4473075" cy="320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ctrTitle"/>
          </p:nvPr>
        </p:nvSpPr>
        <p:spPr>
          <a:xfrm>
            <a:off x="262450" y="102775"/>
            <a:ext cx="8881500" cy="368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76A5AF"/>
                </a:solidFill>
              </a:rPr>
              <a:t>Data Fields / Properties / Variables</a:t>
            </a:r>
            <a:r>
              <a:rPr lang="en" sz="3000"/>
              <a:t>:</a:t>
            </a:r>
            <a:br>
              <a:rPr lang="en" sz="7200"/>
            </a:br>
            <a:r>
              <a:rPr lang="en" sz="3600">
                <a:solidFill>
                  <a:srgbClr val="6D9EEB"/>
                </a:solidFill>
              </a:rPr>
              <a:t>boolean</a:t>
            </a:r>
            <a:r>
              <a:rPr lang="en" sz="3600"/>
              <a:t> xButton;</a:t>
            </a:r>
            <a:endParaRPr sz="3600"/>
          </a:p>
          <a:p>
            <a:pPr indent="0" lvl="0" marL="0" rtl="0" algn="l">
              <a:spcBef>
                <a:spcPts val="0"/>
              </a:spcBef>
              <a:spcAft>
                <a:spcPts val="0"/>
              </a:spcAft>
              <a:buNone/>
            </a:pPr>
            <a:r>
              <a:rPr lang="en" sz="3600">
                <a:solidFill>
                  <a:srgbClr val="6D9EEB"/>
                </a:solidFill>
              </a:rPr>
              <a:t>float</a:t>
            </a:r>
            <a:r>
              <a:rPr lang="en" sz="3600"/>
              <a:t> leftAnalogXAxis;</a:t>
            </a:r>
            <a:endParaRPr sz="3600"/>
          </a:p>
          <a:p>
            <a:pPr indent="0" lvl="0" marL="0" rtl="0" algn="l">
              <a:spcBef>
                <a:spcPts val="0"/>
              </a:spcBef>
              <a:spcAft>
                <a:spcPts val="0"/>
              </a:spcAft>
              <a:buNone/>
            </a:pPr>
            <a:r>
              <a:rPr lang="en" sz="3600">
                <a:solidFill>
                  <a:srgbClr val="6D9EEB"/>
                </a:solidFill>
              </a:rPr>
              <a:t>float</a:t>
            </a:r>
            <a:r>
              <a:rPr lang="en" sz="3600"/>
              <a:t> leftAnalogYAxis;</a:t>
            </a:r>
            <a:endParaRPr sz="3600"/>
          </a:p>
          <a:p>
            <a:pPr indent="0" lvl="0" marL="0" rtl="0" algn="l">
              <a:spcBef>
                <a:spcPts val="0"/>
              </a:spcBef>
              <a:spcAft>
                <a:spcPts val="0"/>
              </a:spcAft>
              <a:buNone/>
            </a:pPr>
            <a:r>
              <a:rPr lang="en" sz="3600"/>
              <a:t>etc.</a:t>
            </a:r>
            <a:endParaRPr sz="3600"/>
          </a:p>
        </p:txBody>
      </p:sp>
      <p:pic>
        <p:nvPicPr>
          <p:cNvPr id="102" name="Shape 102"/>
          <p:cNvPicPr preferRelativeResize="0"/>
          <p:nvPr/>
        </p:nvPicPr>
        <p:blipFill>
          <a:blip r:embed="rId3">
            <a:alphaModFix/>
          </a:blip>
          <a:stretch>
            <a:fillRect/>
          </a:stretch>
        </p:blipFill>
        <p:spPr>
          <a:xfrm>
            <a:off x="5933325" y="10294525"/>
            <a:ext cx="9143999" cy="6848989"/>
          </a:xfrm>
          <a:prstGeom prst="rect">
            <a:avLst/>
          </a:prstGeom>
          <a:noFill/>
          <a:ln>
            <a:noFill/>
          </a:ln>
        </p:spPr>
      </p:pic>
      <p:pic>
        <p:nvPicPr>
          <p:cNvPr id="103" name="Shape 103"/>
          <p:cNvPicPr preferRelativeResize="0"/>
          <p:nvPr/>
        </p:nvPicPr>
        <p:blipFill>
          <a:blip r:embed="rId4">
            <a:alphaModFix/>
          </a:blip>
          <a:stretch>
            <a:fillRect/>
          </a:stretch>
        </p:blipFill>
        <p:spPr>
          <a:xfrm>
            <a:off x="4199250" y="3718875"/>
            <a:ext cx="4473075" cy="3208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ctrTitle"/>
          </p:nvPr>
        </p:nvSpPr>
        <p:spPr>
          <a:xfrm>
            <a:off x="262450" y="102775"/>
            <a:ext cx="6812400" cy="368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a:solidFill>
                  <a:srgbClr val="93C47D"/>
                </a:solidFill>
              </a:rPr>
              <a:t>OBJECT</a:t>
            </a:r>
            <a:r>
              <a:rPr lang="en" sz="9600"/>
              <a:t>:</a:t>
            </a:r>
            <a:br>
              <a:rPr lang="en" sz="7200"/>
            </a:br>
            <a:r>
              <a:rPr lang="en" sz="6000"/>
              <a:t>(a) dualshock controller</a:t>
            </a:r>
            <a:endParaRPr sz="6000"/>
          </a:p>
        </p:txBody>
      </p:sp>
      <p:pic>
        <p:nvPicPr>
          <p:cNvPr id="109" name="Shape 109"/>
          <p:cNvPicPr preferRelativeResize="0"/>
          <p:nvPr/>
        </p:nvPicPr>
        <p:blipFill rotWithShape="1">
          <a:blip r:embed="rId3">
            <a:alphaModFix/>
          </a:blip>
          <a:srcRect b="7058" l="0" r="0" t="6756"/>
          <a:stretch/>
        </p:blipFill>
        <p:spPr>
          <a:xfrm>
            <a:off x="2209800" y="3786750"/>
            <a:ext cx="4751140" cy="3071250"/>
          </a:xfrm>
          <a:prstGeom prst="rect">
            <a:avLst/>
          </a:prstGeom>
          <a:noFill/>
          <a:ln>
            <a:noFill/>
          </a:ln>
        </p:spPr>
      </p:pic>
      <p:pic>
        <p:nvPicPr>
          <p:cNvPr id="110" name="Shape 110"/>
          <p:cNvPicPr preferRelativeResize="0"/>
          <p:nvPr/>
        </p:nvPicPr>
        <p:blipFill>
          <a:blip r:embed="rId4">
            <a:alphaModFix/>
          </a:blip>
          <a:stretch>
            <a:fillRect/>
          </a:stretch>
        </p:blipFill>
        <p:spPr>
          <a:xfrm>
            <a:off x="5933325" y="10294525"/>
            <a:ext cx="9143999" cy="68489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ctrTitle"/>
          </p:nvPr>
        </p:nvSpPr>
        <p:spPr>
          <a:xfrm>
            <a:off x="262450" y="102775"/>
            <a:ext cx="6994800" cy="368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a:solidFill>
                  <a:srgbClr val="93C47D"/>
                </a:solidFill>
              </a:rPr>
              <a:t>OBJECTS</a:t>
            </a:r>
            <a:r>
              <a:rPr lang="en" sz="9600"/>
              <a:t>:</a:t>
            </a:r>
            <a:br>
              <a:rPr lang="en" sz="7200"/>
            </a:br>
            <a:r>
              <a:rPr lang="en" sz="5800"/>
              <a:t>(these) dualshock controllers</a:t>
            </a:r>
            <a:endParaRPr sz="5800"/>
          </a:p>
        </p:txBody>
      </p:sp>
      <p:pic>
        <p:nvPicPr>
          <p:cNvPr id="116" name="Shape 116"/>
          <p:cNvPicPr preferRelativeResize="0"/>
          <p:nvPr/>
        </p:nvPicPr>
        <p:blipFill rotWithShape="1">
          <a:blip r:embed="rId3">
            <a:alphaModFix/>
          </a:blip>
          <a:srcRect b="0" l="21963" r="22879" t="0"/>
          <a:stretch/>
        </p:blipFill>
        <p:spPr>
          <a:xfrm>
            <a:off x="0" y="3786750"/>
            <a:ext cx="2258722" cy="3071250"/>
          </a:xfrm>
          <a:prstGeom prst="rect">
            <a:avLst/>
          </a:prstGeom>
          <a:noFill/>
          <a:ln>
            <a:noFill/>
          </a:ln>
        </p:spPr>
      </p:pic>
      <p:pic>
        <p:nvPicPr>
          <p:cNvPr id="117" name="Shape 117"/>
          <p:cNvPicPr preferRelativeResize="0"/>
          <p:nvPr/>
        </p:nvPicPr>
        <p:blipFill rotWithShape="1">
          <a:blip r:embed="rId4">
            <a:alphaModFix/>
          </a:blip>
          <a:srcRect b="7058" l="0" r="0" t="6756"/>
          <a:stretch/>
        </p:blipFill>
        <p:spPr>
          <a:xfrm>
            <a:off x="2209800" y="3786750"/>
            <a:ext cx="4751140" cy="3071250"/>
          </a:xfrm>
          <a:prstGeom prst="rect">
            <a:avLst/>
          </a:prstGeom>
          <a:noFill/>
          <a:ln>
            <a:noFill/>
          </a:ln>
        </p:spPr>
      </p:pic>
      <p:pic>
        <p:nvPicPr>
          <p:cNvPr id="118" name="Shape 118"/>
          <p:cNvPicPr preferRelativeResize="0"/>
          <p:nvPr/>
        </p:nvPicPr>
        <p:blipFill rotWithShape="1">
          <a:blip r:embed="rId5">
            <a:alphaModFix/>
          </a:blip>
          <a:srcRect b="18473" l="18976" r="25095" t="9980"/>
          <a:stretch/>
        </p:blipFill>
        <p:spPr>
          <a:xfrm>
            <a:off x="6808550" y="0"/>
            <a:ext cx="2366199" cy="4037605"/>
          </a:xfrm>
          <a:prstGeom prst="rect">
            <a:avLst/>
          </a:prstGeom>
          <a:noFill/>
          <a:ln>
            <a:noFill/>
          </a:ln>
        </p:spPr>
      </p:pic>
      <p:pic>
        <p:nvPicPr>
          <p:cNvPr id="119" name="Shape 119"/>
          <p:cNvPicPr preferRelativeResize="0"/>
          <p:nvPr/>
        </p:nvPicPr>
        <p:blipFill>
          <a:blip r:embed="rId6">
            <a:alphaModFix/>
          </a:blip>
          <a:stretch>
            <a:fillRect/>
          </a:stretch>
        </p:blipFill>
        <p:spPr>
          <a:xfrm>
            <a:off x="6808550" y="4037599"/>
            <a:ext cx="2366199" cy="2820400"/>
          </a:xfrm>
          <a:prstGeom prst="rect">
            <a:avLst/>
          </a:prstGeom>
          <a:noFill/>
          <a:ln>
            <a:noFill/>
          </a:ln>
        </p:spPr>
      </p:pic>
      <p:pic>
        <p:nvPicPr>
          <p:cNvPr id="120" name="Shape 120"/>
          <p:cNvPicPr preferRelativeResize="0"/>
          <p:nvPr/>
        </p:nvPicPr>
        <p:blipFill>
          <a:blip r:embed="rId7">
            <a:alphaModFix/>
          </a:blip>
          <a:stretch>
            <a:fillRect/>
          </a:stretch>
        </p:blipFill>
        <p:spPr>
          <a:xfrm>
            <a:off x="5933325" y="10294525"/>
            <a:ext cx="9143999" cy="684898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codecode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idx="4294967295" type="title"/>
          </p:nvPr>
        </p:nvSpPr>
        <p:spPr>
          <a:xfrm>
            <a:off x="457200" y="-258762"/>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Create Object from Class</a:t>
            </a:r>
            <a:endParaRPr/>
          </a:p>
        </p:txBody>
      </p:sp>
      <p:sp>
        <p:nvSpPr>
          <p:cNvPr id="132" name="Shape 132"/>
          <p:cNvSpPr txBox="1"/>
          <p:nvPr>
            <p:ph idx="4294967295" type="body"/>
          </p:nvPr>
        </p:nvSpPr>
        <p:spPr>
          <a:xfrm>
            <a:off x="529850" y="822900"/>
            <a:ext cx="7696800" cy="4610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000"/>
              <a:t>Alpha a, b, c, d;				</a:t>
            </a:r>
            <a:r>
              <a:rPr lang="en" sz="2000">
                <a:solidFill>
                  <a:schemeClr val="dk1"/>
                </a:solidFill>
              </a:rPr>
              <a:t>//declare object from class Alpha</a:t>
            </a:r>
            <a:endParaRPr sz="2000"/>
          </a:p>
          <a:p>
            <a:pPr indent="0" lvl="0" marL="0" rtl="0">
              <a:spcBef>
                <a:spcPts val="600"/>
              </a:spcBef>
              <a:spcAft>
                <a:spcPts val="0"/>
              </a:spcAft>
              <a:buNone/>
            </a:pPr>
            <a:r>
              <a:rPr lang="en" sz="2000"/>
              <a:t>  </a:t>
            </a:r>
            <a:endParaRPr sz="2000"/>
          </a:p>
          <a:p>
            <a:pPr indent="0" lvl="0" marL="0" rtl="0">
              <a:spcBef>
                <a:spcPts val="600"/>
              </a:spcBef>
              <a:spcAft>
                <a:spcPts val="0"/>
              </a:spcAft>
              <a:buNone/>
            </a:pPr>
            <a:r>
              <a:rPr lang="en" sz="2000"/>
              <a:t>void setup() {					</a:t>
            </a:r>
            <a:r>
              <a:rPr lang="en" sz="2000">
                <a:solidFill>
                  <a:schemeClr val="dk1"/>
                </a:solidFill>
              </a:rPr>
              <a:t>//initialize objects… pass argumt.</a:t>
            </a:r>
            <a:endParaRPr sz="2000"/>
          </a:p>
          <a:p>
            <a:pPr indent="0" lvl="0" marL="0" rtl="0">
              <a:spcBef>
                <a:spcPts val="600"/>
              </a:spcBef>
              <a:spcAft>
                <a:spcPts val="0"/>
              </a:spcAft>
              <a:buNone/>
            </a:pPr>
            <a:r>
              <a:rPr lang="en" sz="2000"/>
              <a:t>  a = new Alpha (200, 20, 400, 200, (char) 65, .5, .1, false, .02);</a:t>
            </a:r>
            <a:endParaRPr sz="2000"/>
          </a:p>
          <a:p>
            <a:pPr indent="0" lvl="0" marL="0" rtl="0">
              <a:spcBef>
                <a:spcPts val="600"/>
              </a:spcBef>
              <a:spcAft>
                <a:spcPts val="0"/>
              </a:spcAft>
              <a:buNone/>
            </a:pPr>
            <a:r>
              <a:rPr lang="en" sz="2000"/>
              <a:t>  b = new Alpha (200,400, 30, 7, (char) 66, .5, .1, false, .02);</a:t>
            </a:r>
            <a:endParaRPr sz="2000"/>
          </a:p>
          <a:p>
            <a:pPr indent="0" lvl="0" marL="0" rtl="0">
              <a:spcBef>
                <a:spcPts val="600"/>
              </a:spcBef>
              <a:spcAft>
                <a:spcPts val="0"/>
              </a:spcAft>
              <a:buNone/>
            </a:pPr>
            <a:r>
              <a:rPr lang="en" sz="2000"/>
              <a:t>  c = new Alpha (90, 77, 90, 67, (char) 67, .5, .1, false, .02);</a:t>
            </a:r>
            <a:endParaRPr sz="2000"/>
          </a:p>
          <a:p>
            <a:pPr indent="0" lvl="0" marL="0" rtl="0">
              <a:spcBef>
                <a:spcPts val="600"/>
              </a:spcBef>
              <a:spcAft>
                <a:spcPts val="0"/>
              </a:spcAft>
              <a:buNone/>
            </a:pPr>
            <a:r>
              <a:rPr lang="en" sz="2000"/>
              <a:t>  d = new Alpha (88,56, 300, 150, (char) 68, .5, .1, false, .02);</a:t>
            </a:r>
            <a:endParaRPr sz="2000"/>
          </a:p>
          <a:p>
            <a:pPr indent="0" lvl="0" marL="0" rtl="0">
              <a:spcBef>
                <a:spcPts val="600"/>
              </a:spcBef>
              <a:spcAft>
                <a:spcPts val="0"/>
              </a:spcAft>
              <a:buNone/>
            </a:pPr>
            <a:r>
              <a:rPr lang="en" sz="2000"/>
              <a:t>}</a:t>
            </a:r>
            <a:endParaRPr sz="2000"/>
          </a:p>
          <a:p>
            <a:pPr indent="0" lvl="0" marL="0" rtl="0">
              <a:spcBef>
                <a:spcPts val="600"/>
              </a:spcBef>
              <a:spcAft>
                <a:spcPts val="0"/>
              </a:spcAft>
              <a:buNone/>
            </a:pPr>
            <a:r>
              <a:rPr lang="en" sz="2000"/>
              <a:t>void draw() {					</a:t>
            </a:r>
            <a:r>
              <a:rPr lang="en" sz="2000">
                <a:solidFill>
                  <a:schemeClr val="dk1"/>
                </a:solidFill>
              </a:rPr>
              <a:t>//call methods on your object</a:t>
            </a:r>
            <a:endParaRPr sz="2000"/>
          </a:p>
          <a:p>
            <a:pPr indent="0" lvl="0" marL="0" rtl="0">
              <a:spcBef>
                <a:spcPts val="600"/>
              </a:spcBef>
              <a:spcAft>
                <a:spcPts val="0"/>
              </a:spcAft>
              <a:buNone/>
            </a:pPr>
            <a:r>
              <a:rPr lang="en" sz="2000"/>
              <a:t>  a.move();</a:t>
            </a:r>
            <a:endParaRPr sz="2000"/>
          </a:p>
          <a:p>
            <a:pPr indent="0" lvl="0" marL="0" rtl="0">
              <a:spcBef>
                <a:spcPts val="600"/>
              </a:spcBef>
              <a:spcAft>
                <a:spcPts val="0"/>
              </a:spcAft>
              <a:buNone/>
            </a:pPr>
            <a:r>
              <a:rPr lang="en" sz="2000"/>
              <a:t>  a.collide();</a:t>
            </a:r>
            <a:endParaRPr sz="2000"/>
          </a:p>
          <a:p>
            <a:pPr indent="0" lvl="0" marL="0" rtl="0">
              <a:spcBef>
                <a:spcPts val="600"/>
              </a:spcBef>
              <a:spcAft>
                <a:spcPts val="0"/>
              </a:spcAft>
              <a:buNone/>
            </a:pPr>
            <a:r>
              <a:rPr lang="en" sz="2000"/>
              <a:t>  a.display();</a:t>
            </a:r>
            <a:endParaRPr sz="2000"/>
          </a:p>
          <a:p>
            <a:pPr indent="0" lvl="0" marL="0" rtl="0">
              <a:spcBef>
                <a:spcPts val="600"/>
              </a:spcBef>
              <a:spcAft>
                <a:spcPts val="0"/>
              </a:spcAft>
              <a:buNone/>
            </a:pPr>
            <a:r>
              <a:rPr lang="en" sz="2000"/>
              <a:t>}</a:t>
            </a:r>
            <a:endParaRPr sz="2000"/>
          </a:p>
          <a:p>
            <a:pPr indent="0" lvl="0" marL="0" rtl="0">
              <a:spcBef>
                <a:spcPts val="600"/>
              </a:spcBef>
              <a:spcAft>
                <a:spcPts val="0"/>
              </a:spcAft>
              <a:buNone/>
            </a:pPr>
            <a:r>
              <a:t/>
            </a:r>
            <a:endParaRPr sz="2000"/>
          </a:p>
          <a:p>
            <a:pPr indent="0" lvl="0" marL="0" rtl="0">
              <a:spcBef>
                <a:spcPts val="600"/>
              </a:spcBef>
              <a:spcAft>
                <a:spcPts val="0"/>
              </a:spcAft>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Shape 137"/>
          <p:cNvPicPr preferRelativeResize="0"/>
          <p:nvPr/>
        </p:nvPicPr>
        <p:blipFill>
          <a:blip r:embed="rId3">
            <a:alphaModFix/>
          </a:blip>
          <a:stretch>
            <a:fillRect/>
          </a:stretch>
        </p:blipFill>
        <p:spPr>
          <a:xfrm>
            <a:off x="1143000" y="0"/>
            <a:ext cx="685800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idx="4294967295" type="title"/>
          </p:nvPr>
        </p:nvSpPr>
        <p:spPr>
          <a:xfrm>
            <a:off x="457200" y="-258762"/>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ArrayList Example - Constructor</a:t>
            </a:r>
            <a:endParaRPr/>
          </a:p>
        </p:txBody>
      </p:sp>
      <p:sp>
        <p:nvSpPr>
          <p:cNvPr id="143" name="Shape 143"/>
          <p:cNvSpPr txBox="1"/>
          <p:nvPr>
            <p:ph idx="4294967295" type="body"/>
          </p:nvPr>
        </p:nvSpPr>
        <p:spPr>
          <a:xfrm>
            <a:off x="529850" y="822900"/>
            <a:ext cx="7696800" cy="4610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sz="2000"/>
              <a:t> Alpha() {</a:t>
            </a:r>
            <a:endParaRPr sz="2000"/>
          </a:p>
          <a:p>
            <a:pPr indent="0" lvl="0" marL="0" rtl="0">
              <a:spcBef>
                <a:spcPts val="600"/>
              </a:spcBef>
              <a:spcAft>
                <a:spcPts val="0"/>
              </a:spcAft>
              <a:buClr>
                <a:schemeClr val="dk1"/>
              </a:buClr>
              <a:buSzPts val="1100"/>
              <a:buFont typeface="Arial"/>
              <a:buNone/>
            </a:pPr>
            <a:r>
              <a:t/>
            </a:r>
            <a:endParaRPr sz="2000"/>
          </a:p>
          <a:p>
            <a:pPr indent="0" lvl="0" marL="0" rtl="0">
              <a:spcBef>
                <a:spcPts val="600"/>
              </a:spcBef>
              <a:spcAft>
                <a:spcPts val="0"/>
              </a:spcAft>
              <a:buClr>
                <a:schemeClr val="dk1"/>
              </a:buClr>
              <a:buSzPts val="1100"/>
              <a:buFont typeface="Arial"/>
              <a:buNone/>
            </a:pPr>
            <a:r>
              <a:rPr lang="en" sz="2000"/>
              <a:t>    size = random(30, 80);</a:t>
            </a:r>
            <a:endParaRPr sz="2000"/>
          </a:p>
          <a:p>
            <a:pPr indent="0" lvl="0" marL="0" rtl="0">
              <a:spcBef>
                <a:spcPts val="600"/>
              </a:spcBef>
              <a:spcAft>
                <a:spcPts val="0"/>
              </a:spcAft>
              <a:buClr>
                <a:schemeClr val="dk1"/>
              </a:buClr>
              <a:buSzPts val="1100"/>
              <a:buFont typeface="Arial"/>
              <a:buNone/>
            </a:pPr>
            <a:r>
              <a:rPr lang="en" sz="2000"/>
              <a:t>    posX = random(width);</a:t>
            </a:r>
            <a:endParaRPr sz="2000"/>
          </a:p>
          <a:p>
            <a:pPr indent="0" lvl="0" marL="0" rtl="0">
              <a:spcBef>
                <a:spcPts val="600"/>
              </a:spcBef>
              <a:spcAft>
                <a:spcPts val="0"/>
              </a:spcAft>
              <a:buClr>
                <a:schemeClr val="dk1"/>
              </a:buClr>
              <a:buSzPts val="1100"/>
              <a:buFont typeface="Arial"/>
              <a:buNone/>
            </a:pPr>
            <a:r>
              <a:rPr lang="en" sz="2000"/>
              <a:t>    posY = random(height - 200);  </a:t>
            </a:r>
            <a:endParaRPr sz="2000"/>
          </a:p>
          <a:p>
            <a:pPr indent="0" lvl="0" marL="0" rtl="0">
              <a:spcBef>
                <a:spcPts val="600"/>
              </a:spcBef>
              <a:spcAft>
                <a:spcPts val="0"/>
              </a:spcAft>
              <a:buClr>
                <a:schemeClr val="dk1"/>
              </a:buClr>
              <a:buSzPts val="1100"/>
              <a:buFont typeface="Arial"/>
              <a:buNone/>
            </a:pPr>
            <a:r>
              <a:rPr lang="en" sz="2000"/>
              <a:t>    hue = random(255);</a:t>
            </a:r>
            <a:endParaRPr sz="2000"/>
          </a:p>
          <a:p>
            <a:pPr indent="0" lvl="0" marL="0" rtl="0">
              <a:spcBef>
                <a:spcPts val="600"/>
              </a:spcBef>
              <a:spcAft>
                <a:spcPts val="0"/>
              </a:spcAft>
              <a:buClr>
                <a:schemeClr val="dk1"/>
              </a:buClr>
              <a:buSzPts val="1100"/>
              <a:buFont typeface="Arial"/>
              <a:buNone/>
            </a:pPr>
            <a:r>
              <a:rPr lang="en" sz="2000"/>
              <a:t>    //A random uppercase letter from the ASCII table</a:t>
            </a:r>
            <a:endParaRPr sz="2000"/>
          </a:p>
          <a:p>
            <a:pPr indent="0" lvl="0" marL="0" rtl="0">
              <a:spcBef>
                <a:spcPts val="600"/>
              </a:spcBef>
              <a:spcAft>
                <a:spcPts val="0"/>
              </a:spcAft>
              <a:buClr>
                <a:schemeClr val="dk1"/>
              </a:buClr>
              <a:buSzPts val="1100"/>
              <a:buFont typeface="Arial"/>
              <a:buNone/>
            </a:pPr>
            <a:r>
              <a:rPr lang="en" sz="2000"/>
              <a:t>    //See: http://www.asciitable.com/</a:t>
            </a:r>
            <a:endParaRPr sz="2000"/>
          </a:p>
          <a:p>
            <a:pPr indent="0" lvl="0" marL="0" rtl="0">
              <a:spcBef>
                <a:spcPts val="600"/>
              </a:spcBef>
              <a:spcAft>
                <a:spcPts val="0"/>
              </a:spcAft>
              <a:buClr>
                <a:schemeClr val="dk1"/>
              </a:buClr>
              <a:buSzPts val="1100"/>
              <a:buFont typeface="Arial"/>
              <a:buNone/>
            </a:pPr>
            <a:r>
              <a:rPr lang="en" sz="2000"/>
              <a:t>    c = (char) int(random(65, 90));</a:t>
            </a:r>
            <a:endParaRPr sz="2000"/>
          </a:p>
          <a:p>
            <a:pPr indent="0" lvl="0" marL="0" rtl="0">
              <a:spcBef>
                <a:spcPts val="600"/>
              </a:spcBef>
              <a:spcAft>
                <a:spcPts val="0"/>
              </a:spcAft>
              <a:buClr>
                <a:schemeClr val="dk1"/>
              </a:buClr>
              <a:buSzPts val="1100"/>
              <a:buFont typeface="Arial"/>
              <a:buNone/>
            </a:pPr>
            <a:r>
              <a:rPr lang="en" sz="2000"/>
              <a:t>    speedX = 0;  </a:t>
            </a:r>
            <a:endParaRPr sz="2000"/>
          </a:p>
          <a:p>
            <a:pPr indent="0" lvl="0" marL="0" rtl="0">
              <a:spcBef>
                <a:spcPts val="600"/>
              </a:spcBef>
              <a:spcAft>
                <a:spcPts val="0"/>
              </a:spcAft>
              <a:buClr>
                <a:schemeClr val="dk1"/>
              </a:buClr>
              <a:buSzPts val="1100"/>
              <a:buFont typeface="Arial"/>
              <a:buNone/>
            </a:pPr>
            <a:r>
              <a:rPr lang="en" sz="2000"/>
              <a:t>    speedY = 0;</a:t>
            </a:r>
            <a:endParaRPr sz="2000"/>
          </a:p>
          <a:p>
            <a:pPr indent="0" lvl="0" marL="0" rtl="0">
              <a:spcBef>
                <a:spcPts val="600"/>
              </a:spcBef>
              <a:spcAft>
                <a:spcPts val="0"/>
              </a:spcAft>
              <a:buClr>
                <a:schemeClr val="dk1"/>
              </a:buClr>
              <a:buSzPts val="1100"/>
              <a:buFont typeface="Arial"/>
              <a:buNone/>
            </a:pPr>
            <a:r>
              <a:rPr lang="en" sz="2000"/>
              <a:t>    isMoving = false;</a:t>
            </a:r>
            <a:endParaRPr sz="2000"/>
          </a:p>
          <a:p>
            <a:pPr indent="0" lvl="0" marL="0" rtl="0">
              <a:spcBef>
                <a:spcPts val="600"/>
              </a:spcBef>
              <a:spcAft>
                <a:spcPts val="0"/>
              </a:spcAft>
              <a:buNone/>
            </a:pPr>
            <a:r>
              <a:t/>
            </a:r>
            <a:endParaRPr sz="2000"/>
          </a:p>
          <a:p>
            <a:pPr indent="0" lvl="0" marL="0" rtl="0">
              <a:spcBef>
                <a:spcPts val="600"/>
              </a:spcBef>
              <a:spcAft>
                <a:spcPts val="0"/>
              </a:spcAft>
              <a:buClr>
                <a:schemeClr val="dk1"/>
              </a:buClr>
              <a:buSzPts val="1100"/>
              <a:buFont typeface="Arial"/>
              <a:buNone/>
            </a:pPr>
            <a:r>
              <a:rPr lang="en" sz="2000"/>
              <a:t>    gravity = 0.2;</a:t>
            </a:r>
            <a:endParaRPr sz="2000"/>
          </a:p>
          <a:p>
            <a:pPr indent="0" lvl="0" marL="0" rtl="0">
              <a:spcBef>
                <a:spcPts val="600"/>
              </a:spcBef>
              <a:spcAft>
                <a:spcPts val="0"/>
              </a:spcAft>
              <a:buClr>
                <a:schemeClr val="dk1"/>
              </a:buClr>
              <a:buSzPts val="1100"/>
              <a:buFont typeface="Arial"/>
              <a:buNone/>
            </a:pPr>
            <a:r>
              <a:rPr lang="en" sz="2000"/>
              <a:t>  }</a:t>
            </a:r>
            <a:endParaRPr sz="2000"/>
          </a:p>
          <a:p>
            <a:pPr indent="0" lvl="0" marL="0" rtl="0">
              <a:spcBef>
                <a:spcPts val="600"/>
              </a:spcBef>
              <a:spcAft>
                <a:spcPts val="0"/>
              </a:spcAft>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idx="4294967295" type="title"/>
          </p:nvPr>
        </p:nvSpPr>
        <p:spPr>
          <a:xfrm>
            <a:off x="457200" y="-258762"/>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ArrayList Example- Constructor</a:t>
            </a:r>
            <a:endParaRPr/>
          </a:p>
        </p:txBody>
      </p:sp>
      <p:sp>
        <p:nvSpPr>
          <p:cNvPr id="149" name="Shape 149"/>
          <p:cNvSpPr txBox="1"/>
          <p:nvPr>
            <p:ph idx="4294967295" type="body"/>
          </p:nvPr>
        </p:nvSpPr>
        <p:spPr>
          <a:xfrm>
            <a:off x="529850" y="822900"/>
            <a:ext cx="7696800" cy="4610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000"/>
              <a:t>ArrayList letters;</a:t>
            </a:r>
            <a:endParaRPr sz="2000"/>
          </a:p>
          <a:p>
            <a:pPr indent="0" lvl="0" marL="0" rtl="0">
              <a:spcBef>
                <a:spcPts val="600"/>
              </a:spcBef>
              <a:spcAft>
                <a:spcPts val="0"/>
              </a:spcAft>
              <a:buNone/>
            </a:pPr>
            <a:r>
              <a:rPr lang="en" sz="2000"/>
              <a:t>void setup() {</a:t>
            </a:r>
            <a:endParaRPr sz="2000"/>
          </a:p>
          <a:p>
            <a:pPr indent="0" lvl="0" marL="0" rtl="0">
              <a:spcBef>
                <a:spcPts val="600"/>
              </a:spcBef>
              <a:spcAft>
                <a:spcPts val="0"/>
              </a:spcAft>
              <a:buNone/>
            </a:pPr>
            <a:r>
              <a:rPr lang="en" sz="2000"/>
              <a:t>   letters = new ArrayList();</a:t>
            </a:r>
            <a:endParaRPr sz="2000"/>
          </a:p>
          <a:p>
            <a:pPr indent="0" lvl="0" marL="0" rtl="0">
              <a:spcBef>
                <a:spcPts val="600"/>
              </a:spcBef>
              <a:spcAft>
                <a:spcPts val="0"/>
              </a:spcAft>
              <a:buNone/>
            </a:pPr>
            <a:r>
              <a:rPr lang="en" sz="2000"/>
              <a:t>  for (int i=0;i&lt;numObj;i++) {</a:t>
            </a:r>
            <a:endParaRPr sz="2000"/>
          </a:p>
          <a:p>
            <a:pPr indent="0" lvl="0" marL="0" rtl="0">
              <a:spcBef>
                <a:spcPts val="600"/>
              </a:spcBef>
              <a:spcAft>
                <a:spcPts val="0"/>
              </a:spcAft>
              <a:buNone/>
            </a:pPr>
            <a:r>
              <a:rPr lang="en" sz="2000"/>
              <a:t>   Alpha myletter = new Alpha();</a:t>
            </a:r>
            <a:endParaRPr sz="2000"/>
          </a:p>
          <a:p>
            <a:pPr indent="0" lvl="0" marL="0" rtl="0">
              <a:spcBef>
                <a:spcPts val="600"/>
              </a:spcBef>
              <a:spcAft>
                <a:spcPts val="0"/>
              </a:spcAft>
              <a:buNone/>
            </a:pPr>
            <a:r>
              <a:rPr lang="en" sz="2000"/>
              <a:t>    letters.add(myletter);</a:t>
            </a:r>
            <a:endParaRPr sz="2000"/>
          </a:p>
          <a:p>
            <a:pPr indent="0" lvl="0" marL="0" rtl="0">
              <a:spcBef>
                <a:spcPts val="600"/>
              </a:spcBef>
              <a:spcAft>
                <a:spcPts val="0"/>
              </a:spcAft>
              <a:buNone/>
            </a:pPr>
            <a:r>
              <a:rPr lang="en" sz="2000"/>
              <a:t>  }</a:t>
            </a:r>
            <a:endParaRPr sz="2000"/>
          </a:p>
          <a:p>
            <a:pPr indent="0" lvl="0" marL="0" rtl="0">
              <a:spcBef>
                <a:spcPts val="600"/>
              </a:spcBef>
              <a:spcAft>
                <a:spcPts val="0"/>
              </a:spcAft>
              <a:buNone/>
            </a:pPr>
            <a:r>
              <a:rPr lang="en" sz="2000"/>
              <a:t>draw() {</a:t>
            </a:r>
            <a:endParaRPr sz="2000"/>
          </a:p>
          <a:p>
            <a:pPr indent="0" lvl="0" marL="0" rtl="0">
              <a:spcBef>
                <a:spcPts val="600"/>
              </a:spcBef>
              <a:spcAft>
                <a:spcPts val="0"/>
              </a:spcAft>
              <a:buNone/>
            </a:pPr>
            <a:r>
              <a:rPr lang="en" sz="2000"/>
              <a:t>for (int i=0;i&lt;numObj;i++) {</a:t>
            </a:r>
            <a:endParaRPr sz="2000"/>
          </a:p>
          <a:p>
            <a:pPr indent="0" lvl="0" marL="0" rtl="0">
              <a:spcBef>
                <a:spcPts val="600"/>
              </a:spcBef>
              <a:spcAft>
                <a:spcPts val="0"/>
              </a:spcAft>
              <a:buNone/>
            </a:pPr>
            <a:r>
              <a:rPr lang="en" sz="2000"/>
              <a:t>    Alpha p = (Alpha) letters.get(i);</a:t>
            </a:r>
            <a:endParaRPr sz="2000"/>
          </a:p>
          <a:p>
            <a:pPr indent="0" lvl="0" marL="0" rtl="0">
              <a:spcBef>
                <a:spcPts val="600"/>
              </a:spcBef>
              <a:spcAft>
                <a:spcPts val="0"/>
              </a:spcAft>
              <a:buNone/>
            </a:pPr>
            <a:r>
              <a:rPr lang="en" sz="2000"/>
              <a:t>    p.move();</a:t>
            </a:r>
            <a:endParaRPr sz="2000"/>
          </a:p>
          <a:p>
            <a:pPr indent="0" lvl="0" marL="0" rtl="0">
              <a:spcBef>
                <a:spcPts val="600"/>
              </a:spcBef>
              <a:spcAft>
                <a:spcPts val="0"/>
              </a:spcAft>
              <a:buNone/>
            </a:pPr>
            <a:r>
              <a:rPr lang="en" sz="2000"/>
              <a:t>    p.collide();</a:t>
            </a:r>
            <a:endParaRPr sz="2000"/>
          </a:p>
          <a:p>
            <a:pPr indent="0" lvl="0" marL="0" rtl="0">
              <a:spcBef>
                <a:spcPts val="600"/>
              </a:spcBef>
              <a:spcAft>
                <a:spcPts val="0"/>
              </a:spcAft>
              <a:buNone/>
            </a:pPr>
            <a:r>
              <a:rPr lang="en" sz="2000"/>
              <a:t>    p.display();</a:t>
            </a:r>
            <a:endParaRPr sz="2000"/>
          </a:p>
          <a:p>
            <a:pPr indent="0" lvl="0" marL="0" rtl="0">
              <a:spcBef>
                <a:spcPts val="600"/>
              </a:spcBef>
              <a:spcAft>
                <a:spcPts val="0"/>
              </a:spcAft>
              <a:buNone/>
            </a:pPr>
            <a:r>
              <a:rPr lang="en" sz="2000"/>
              <a:t>  }</a:t>
            </a:r>
            <a:endParaRPr sz="2000"/>
          </a:p>
          <a:p>
            <a:pPr indent="0" lvl="0" marL="0" rtl="0">
              <a:spcBef>
                <a:spcPts val="600"/>
              </a:spcBef>
              <a:spcAft>
                <a:spcPts val="0"/>
              </a:spcAft>
              <a:buNone/>
            </a:pPr>
            <a:r>
              <a:rPr lang="en" sz="2000"/>
              <a:t>}</a:t>
            </a:r>
            <a:endParaRPr sz="2000"/>
          </a:p>
          <a:p>
            <a:pPr indent="0" lvl="0" marL="0" rtl="0">
              <a:spcBef>
                <a:spcPts val="600"/>
              </a:spcBef>
              <a:spcAft>
                <a:spcPts val="0"/>
              </a:spcAft>
              <a:buNone/>
            </a:pPr>
            <a:r>
              <a:t/>
            </a:r>
            <a:endParaRPr sz="2000"/>
          </a:p>
          <a:p>
            <a:pPr indent="0" lvl="0" marL="0" rtl="0">
              <a:spcBef>
                <a:spcPts val="600"/>
              </a:spcBef>
              <a:spcAft>
                <a:spcPts val="0"/>
              </a:spcAft>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idx="4294967295" type="title"/>
          </p:nvPr>
        </p:nvSpPr>
        <p:spPr>
          <a:xfrm>
            <a:off x="457200" y="-258762"/>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Beauty of ArrayLists</a:t>
            </a:r>
            <a:endParaRPr/>
          </a:p>
        </p:txBody>
      </p:sp>
      <p:sp>
        <p:nvSpPr>
          <p:cNvPr id="155" name="Shape 155"/>
          <p:cNvSpPr txBox="1"/>
          <p:nvPr>
            <p:ph idx="4294967295" type="body"/>
          </p:nvPr>
        </p:nvSpPr>
        <p:spPr>
          <a:xfrm>
            <a:off x="529850" y="822900"/>
            <a:ext cx="7696800" cy="4610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000"/>
              <a:t>.add()				adds an element to the list</a:t>
            </a:r>
            <a:endParaRPr sz="2000"/>
          </a:p>
          <a:p>
            <a:pPr indent="0" lvl="0" marL="0" rtl="0">
              <a:spcBef>
                <a:spcPts val="600"/>
              </a:spcBef>
              <a:spcAft>
                <a:spcPts val="0"/>
              </a:spcAft>
              <a:buNone/>
            </a:pPr>
            <a:r>
              <a:rPr lang="en" sz="2000"/>
              <a:t>.remove()			removes an element from the list</a:t>
            </a:r>
            <a:endParaRPr sz="2000"/>
          </a:p>
          <a:p>
            <a:pPr indent="0" lvl="0" marL="0" rtl="0">
              <a:spcBef>
                <a:spcPts val="600"/>
              </a:spcBef>
              <a:spcAft>
                <a:spcPts val="0"/>
              </a:spcAft>
              <a:buNone/>
            </a:pPr>
            <a:r>
              <a:rPr lang="en" sz="2000">
                <a:solidFill>
                  <a:schemeClr val="dk1"/>
                </a:solidFill>
              </a:rPr>
              <a:t>.size()				returns length of list</a:t>
            </a:r>
            <a:endParaRPr sz="2000">
              <a:solidFill>
                <a:schemeClr val="dk1"/>
              </a:solidFill>
            </a:endParaRPr>
          </a:p>
          <a:p>
            <a:pPr indent="0" lvl="0" marL="0" rtl="0">
              <a:spcBef>
                <a:spcPts val="600"/>
              </a:spcBef>
              <a:spcAft>
                <a:spcPts val="0"/>
              </a:spcAft>
              <a:buNone/>
            </a:pPr>
            <a:r>
              <a:rPr lang="en" sz="2000">
                <a:solidFill>
                  <a:schemeClr val="dk1"/>
                </a:solidFill>
              </a:rPr>
              <a:t>.get()				returns element at specified position in list</a:t>
            </a:r>
            <a:endParaRPr sz="2000">
              <a:solidFill>
                <a:schemeClr val="dk1"/>
              </a:solidFill>
            </a:endParaRPr>
          </a:p>
          <a:p>
            <a:pPr indent="0" lvl="0" marL="0" rtl="0">
              <a:spcBef>
                <a:spcPts val="600"/>
              </a:spcBef>
              <a:spcAft>
                <a:spcPts val="0"/>
              </a:spcAft>
              <a:buNone/>
            </a:pPr>
            <a:r>
              <a:t/>
            </a:r>
            <a:endParaRPr sz="2000">
              <a:solidFill>
                <a:schemeClr val="dk1"/>
              </a:solidFill>
            </a:endParaRPr>
          </a:p>
          <a:p>
            <a:pPr indent="0" lvl="0" marL="0" rtl="0">
              <a:spcBef>
                <a:spcPts val="600"/>
              </a:spcBef>
              <a:spcAft>
                <a:spcPts val="0"/>
              </a:spcAft>
              <a:buNone/>
            </a:pPr>
            <a:r>
              <a:t/>
            </a:r>
            <a:endParaRPr sz="2000">
              <a:solidFill>
                <a:schemeClr val="dk1"/>
              </a:solidFill>
            </a:endParaRPr>
          </a:p>
          <a:p>
            <a:pPr indent="0" lvl="0" marL="0" rtl="0">
              <a:spcBef>
                <a:spcPts val="600"/>
              </a:spcBef>
              <a:spcAft>
                <a:spcPts val="0"/>
              </a:spcAft>
              <a:buClr>
                <a:schemeClr val="dk1"/>
              </a:buClr>
              <a:buSzPts val="1100"/>
              <a:buFont typeface="Arial"/>
              <a:buNone/>
            </a:pPr>
            <a:r>
              <a:rPr lang="en" sz="2000">
                <a:solidFill>
                  <a:schemeClr val="dk1"/>
                </a:solidFill>
              </a:rPr>
              <a:t>if (key == 'A' || key =='a') { /// use key A to to arraylist</a:t>
            </a:r>
            <a:endParaRPr sz="2000">
              <a:solidFill>
                <a:schemeClr val="dk1"/>
              </a:solidFill>
            </a:endParaRPr>
          </a:p>
          <a:p>
            <a:pPr indent="0" lvl="0" marL="0" rtl="0">
              <a:spcBef>
                <a:spcPts val="600"/>
              </a:spcBef>
              <a:spcAft>
                <a:spcPts val="0"/>
              </a:spcAft>
              <a:buClr>
                <a:schemeClr val="dk1"/>
              </a:buClr>
              <a:buSzPts val="1100"/>
              <a:buFont typeface="Arial"/>
              <a:buNone/>
            </a:pPr>
            <a:r>
              <a:rPr lang="en" sz="2000">
                <a:solidFill>
                  <a:schemeClr val="dk1"/>
                </a:solidFill>
              </a:rPr>
              <a:t>    Alpha myletter = new Alpha(); </a:t>
            </a:r>
            <a:endParaRPr sz="2000">
              <a:solidFill>
                <a:schemeClr val="dk1"/>
              </a:solidFill>
            </a:endParaRPr>
          </a:p>
          <a:p>
            <a:pPr indent="0" lvl="0" marL="0" rtl="0">
              <a:spcBef>
                <a:spcPts val="600"/>
              </a:spcBef>
              <a:spcAft>
                <a:spcPts val="0"/>
              </a:spcAft>
              <a:buClr>
                <a:schemeClr val="dk1"/>
              </a:buClr>
              <a:buSzPts val="1100"/>
              <a:buFont typeface="Arial"/>
              <a:buNone/>
            </a:pPr>
            <a:r>
              <a:rPr lang="en" sz="2000">
                <a:solidFill>
                  <a:schemeClr val="dk1"/>
                </a:solidFill>
              </a:rPr>
              <a:t>   letters.add(myletter); }</a:t>
            </a:r>
            <a:endParaRPr sz="2000">
              <a:solidFill>
                <a:schemeClr val="dk1"/>
              </a:solidFill>
            </a:endParaRPr>
          </a:p>
          <a:p>
            <a:pPr indent="0" lvl="0" marL="0" rtl="0">
              <a:spcBef>
                <a:spcPts val="600"/>
              </a:spcBef>
              <a:spcAft>
                <a:spcPts val="0"/>
              </a:spcAft>
              <a:buClr>
                <a:schemeClr val="dk1"/>
              </a:buClr>
              <a:buSzPts val="1100"/>
              <a:buFont typeface="Arial"/>
              <a:buNone/>
            </a:pPr>
            <a:r>
              <a:rPr lang="en" sz="2000">
                <a:solidFill>
                  <a:schemeClr val="dk1"/>
                </a:solidFill>
              </a:rPr>
              <a:t>   if (key == 'D' || key =='d') {/// use key D to delete from arraylist</a:t>
            </a:r>
            <a:endParaRPr sz="2000">
              <a:solidFill>
                <a:schemeClr val="dk1"/>
              </a:solidFill>
            </a:endParaRPr>
          </a:p>
          <a:p>
            <a:pPr indent="0" lvl="0" marL="0" rtl="0">
              <a:spcBef>
                <a:spcPts val="600"/>
              </a:spcBef>
              <a:spcAft>
                <a:spcPts val="0"/>
              </a:spcAft>
              <a:buClr>
                <a:schemeClr val="dk1"/>
              </a:buClr>
              <a:buSzPts val="1100"/>
              <a:buFont typeface="Arial"/>
              <a:buNone/>
            </a:pPr>
            <a:r>
              <a:rPr lang="en" sz="2000">
                <a:solidFill>
                  <a:schemeClr val="dk1"/>
                </a:solidFill>
              </a:rPr>
              <a:t>    </a:t>
            </a:r>
            <a:endParaRPr sz="2000">
              <a:solidFill>
                <a:schemeClr val="dk1"/>
              </a:solidFill>
            </a:endParaRPr>
          </a:p>
          <a:p>
            <a:pPr indent="0" lvl="0" marL="0" rtl="0">
              <a:spcBef>
                <a:spcPts val="600"/>
              </a:spcBef>
              <a:spcAft>
                <a:spcPts val="0"/>
              </a:spcAft>
              <a:buClr>
                <a:schemeClr val="dk1"/>
              </a:buClr>
              <a:buSzPts val="1100"/>
              <a:buFont typeface="Arial"/>
              <a:buNone/>
            </a:pPr>
            <a:r>
              <a:rPr lang="en" sz="2000">
                <a:solidFill>
                  <a:schemeClr val="dk1"/>
                </a:solidFill>
              </a:rPr>
              <a:t>    if (letters.size()&gt;0){</a:t>
            </a:r>
            <a:endParaRPr sz="2000">
              <a:solidFill>
                <a:schemeClr val="dk1"/>
              </a:solidFill>
            </a:endParaRPr>
          </a:p>
          <a:p>
            <a:pPr indent="0" lvl="0" marL="0" rtl="0">
              <a:spcBef>
                <a:spcPts val="600"/>
              </a:spcBef>
              <a:spcAft>
                <a:spcPts val="0"/>
              </a:spcAft>
              <a:buClr>
                <a:schemeClr val="dk1"/>
              </a:buClr>
              <a:buSzPts val="1100"/>
              <a:buFont typeface="Arial"/>
              <a:buNone/>
            </a:pPr>
            <a:r>
              <a:rPr lang="en" sz="2000">
                <a:solidFill>
                  <a:schemeClr val="dk1"/>
                </a:solidFill>
              </a:rPr>
              <a:t>   letters.remove(0); }</a:t>
            </a:r>
            <a:endParaRPr sz="2000">
              <a:solidFill>
                <a:schemeClr val="dk1"/>
              </a:solidFill>
            </a:endParaRPr>
          </a:p>
          <a:p>
            <a:pPr indent="0" lvl="0" marL="0" rtl="0">
              <a:spcBef>
                <a:spcPts val="600"/>
              </a:spcBef>
              <a:spcAft>
                <a:spcPts val="0"/>
              </a:spcAft>
              <a:buClr>
                <a:schemeClr val="dk1"/>
              </a:buClr>
              <a:buSzPts val="1100"/>
              <a:buFont typeface="Arial"/>
              <a:buNone/>
            </a:pPr>
            <a:r>
              <a:rPr lang="en" sz="2000">
                <a:solidFill>
                  <a:schemeClr val="dk1"/>
                </a:solidFill>
              </a:rPr>
              <a:t> }</a:t>
            </a:r>
            <a:endParaRPr sz="2000">
              <a:solidFill>
                <a:schemeClr val="dk1"/>
              </a:solidFill>
            </a:endParaRPr>
          </a:p>
          <a:p>
            <a:pPr indent="0" lvl="0" marL="0" rtl="0">
              <a:spcBef>
                <a:spcPts val="600"/>
              </a:spcBef>
              <a:spcAft>
                <a:spcPts val="0"/>
              </a:spcAft>
              <a:buNone/>
            </a:pPr>
            <a:r>
              <a:t/>
            </a:r>
            <a:endParaRPr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 name="Shape 32"/>
        <p:cNvGrpSpPr/>
        <p:nvPr/>
      </p:nvGrpSpPr>
      <p:grpSpPr>
        <a:xfrm>
          <a:off x="0" y="0"/>
          <a:ext cx="0" cy="0"/>
          <a:chOff x="0" y="0"/>
          <a:chExt cx="0" cy="0"/>
        </a:xfrm>
      </p:grpSpPr>
      <p:sp>
        <p:nvSpPr>
          <p:cNvPr id="33" name="Shape 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is a Class? An Object?</a:t>
            </a:r>
            <a:endParaRPr/>
          </a:p>
        </p:txBody>
      </p:sp>
      <p:sp>
        <p:nvSpPr>
          <p:cNvPr id="34" name="Shape 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solidFill>
                <a:srgbClr val="666666"/>
              </a:solidFill>
            </a:endParaRPr>
          </a:p>
        </p:txBody>
      </p:sp>
      <p:pic>
        <p:nvPicPr>
          <p:cNvPr id="35" name="Shape 35"/>
          <p:cNvPicPr preferRelativeResize="0"/>
          <p:nvPr/>
        </p:nvPicPr>
        <p:blipFill>
          <a:blip r:embed="rId3">
            <a:alphaModFix/>
          </a:blip>
          <a:stretch>
            <a:fillRect/>
          </a:stretch>
        </p:blipFill>
        <p:spPr>
          <a:xfrm>
            <a:off x="540650" y="1600199"/>
            <a:ext cx="8062701" cy="45151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Shape 160"/>
          <p:cNvPicPr preferRelativeResize="0"/>
          <p:nvPr/>
        </p:nvPicPr>
        <p:blipFill>
          <a:blip r:embed="rId3">
            <a:alphaModFix/>
          </a:blip>
          <a:stretch>
            <a:fillRect/>
          </a:stretch>
        </p:blipFill>
        <p:spPr>
          <a:xfrm>
            <a:off x="0" y="243838"/>
            <a:ext cx="9144000" cy="63703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Shape 40"/>
          <p:cNvSpPr txBox="1"/>
          <p:nvPr>
            <p:ph type="title"/>
          </p:nvPr>
        </p:nvSpPr>
        <p:spPr>
          <a:xfrm>
            <a:off x="457200" y="274650"/>
            <a:ext cx="3654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Why Objects?</a:t>
            </a:r>
            <a:endParaRPr/>
          </a:p>
        </p:txBody>
      </p:sp>
      <p:sp>
        <p:nvSpPr>
          <p:cNvPr id="41" name="Shape 41"/>
          <p:cNvSpPr txBox="1"/>
          <p:nvPr>
            <p:ph idx="1" type="body"/>
          </p:nvPr>
        </p:nvSpPr>
        <p:spPr>
          <a:xfrm>
            <a:off x="457200" y="1600200"/>
            <a:ext cx="37527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666666"/>
                </a:solidFill>
              </a:rPr>
              <a:t>Management</a:t>
            </a:r>
            <a:endParaRPr>
              <a:solidFill>
                <a:srgbClr val="666666"/>
              </a:solidFill>
            </a:endParaRPr>
          </a:p>
          <a:p>
            <a:pPr indent="0" lvl="0" marL="0" rtl="0">
              <a:spcBef>
                <a:spcPts val="600"/>
              </a:spcBef>
              <a:spcAft>
                <a:spcPts val="0"/>
              </a:spcAft>
              <a:buNone/>
            </a:pPr>
            <a:r>
              <a:rPr lang="en">
                <a:solidFill>
                  <a:srgbClr val="666666"/>
                </a:solidFill>
              </a:rPr>
              <a:t>Modularity</a:t>
            </a:r>
            <a:endParaRPr>
              <a:solidFill>
                <a:srgbClr val="666666"/>
              </a:solidFill>
            </a:endParaRPr>
          </a:p>
          <a:p>
            <a:pPr indent="0" lvl="0" marL="0" rtl="0">
              <a:spcBef>
                <a:spcPts val="600"/>
              </a:spcBef>
              <a:spcAft>
                <a:spcPts val="0"/>
              </a:spcAft>
              <a:buNone/>
            </a:pPr>
            <a:r>
              <a:rPr lang="en">
                <a:solidFill>
                  <a:srgbClr val="666666"/>
                </a:solidFill>
              </a:rPr>
              <a:t>Abstraction</a:t>
            </a:r>
            <a:endParaRPr>
              <a:solidFill>
                <a:srgbClr val="666666"/>
              </a:solidFill>
            </a:endParaRPr>
          </a:p>
          <a:p>
            <a:pPr indent="0" lvl="0" marL="0" rtl="0">
              <a:spcBef>
                <a:spcPts val="600"/>
              </a:spcBef>
              <a:spcAft>
                <a:spcPts val="0"/>
              </a:spcAft>
              <a:buNone/>
            </a:pPr>
            <a:r>
              <a:rPr lang="en">
                <a:solidFill>
                  <a:srgbClr val="666666"/>
                </a:solidFill>
              </a:rPr>
              <a:t>Structure</a:t>
            </a:r>
            <a:endParaRPr>
              <a:solidFill>
                <a:srgbClr val="666666"/>
              </a:solidFill>
            </a:endParaRPr>
          </a:p>
          <a:p>
            <a:pPr indent="0" lvl="0" marL="0" rtl="0">
              <a:spcBef>
                <a:spcPts val="600"/>
              </a:spcBef>
              <a:spcAft>
                <a:spcPts val="0"/>
              </a:spcAft>
              <a:buNone/>
            </a:pPr>
            <a:r>
              <a:rPr lang="en">
                <a:solidFill>
                  <a:srgbClr val="666666"/>
                </a:solidFill>
              </a:rPr>
              <a:t>Inheritance</a:t>
            </a:r>
            <a:endParaRPr>
              <a:solidFill>
                <a:srgbClr val="666666"/>
              </a:solidFill>
            </a:endParaRPr>
          </a:p>
          <a:p>
            <a:pPr indent="0" lvl="0" marL="0" rtl="0">
              <a:spcBef>
                <a:spcPts val="600"/>
              </a:spcBef>
              <a:spcAft>
                <a:spcPts val="0"/>
              </a:spcAft>
              <a:buNone/>
            </a:pPr>
            <a:r>
              <a:rPr lang="en">
                <a:solidFill>
                  <a:srgbClr val="666666"/>
                </a:solidFill>
              </a:rPr>
              <a:t>Hierarchy</a:t>
            </a:r>
            <a:endParaRPr>
              <a:solidFill>
                <a:srgbClr val="666666"/>
              </a:solidFill>
            </a:endParaRPr>
          </a:p>
        </p:txBody>
      </p:sp>
      <p:sp>
        <p:nvSpPr>
          <p:cNvPr id="42" name="Shape 42"/>
          <p:cNvSpPr txBox="1"/>
          <p:nvPr>
            <p:ph type="title"/>
          </p:nvPr>
        </p:nvSpPr>
        <p:spPr>
          <a:xfrm>
            <a:off x="4936850" y="282375"/>
            <a:ext cx="3654600" cy="1504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Some Familiar Classes </a:t>
            </a:r>
            <a:endParaRPr/>
          </a:p>
        </p:txBody>
      </p:sp>
      <p:sp>
        <p:nvSpPr>
          <p:cNvPr id="43" name="Shape 43"/>
          <p:cNvSpPr txBox="1"/>
          <p:nvPr>
            <p:ph idx="1" type="body"/>
          </p:nvPr>
        </p:nvSpPr>
        <p:spPr>
          <a:xfrm>
            <a:off x="4936850" y="1607925"/>
            <a:ext cx="37527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666666"/>
                </a:solidFill>
              </a:rPr>
              <a:t>PImage</a:t>
            </a:r>
            <a:endParaRPr>
              <a:solidFill>
                <a:srgbClr val="666666"/>
              </a:solidFill>
            </a:endParaRPr>
          </a:p>
          <a:p>
            <a:pPr indent="0" lvl="0" marL="0" rtl="0">
              <a:spcBef>
                <a:spcPts val="600"/>
              </a:spcBef>
              <a:spcAft>
                <a:spcPts val="0"/>
              </a:spcAft>
              <a:buNone/>
            </a:pPr>
            <a:r>
              <a:rPr lang="en">
                <a:solidFill>
                  <a:srgbClr val="666666"/>
                </a:solidFill>
              </a:rPr>
              <a:t>PFont</a:t>
            </a:r>
            <a:endParaRPr>
              <a:solidFill>
                <a:srgbClr val="666666"/>
              </a:solidFill>
            </a:endParaRPr>
          </a:p>
          <a:p>
            <a:pPr indent="0" lvl="0" marL="0" rtl="0">
              <a:spcBef>
                <a:spcPts val="600"/>
              </a:spcBef>
              <a:spcAft>
                <a:spcPts val="0"/>
              </a:spcAft>
              <a:buNone/>
            </a:pPr>
            <a:r>
              <a:rPr lang="en">
                <a:solidFill>
                  <a:srgbClr val="666666"/>
                </a:solidFill>
              </a:rPr>
              <a:t>String</a:t>
            </a:r>
            <a:endParaRPr>
              <a:solidFill>
                <a:srgbClr val="666666"/>
              </a:solidFill>
            </a:endParaRPr>
          </a:p>
          <a:p>
            <a:pPr indent="0" lvl="0" marL="0" rtl="0">
              <a:spcBef>
                <a:spcPts val="600"/>
              </a:spcBef>
              <a:spcAft>
                <a:spcPts val="0"/>
              </a:spcAft>
              <a:buNone/>
            </a:pPr>
            <a:r>
              <a:rPr lang="en">
                <a:solidFill>
                  <a:srgbClr val="666666"/>
                </a:solidFill>
              </a:rPr>
              <a:t>Pshape</a:t>
            </a:r>
            <a:endParaRPr>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Ball Object</a:t>
            </a:r>
            <a:endParaRPr/>
          </a:p>
        </p:txBody>
      </p:sp>
      <p:sp>
        <p:nvSpPr>
          <p:cNvPr id="49" name="Shape 49"/>
          <p:cNvSpPr/>
          <p:nvPr/>
        </p:nvSpPr>
        <p:spPr>
          <a:xfrm>
            <a:off x="2232000" y="1417650"/>
            <a:ext cx="5196900" cy="5196900"/>
          </a:xfrm>
          <a:prstGeom prst="ellipse">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idx="1" type="body"/>
          </p:nvPr>
        </p:nvSpPr>
        <p:spPr>
          <a:xfrm>
            <a:off x="5005800" y="2188200"/>
            <a:ext cx="3909600" cy="2329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2400">
                <a:solidFill>
                  <a:schemeClr val="dk1"/>
                </a:solidFill>
              </a:rPr>
              <a:t>Methods</a:t>
            </a:r>
            <a:endParaRPr b="1" sz="2400"/>
          </a:p>
          <a:p>
            <a:pPr indent="0" lvl="0" marL="0" rtl="0">
              <a:spcBef>
                <a:spcPts val="600"/>
              </a:spcBef>
              <a:spcAft>
                <a:spcPts val="0"/>
              </a:spcAft>
              <a:buNone/>
            </a:pPr>
            <a:r>
              <a:rPr lang="en" sz="2400"/>
              <a:t>Move</a:t>
            </a:r>
            <a:endParaRPr sz="2400"/>
          </a:p>
          <a:p>
            <a:pPr indent="0" lvl="0" marL="0" rtl="0">
              <a:spcBef>
                <a:spcPts val="600"/>
              </a:spcBef>
              <a:spcAft>
                <a:spcPts val="0"/>
              </a:spcAft>
              <a:buNone/>
            </a:pPr>
            <a:r>
              <a:rPr lang="en" sz="2400"/>
              <a:t>Display</a:t>
            </a:r>
            <a:endParaRPr sz="2400"/>
          </a:p>
          <a:p>
            <a:pPr indent="0" lvl="0" marL="0" rtl="0">
              <a:spcBef>
                <a:spcPts val="600"/>
              </a:spcBef>
              <a:spcAft>
                <a:spcPts val="0"/>
              </a:spcAft>
              <a:buNone/>
            </a:pPr>
            <a:r>
              <a:rPr lang="en" sz="2400"/>
              <a:t>Collision</a:t>
            </a:r>
            <a:endParaRPr sz="2400"/>
          </a:p>
          <a:p>
            <a:pPr indent="0" lvl="0" marL="0" rtl="0">
              <a:spcBef>
                <a:spcPts val="600"/>
              </a:spcBef>
              <a:spcAft>
                <a:spcPts val="0"/>
              </a:spcAft>
              <a:buNone/>
            </a:pPr>
            <a:r>
              <a:t/>
            </a:r>
            <a:endParaRPr sz="2400"/>
          </a:p>
        </p:txBody>
      </p:sp>
      <p:sp>
        <p:nvSpPr>
          <p:cNvPr id="51" name="Shape 51"/>
          <p:cNvSpPr txBox="1"/>
          <p:nvPr>
            <p:ph idx="1" type="body"/>
          </p:nvPr>
        </p:nvSpPr>
        <p:spPr>
          <a:xfrm>
            <a:off x="3321625" y="2190900"/>
            <a:ext cx="2298300" cy="3681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2400">
                <a:solidFill>
                  <a:schemeClr val="dk1"/>
                </a:solidFill>
              </a:rPr>
              <a:t>Data</a:t>
            </a:r>
            <a:endParaRPr b="1" sz="2400"/>
          </a:p>
          <a:p>
            <a:pPr indent="0" lvl="0" marL="0" rtl="0">
              <a:spcBef>
                <a:spcPts val="600"/>
              </a:spcBef>
              <a:spcAft>
                <a:spcPts val="0"/>
              </a:spcAft>
              <a:buClr>
                <a:schemeClr val="dk1"/>
              </a:buClr>
              <a:buSzPts val="1100"/>
              <a:buFont typeface="Arial"/>
              <a:buNone/>
            </a:pPr>
            <a:r>
              <a:rPr lang="en" sz="2400">
                <a:solidFill>
                  <a:schemeClr val="dk1"/>
                </a:solidFill>
              </a:rPr>
              <a:t>color</a:t>
            </a:r>
            <a:endParaRPr sz="2400">
              <a:solidFill>
                <a:schemeClr val="dk1"/>
              </a:solidFill>
            </a:endParaRPr>
          </a:p>
          <a:p>
            <a:pPr indent="0" lvl="0" marL="0" rtl="0">
              <a:spcBef>
                <a:spcPts val="600"/>
              </a:spcBef>
              <a:spcAft>
                <a:spcPts val="0"/>
              </a:spcAft>
              <a:buClr>
                <a:schemeClr val="dk1"/>
              </a:buClr>
              <a:buSzPts val="1100"/>
              <a:buFont typeface="Arial"/>
              <a:buNone/>
            </a:pPr>
            <a:r>
              <a:rPr lang="en" sz="2400">
                <a:solidFill>
                  <a:schemeClr val="dk1"/>
                </a:solidFill>
              </a:rPr>
              <a:t>size</a:t>
            </a:r>
            <a:endParaRPr sz="2400">
              <a:solidFill>
                <a:schemeClr val="dk1"/>
              </a:solidFill>
            </a:endParaRPr>
          </a:p>
          <a:p>
            <a:pPr indent="0" lvl="0" marL="0" rtl="0">
              <a:spcBef>
                <a:spcPts val="600"/>
              </a:spcBef>
              <a:spcAft>
                <a:spcPts val="0"/>
              </a:spcAft>
              <a:buClr>
                <a:schemeClr val="dk1"/>
              </a:buClr>
              <a:buSzPts val="1100"/>
              <a:buFont typeface="Arial"/>
              <a:buNone/>
            </a:pPr>
            <a:r>
              <a:rPr lang="en" sz="2400">
                <a:solidFill>
                  <a:schemeClr val="dk1"/>
                </a:solidFill>
              </a:rPr>
              <a:t>speedX</a:t>
            </a:r>
            <a:endParaRPr sz="2400">
              <a:solidFill>
                <a:schemeClr val="dk1"/>
              </a:solidFill>
            </a:endParaRPr>
          </a:p>
          <a:p>
            <a:pPr indent="0" lvl="0" marL="0" rtl="0">
              <a:spcBef>
                <a:spcPts val="600"/>
              </a:spcBef>
              <a:spcAft>
                <a:spcPts val="0"/>
              </a:spcAft>
              <a:buClr>
                <a:schemeClr val="dk1"/>
              </a:buClr>
              <a:buSzPts val="1100"/>
              <a:buFont typeface="Arial"/>
              <a:buNone/>
            </a:pPr>
            <a:r>
              <a:rPr lang="en" sz="2400">
                <a:solidFill>
                  <a:schemeClr val="dk1"/>
                </a:solidFill>
              </a:rPr>
              <a:t>speedY</a:t>
            </a:r>
            <a:endParaRPr sz="2400">
              <a:solidFill>
                <a:schemeClr val="dk1"/>
              </a:solidFill>
            </a:endParaRPr>
          </a:p>
          <a:p>
            <a:pPr indent="0" lvl="0" marL="0" rtl="0">
              <a:spcBef>
                <a:spcPts val="600"/>
              </a:spcBef>
              <a:spcAft>
                <a:spcPts val="0"/>
              </a:spcAft>
              <a:buClr>
                <a:schemeClr val="dk1"/>
              </a:buClr>
              <a:buSzPts val="1100"/>
              <a:buFont typeface="Arial"/>
              <a:buNone/>
            </a:pPr>
            <a:r>
              <a:rPr lang="en" sz="2400">
                <a:solidFill>
                  <a:schemeClr val="dk1"/>
                </a:solidFill>
              </a:rPr>
              <a:t>posX</a:t>
            </a:r>
            <a:endParaRPr sz="2400">
              <a:solidFill>
                <a:schemeClr val="dk1"/>
              </a:solidFill>
            </a:endParaRPr>
          </a:p>
          <a:p>
            <a:pPr indent="0" lvl="0" marL="0" rtl="0">
              <a:spcBef>
                <a:spcPts val="600"/>
              </a:spcBef>
              <a:spcAft>
                <a:spcPts val="0"/>
              </a:spcAft>
              <a:buClr>
                <a:schemeClr val="dk1"/>
              </a:buClr>
              <a:buSzPts val="1100"/>
              <a:buFont typeface="Arial"/>
              <a:buNone/>
            </a:pPr>
            <a:r>
              <a:rPr lang="en" sz="2400">
                <a:solidFill>
                  <a:schemeClr val="dk1"/>
                </a:solidFill>
              </a:rPr>
              <a:t>posY</a:t>
            </a:r>
            <a:endParaRPr sz="2400"/>
          </a:p>
          <a:p>
            <a:pPr indent="0" lvl="0" marL="0" rtl="0">
              <a:spcBef>
                <a:spcPts val="600"/>
              </a:spcBef>
              <a:spcAft>
                <a:spcPts val="0"/>
              </a:spcAft>
              <a:buNone/>
            </a:pPr>
            <a:r>
              <a:t/>
            </a:r>
            <a:endParaRPr sz="2400"/>
          </a:p>
          <a:p>
            <a:pPr indent="0" lvl="0" marL="0">
              <a:spcBef>
                <a:spcPts val="600"/>
              </a:spcBef>
              <a:spcAft>
                <a:spcPts val="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idx="4294967295" type="title"/>
          </p:nvPr>
        </p:nvSpPr>
        <p:spPr>
          <a:xfrm>
            <a:off x="457200" y="-30162"/>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Non-Object Programming</a:t>
            </a:r>
            <a:endParaRPr/>
          </a:p>
        </p:txBody>
      </p:sp>
      <p:sp>
        <p:nvSpPr>
          <p:cNvPr id="57" name="Shape 57"/>
          <p:cNvSpPr txBox="1"/>
          <p:nvPr>
            <p:ph idx="4294967295" type="body"/>
          </p:nvPr>
        </p:nvSpPr>
        <p:spPr>
          <a:xfrm>
            <a:off x="457200" y="1173725"/>
            <a:ext cx="8381100" cy="8466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2400"/>
              <a:t>Declare		 &gt; 			Setup 			&gt; 			Draw</a:t>
            </a:r>
            <a:endParaRPr b="1" sz="2400"/>
          </a:p>
        </p:txBody>
      </p:sp>
      <p:sp>
        <p:nvSpPr>
          <p:cNvPr id="58" name="Shape 58"/>
          <p:cNvSpPr txBox="1"/>
          <p:nvPr>
            <p:ph idx="4294967295" type="title"/>
          </p:nvPr>
        </p:nvSpPr>
        <p:spPr>
          <a:xfrm>
            <a:off x="457200" y="4812413"/>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Object Oriented Programming</a:t>
            </a:r>
            <a:endParaRPr/>
          </a:p>
        </p:txBody>
      </p:sp>
      <p:sp>
        <p:nvSpPr>
          <p:cNvPr id="59" name="Shape 59"/>
          <p:cNvSpPr txBox="1"/>
          <p:nvPr>
            <p:ph idx="4294967295" type="body"/>
          </p:nvPr>
        </p:nvSpPr>
        <p:spPr>
          <a:xfrm>
            <a:off x="457200" y="5787700"/>
            <a:ext cx="8686800" cy="8466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solidFill>
                  <a:schemeClr val="dk1"/>
                </a:solidFill>
              </a:rPr>
              <a:t>Declare </a:t>
            </a:r>
            <a:r>
              <a:rPr lang="en" sz="2400"/>
              <a:t>Object  	&gt;  	Initialize Object	   &gt;	  Display Object</a:t>
            </a:r>
            <a:endParaRPr sz="2400"/>
          </a:p>
        </p:txBody>
      </p:sp>
      <p:sp>
        <p:nvSpPr>
          <p:cNvPr id="60" name="Shape 60"/>
          <p:cNvSpPr txBox="1"/>
          <p:nvPr>
            <p:ph idx="4294967295" type="body"/>
          </p:nvPr>
        </p:nvSpPr>
        <p:spPr>
          <a:xfrm>
            <a:off x="457200" y="1615275"/>
            <a:ext cx="2044500" cy="1143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sz="2400">
                <a:solidFill>
                  <a:schemeClr val="dk1"/>
                </a:solidFill>
              </a:rPr>
              <a:t>float size</a:t>
            </a:r>
            <a:endParaRPr sz="2400">
              <a:solidFill>
                <a:schemeClr val="dk1"/>
              </a:solidFill>
            </a:endParaRPr>
          </a:p>
          <a:p>
            <a:pPr indent="0" lvl="0" marL="0" rtl="0">
              <a:spcBef>
                <a:spcPts val="600"/>
              </a:spcBef>
              <a:spcAft>
                <a:spcPts val="0"/>
              </a:spcAft>
              <a:buClr>
                <a:schemeClr val="dk1"/>
              </a:buClr>
              <a:buSzPts val="1100"/>
              <a:buFont typeface="Arial"/>
              <a:buNone/>
            </a:pPr>
            <a:r>
              <a:rPr lang="en" sz="2400">
                <a:solidFill>
                  <a:schemeClr val="dk1"/>
                </a:solidFill>
              </a:rPr>
              <a:t>float posX</a:t>
            </a:r>
            <a:endParaRPr sz="2400">
              <a:solidFill>
                <a:schemeClr val="dk1"/>
              </a:solidFill>
            </a:endParaRPr>
          </a:p>
          <a:p>
            <a:pPr indent="0" lvl="0" marL="0" rtl="0">
              <a:spcBef>
                <a:spcPts val="600"/>
              </a:spcBef>
              <a:spcAft>
                <a:spcPts val="0"/>
              </a:spcAft>
              <a:buClr>
                <a:schemeClr val="dk1"/>
              </a:buClr>
              <a:buSzPts val="1100"/>
              <a:buFont typeface="Arial"/>
              <a:buNone/>
            </a:pPr>
            <a:r>
              <a:rPr lang="en" sz="2400">
                <a:solidFill>
                  <a:schemeClr val="dk1"/>
                </a:solidFill>
              </a:rPr>
              <a:t>float posY</a:t>
            </a:r>
            <a:endParaRPr sz="2400">
              <a:solidFill>
                <a:schemeClr val="dk1"/>
              </a:solidFill>
            </a:endParaRPr>
          </a:p>
          <a:p>
            <a:pPr indent="0" lvl="0" marL="0" rtl="0">
              <a:spcBef>
                <a:spcPts val="600"/>
              </a:spcBef>
              <a:spcAft>
                <a:spcPts val="0"/>
              </a:spcAft>
              <a:buClr>
                <a:schemeClr val="dk1"/>
              </a:buClr>
              <a:buSzPts val="1100"/>
              <a:buFont typeface="Arial"/>
              <a:buNone/>
            </a:pPr>
            <a:r>
              <a:rPr lang="en" sz="2400">
                <a:solidFill>
                  <a:schemeClr val="dk1"/>
                </a:solidFill>
              </a:rPr>
              <a:t>float hue</a:t>
            </a:r>
            <a:endParaRPr sz="2400">
              <a:solidFill>
                <a:schemeClr val="dk1"/>
              </a:solidFill>
            </a:endParaRPr>
          </a:p>
          <a:p>
            <a:pPr indent="0" lvl="0" marL="0" rtl="0">
              <a:spcBef>
                <a:spcPts val="600"/>
              </a:spcBef>
              <a:spcAft>
                <a:spcPts val="0"/>
              </a:spcAft>
              <a:buNone/>
            </a:pPr>
            <a:r>
              <a:t/>
            </a:r>
            <a:endParaRPr sz="2400">
              <a:solidFill>
                <a:schemeClr val="dk1"/>
              </a:solidFill>
            </a:endParaRPr>
          </a:p>
        </p:txBody>
      </p:sp>
      <p:sp>
        <p:nvSpPr>
          <p:cNvPr id="61" name="Shape 61"/>
          <p:cNvSpPr txBox="1"/>
          <p:nvPr>
            <p:ph idx="4294967295" type="body"/>
          </p:nvPr>
        </p:nvSpPr>
        <p:spPr>
          <a:xfrm>
            <a:off x="3625500" y="1666300"/>
            <a:ext cx="2856300" cy="1143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sz="2400">
                <a:solidFill>
                  <a:schemeClr val="dk1"/>
                </a:solidFill>
              </a:rPr>
              <a:t>size = 20</a:t>
            </a:r>
            <a:endParaRPr sz="2400">
              <a:solidFill>
                <a:schemeClr val="dk1"/>
              </a:solidFill>
            </a:endParaRPr>
          </a:p>
          <a:p>
            <a:pPr indent="0" lvl="0" marL="0" rtl="0">
              <a:spcBef>
                <a:spcPts val="600"/>
              </a:spcBef>
              <a:spcAft>
                <a:spcPts val="0"/>
              </a:spcAft>
              <a:buClr>
                <a:schemeClr val="dk1"/>
              </a:buClr>
              <a:buSzPts val="1100"/>
              <a:buFont typeface="Arial"/>
              <a:buNone/>
            </a:pPr>
            <a:r>
              <a:rPr lang="en" sz="2400">
                <a:solidFill>
                  <a:schemeClr val="dk1"/>
                </a:solidFill>
              </a:rPr>
              <a:t>posX = 50</a:t>
            </a:r>
            <a:endParaRPr sz="2400">
              <a:solidFill>
                <a:schemeClr val="dk1"/>
              </a:solidFill>
            </a:endParaRPr>
          </a:p>
          <a:p>
            <a:pPr indent="0" lvl="0" marL="0" rtl="0">
              <a:spcBef>
                <a:spcPts val="600"/>
              </a:spcBef>
              <a:spcAft>
                <a:spcPts val="0"/>
              </a:spcAft>
              <a:buClr>
                <a:schemeClr val="dk1"/>
              </a:buClr>
              <a:buSzPts val="1100"/>
              <a:buFont typeface="Arial"/>
              <a:buNone/>
            </a:pPr>
            <a:r>
              <a:rPr lang="en" sz="2400">
                <a:solidFill>
                  <a:schemeClr val="dk1"/>
                </a:solidFill>
              </a:rPr>
              <a:t>posY = 60</a:t>
            </a:r>
            <a:endParaRPr sz="2400">
              <a:solidFill>
                <a:schemeClr val="dk1"/>
              </a:solidFill>
            </a:endParaRPr>
          </a:p>
          <a:p>
            <a:pPr indent="0" lvl="0" marL="0" rtl="0">
              <a:spcBef>
                <a:spcPts val="600"/>
              </a:spcBef>
              <a:spcAft>
                <a:spcPts val="0"/>
              </a:spcAft>
              <a:buClr>
                <a:schemeClr val="dk1"/>
              </a:buClr>
              <a:buSzPts val="1100"/>
              <a:buFont typeface="Arial"/>
              <a:buNone/>
            </a:pPr>
            <a:r>
              <a:rPr lang="en" sz="2400">
                <a:solidFill>
                  <a:schemeClr val="dk1"/>
                </a:solidFill>
              </a:rPr>
              <a:t>hue = 240</a:t>
            </a:r>
            <a:endParaRPr sz="2400">
              <a:solidFill>
                <a:schemeClr val="dk1"/>
              </a:solidFill>
            </a:endParaRPr>
          </a:p>
          <a:p>
            <a:pPr indent="0" lvl="0" marL="0" rtl="0">
              <a:spcBef>
                <a:spcPts val="600"/>
              </a:spcBef>
              <a:spcAft>
                <a:spcPts val="0"/>
              </a:spcAft>
              <a:buClr>
                <a:schemeClr val="dk1"/>
              </a:buClr>
              <a:buSzPts val="1100"/>
              <a:buFont typeface="Arial"/>
              <a:buNone/>
            </a:pPr>
            <a:r>
              <a:t/>
            </a:r>
            <a:endParaRPr sz="2400">
              <a:solidFill>
                <a:schemeClr val="dk1"/>
              </a:solidFill>
            </a:endParaRPr>
          </a:p>
        </p:txBody>
      </p:sp>
      <p:sp>
        <p:nvSpPr>
          <p:cNvPr id="62" name="Shape 62"/>
          <p:cNvSpPr txBox="1"/>
          <p:nvPr>
            <p:ph idx="4294967295" type="body"/>
          </p:nvPr>
        </p:nvSpPr>
        <p:spPr>
          <a:xfrm>
            <a:off x="6872725" y="1615275"/>
            <a:ext cx="2271300" cy="1143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draw at 50,60</a:t>
            </a:r>
            <a:endParaRPr sz="2400"/>
          </a:p>
          <a:p>
            <a:pPr indent="0" lvl="0" marL="0" rtl="0">
              <a:spcBef>
                <a:spcPts val="600"/>
              </a:spcBef>
              <a:spcAft>
                <a:spcPts val="0"/>
              </a:spcAft>
              <a:buNone/>
            </a:pPr>
            <a:r>
              <a:rPr lang="en" sz="2400"/>
              <a:t>move to 70,90</a:t>
            </a:r>
            <a:endParaRPr sz="2400"/>
          </a:p>
          <a:p>
            <a:pPr indent="0" lvl="0" marL="0" rtl="0">
              <a:spcBef>
                <a:spcPts val="600"/>
              </a:spcBef>
              <a:spcAft>
                <a:spcPts val="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000000"/>
                </a:solidFill>
              </a:rPr>
              <a:t>The Class</a:t>
            </a:r>
            <a:endParaRPr>
              <a:solidFill>
                <a:srgbClr val="000000"/>
              </a:solidFill>
            </a:endParaRPr>
          </a:p>
        </p:txBody>
      </p:sp>
      <p:sp>
        <p:nvSpPr>
          <p:cNvPr id="68" name="Shape 68"/>
          <p:cNvSpPr txBox="1"/>
          <p:nvPr>
            <p:ph idx="1" type="body"/>
          </p:nvPr>
        </p:nvSpPr>
        <p:spPr>
          <a:xfrm>
            <a:off x="457200" y="1736575"/>
            <a:ext cx="8092500" cy="4576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solidFill>
                  <a:srgbClr val="6FA8DC"/>
                </a:solidFill>
              </a:rPr>
              <a:t>name</a:t>
            </a:r>
            <a:r>
              <a:rPr lang="en">
                <a:solidFill>
                  <a:srgbClr val="6FA8DC"/>
                </a:solidFill>
              </a:rPr>
              <a:t>	</a:t>
            </a:r>
            <a:r>
              <a:rPr lang="en"/>
              <a:t>				Your class name/type</a:t>
            </a:r>
            <a:endParaRPr/>
          </a:p>
          <a:p>
            <a:pPr indent="0" lvl="0" marL="0" rtl="0">
              <a:spcBef>
                <a:spcPts val="600"/>
              </a:spcBef>
              <a:spcAft>
                <a:spcPts val="0"/>
              </a:spcAft>
              <a:buNone/>
            </a:pPr>
            <a:r>
              <a:t/>
            </a:r>
            <a:endParaRPr/>
          </a:p>
          <a:p>
            <a:pPr indent="0" lvl="0" marL="0" rtl="0">
              <a:spcBef>
                <a:spcPts val="600"/>
              </a:spcBef>
              <a:spcAft>
                <a:spcPts val="0"/>
              </a:spcAft>
              <a:buNone/>
            </a:pPr>
            <a:r>
              <a:rPr b="1" lang="en">
                <a:solidFill>
                  <a:srgbClr val="6FA8DC"/>
                </a:solidFill>
              </a:rPr>
              <a:t>data	fields</a:t>
            </a:r>
            <a:r>
              <a:rPr b="1" lang="en"/>
              <a:t>	</a:t>
            </a:r>
            <a:r>
              <a:rPr lang="en"/>
              <a:t>		Collection of variables</a:t>
            </a:r>
            <a:endParaRPr/>
          </a:p>
          <a:p>
            <a:pPr indent="0" lvl="0" marL="0" rtl="0">
              <a:spcBef>
                <a:spcPts val="600"/>
              </a:spcBef>
              <a:spcAft>
                <a:spcPts val="0"/>
              </a:spcAft>
              <a:buNone/>
            </a:pPr>
            <a:r>
              <a:t/>
            </a:r>
            <a:endParaRPr/>
          </a:p>
          <a:p>
            <a:pPr indent="0" lvl="0" marL="0" rtl="0">
              <a:spcBef>
                <a:spcPts val="600"/>
              </a:spcBef>
              <a:spcAft>
                <a:spcPts val="0"/>
              </a:spcAft>
              <a:buNone/>
            </a:pPr>
            <a:r>
              <a:rPr b="1" lang="en">
                <a:solidFill>
                  <a:srgbClr val="6FA8DC"/>
                </a:solidFill>
              </a:rPr>
              <a:t>constructor</a:t>
            </a:r>
            <a:r>
              <a:rPr lang="en"/>
              <a:t>			Default setup</a:t>
            </a:r>
            <a:endParaRPr/>
          </a:p>
          <a:p>
            <a:pPr indent="0" lvl="0" marL="0" rtl="0">
              <a:spcBef>
                <a:spcPts val="600"/>
              </a:spcBef>
              <a:spcAft>
                <a:spcPts val="0"/>
              </a:spcAft>
              <a:buNone/>
            </a:pPr>
            <a:r>
              <a:t/>
            </a:r>
            <a:endParaRPr/>
          </a:p>
          <a:p>
            <a:pPr indent="0" lvl="0" marL="0" rtl="0">
              <a:spcBef>
                <a:spcPts val="600"/>
              </a:spcBef>
              <a:spcAft>
                <a:spcPts val="0"/>
              </a:spcAft>
              <a:buClr>
                <a:schemeClr val="dk1"/>
              </a:buClr>
              <a:buSzPts val="1100"/>
              <a:buFont typeface="Arial"/>
              <a:buNone/>
            </a:pPr>
            <a:r>
              <a:rPr b="1" lang="en">
                <a:solidFill>
                  <a:srgbClr val="6FA8DC"/>
                </a:solidFill>
              </a:rPr>
              <a:t>methods</a:t>
            </a:r>
            <a:r>
              <a:rPr lang="en"/>
              <a:t>				Functions of a class</a:t>
            </a:r>
            <a:endParaRPr/>
          </a:p>
          <a:p>
            <a:pPr indent="0" lvl="0" marL="0" rtl="0">
              <a:spcBef>
                <a:spcPts val="600"/>
              </a:spcBef>
              <a:spcAft>
                <a:spcPts val="0"/>
              </a:spcAft>
              <a:buNone/>
            </a:pPr>
            <a:r>
              <a:t/>
            </a:r>
            <a:endParaRPr/>
          </a:p>
          <a:p>
            <a:pPr indent="0" lvl="0" marL="0" rtl="0">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idx="4294967295" type="title"/>
          </p:nvPr>
        </p:nvSpPr>
        <p:spPr>
          <a:xfrm>
            <a:off x="457200" y="-258762"/>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Class Structure</a:t>
            </a:r>
            <a:endParaRPr/>
          </a:p>
        </p:txBody>
      </p:sp>
      <p:sp>
        <p:nvSpPr>
          <p:cNvPr id="74" name="Shape 74"/>
          <p:cNvSpPr txBox="1"/>
          <p:nvPr>
            <p:ph idx="4294967295" type="body"/>
          </p:nvPr>
        </p:nvSpPr>
        <p:spPr>
          <a:xfrm>
            <a:off x="529850" y="822900"/>
            <a:ext cx="7696800" cy="5694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sz="2000"/>
              <a:t>class Name {					</a:t>
            </a:r>
            <a:r>
              <a:rPr lang="en" sz="2000">
                <a:solidFill>
                  <a:schemeClr val="dk1"/>
                </a:solidFill>
              </a:rPr>
              <a:t>//class name</a:t>
            </a:r>
            <a:endParaRPr sz="2000"/>
          </a:p>
          <a:p>
            <a:pPr indent="0" lvl="0" marL="457200" rtl="0">
              <a:spcBef>
                <a:spcPts val="600"/>
              </a:spcBef>
              <a:spcAft>
                <a:spcPts val="0"/>
              </a:spcAft>
              <a:buClr>
                <a:schemeClr val="dk1"/>
              </a:buClr>
              <a:buSzPts val="1100"/>
              <a:buFont typeface="Arial"/>
              <a:buNone/>
            </a:pPr>
            <a:r>
              <a:rPr lang="en" sz="2000"/>
              <a:t>float posX;					//declare variables</a:t>
            </a:r>
            <a:endParaRPr sz="2000"/>
          </a:p>
          <a:p>
            <a:pPr indent="0" lvl="0" marL="457200" rtl="0">
              <a:lnSpc>
                <a:spcPct val="150000"/>
              </a:lnSpc>
              <a:spcBef>
                <a:spcPts val="600"/>
              </a:spcBef>
              <a:spcAft>
                <a:spcPts val="0"/>
              </a:spcAft>
              <a:buClr>
                <a:schemeClr val="dk1"/>
              </a:buClr>
              <a:buSzPts val="1100"/>
              <a:buFont typeface="Arial"/>
              <a:buNone/>
            </a:pPr>
            <a:r>
              <a:rPr lang="en" sz="2000"/>
              <a:t>float posY;</a:t>
            </a:r>
            <a:endParaRPr sz="2000"/>
          </a:p>
          <a:p>
            <a:pPr indent="0" lvl="0" marL="457200" rtl="0">
              <a:spcBef>
                <a:spcPts val="600"/>
              </a:spcBef>
              <a:spcAft>
                <a:spcPts val="0"/>
              </a:spcAft>
              <a:buNone/>
            </a:pPr>
            <a:r>
              <a:rPr lang="en" sz="2000"/>
              <a:t>Name() {						</a:t>
            </a:r>
            <a:r>
              <a:rPr lang="en" sz="2000">
                <a:solidFill>
                  <a:schemeClr val="dk1"/>
                </a:solidFill>
              </a:rPr>
              <a:t>//build constructor</a:t>
            </a:r>
            <a:endParaRPr sz="2000"/>
          </a:p>
          <a:p>
            <a:pPr indent="0" lvl="0" marL="457200" rtl="0">
              <a:spcBef>
                <a:spcPts val="600"/>
              </a:spcBef>
              <a:spcAft>
                <a:spcPts val="0"/>
              </a:spcAft>
              <a:buNone/>
            </a:pPr>
            <a:r>
              <a:rPr lang="en" sz="2000"/>
              <a:t>  </a:t>
            </a:r>
            <a:r>
              <a:rPr lang="en" sz="2000">
                <a:solidFill>
                  <a:schemeClr val="dk1"/>
                </a:solidFill>
              </a:rPr>
              <a:t>posX = 50;</a:t>
            </a:r>
            <a:endParaRPr sz="2000">
              <a:solidFill>
                <a:schemeClr val="dk1"/>
              </a:solidFill>
            </a:endParaRPr>
          </a:p>
          <a:p>
            <a:pPr indent="0" lvl="0" marL="457200" rtl="0">
              <a:spcBef>
                <a:spcPts val="600"/>
              </a:spcBef>
              <a:spcAft>
                <a:spcPts val="0"/>
              </a:spcAft>
              <a:buNone/>
            </a:pPr>
            <a:r>
              <a:rPr lang="en" sz="2000">
                <a:solidFill>
                  <a:schemeClr val="dk1"/>
                </a:solidFill>
              </a:rPr>
              <a:t>  posY = 60;</a:t>
            </a:r>
            <a:endParaRPr sz="2000">
              <a:solidFill>
                <a:schemeClr val="dk1"/>
              </a:solidFill>
            </a:endParaRPr>
          </a:p>
          <a:p>
            <a:pPr indent="0" lvl="0" marL="457200" rtl="0">
              <a:lnSpc>
                <a:spcPct val="150000"/>
              </a:lnSpc>
              <a:spcBef>
                <a:spcPts val="600"/>
              </a:spcBef>
              <a:spcAft>
                <a:spcPts val="0"/>
              </a:spcAft>
              <a:buNone/>
            </a:pPr>
            <a:r>
              <a:rPr lang="en" sz="2000"/>
              <a:t>}  </a:t>
            </a:r>
            <a:endParaRPr sz="2000"/>
          </a:p>
          <a:p>
            <a:pPr indent="0" lvl="0" marL="457200" rtl="0">
              <a:spcBef>
                <a:spcPts val="600"/>
              </a:spcBef>
              <a:spcAft>
                <a:spcPts val="0"/>
              </a:spcAft>
              <a:buClr>
                <a:schemeClr val="dk1"/>
              </a:buClr>
              <a:buSzPts val="1100"/>
              <a:buFont typeface="Arial"/>
              <a:buNone/>
            </a:pPr>
            <a:r>
              <a:rPr lang="en" sz="2000">
                <a:solidFill>
                  <a:schemeClr val="dk1"/>
                </a:solidFill>
              </a:rPr>
              <a:t>void move() {					//add movement method</a:t>
            </a:r>
            <a:endParaRPr sz="2000">
              <a:solidFill>
                <a:schemeClr val="dk1"/>
              </a:solidFill>
            </a:endParaRPr>
          </a:p>
          <a:p>
            <a:pPr indent="0" lvl="0" marL="457200" rtl="0">
              <a:spcBef>
                <a:spcPts val="600"/>
              </a:spcBef>
              <a:spcAft>
                <a:spcPts val="0"/>
              </a:spcAft>
              <a:buClr>
                <a:schemeClr val="dk1"/>
              </a:buClr>
              <a:buSzPts val="1100"/>
              <a:buFont typeface="Arial"/>
              <a:buNone/>
            </a:pPr>
            <a:r>
              <a:rPr lang="en" sz="2000">
                <a:solidFill>
                  <a:schemeClr val="dk1"/>
                </a:solidFill>
              </a:rPr>
              <a:t>  posX += 5; </a:t>
            </a:r>
            <a:endParaRPr sz="2000">
              <a:solidFill>
                <a:schemeClr val="dk1"/>
              </a:solidFill>
            </a:endParaRPr>
          </a:p>
          <a:p>
            <a:pPr indent="0" lvl="0" marL="457200" rtl="0">
              <a:lnSpc>
                <a:spcPct val="150000"/>
              </a:lnSpc>
              <a:spcBef>
                <a:spcPts val="600"/>
              </a:spcBef>
              <a:spcAft>
                <a:spcPts val="0"/>
              </a:spcAft>
              <a:buNone/>
            </a:pPr>
            <a:r>
              <a:rPr lang="en" sz="2000">
                <a:solidFill>
                  <a:schemeClr val="dk1"/>
                </a:solidFill>
              </a:rPr>
              <a:t>}  </a:t>
            </a:r>
            <a:endParaRPr sz="2000">
              <a:solidFill>
                <a:schemeClr val="dk1"/>
              </a:solidFill>
            </a:endParaRPr>
          </a:p>
          <a:p>
            <a:pPr indent="0" lvl="0" marL="457200" rtl="0">
              <a:spcBef>
                <a:spcPts val="600"/>
              </a:spcBef>
              <a:spcAft>
                <a:spcPts val="0"/>
              </a:spcAft>
              <a:buNone/>
            </a:pPr>
            <a:r>
              <a:rPr lang="en" sz="2000">
                <a:solidFill>
                  <a:schemeClr val="dk1"/>
                </a:solidFill>
              </a:rPr>
              <a:t>void display() {				  	//add display method</a:t>
            </a:r>
            <a:endParaRPr sz="2000">
              <a:solidFill>
                <a:schemeClr val="dk1"/>
              </a:solidFill>
            </a:endParaRPr>
          </a:p>
          <a:p>
            <a:pPr indent="0" lvl="0" marL="457200" rtl="0">
              <a:spcBef>
                <a:spcPts val="600"/>
              </a:spcBef>
              <a:spcAft>
                <a:spcPts val="0"/>
              </a:spcAft>
              <a:buNone/>
            </a:pPr>
            <a:r>
              <a:rPr lang="en" sz="2000">
                <a:solidFill>
                  <a:schemeClr val="dk1"/>
                </a:solidFill>
              </a:rPr>
              <a:t>  ellipse(posX, posY, 5, 5); </a:t>
            </a:r>
            <a:endParaRPr sz="2000">
              <a:solidFill>
                <a:schemeClr val="dk1"/>
              </a:solidFill>
            </a:endParaRPr>
          </a:p>
          <a:p>
            <a:pPr indent="0" lvl="0" marL="457200">
              <a:spcBef>
                <a:spcPts val="600"/>
              </a:spcBef>
              <a:spcAft>
                <a:spcPts val="0"/>
              </a:spcAft>
              <a:buClr>
                <a:schemeClr val="dk1"/>
              </a:buClr>
              <a:buSzPts val="1100"/>
              <a:buFont typeface="Arial"/>
              <a:buNone/>
            </a:pPr>
            <a:r>
              <a:rPr lang="en" sz="2000">
                <a:solidFill>
                  <a:schemeClr val="dk1"/>
                </a:solidFill>
              </a:rPr>
              <a:t>} </a:t>
            </a:r>
            <a:endParaRPr sz="2000">
              <a:solidFill>
                <a:schemeClr val="dk1"/>
              </a:solidFill>
            </a:endParaRPr>
          </a:p>
          <a:p>
            <a:pPr indent="0" lvl="0" marL="0" rtl="0">
              <a:spcBef>
                <a:spcPts val="600"/>
              </a:spcBef>
              <a:spcAft>
                <a:spcPts val="0"/>
              </a:spcAft>
              <a:buClr>
                <a:schemeClr val="dk1"/>
              </a:buClr>
              <a:buSzPts val="1100"/>
              <a:buFont typeface="Arial"/>
              <a:buNone/>
            </a:pPr>
            <a:r>
              <a:rPr lang="en" sz="2000">
                <a:solidFill>
                  <a:schemeClr val="dk1"/>
                </a:solidFill>
              </a:rPr>
              <a:t>}</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Shape 79"/>
          <p:cNvPicPr preferRelativeResize="0"/>
          <p:nvPr/>
        </p:nvPicPr>
        <p:blipFill>
          <a:blip r:embed="rId3">
            <a:alphaModFix/>
          </a:blip>
          <a:stretch>
            <a:fillRect/>
          </a:stretch>
        </p:blipFill>
        <p:spPr>
          <a:xfrm>
            <a:off x="698500" y="1207750"/>
            <a:ext cx="7747000" cy="5168900"/>
          </a:xfrm>
          <a:prstGeom prst="rect">
            <a:avLst/>
          </a:prstGeom>
          <a:noFill/>
          <a:ln>
            <a:noFill/>
          </a:ln>
        </p:spPr>
      </p:pic>
      <p:sp>
        <p:nvSpPr>
          <p:cNvPr id="80" name="Shape 80"/>
          <p:cNvSpPr txBox="1"/>
          <p:nvPr>
            <p:ph idx="4294967295" type="title"/>
          </p:nvPr>
        </p:nvSpPr>
        <p:spPr>
          <a:xfrm>
            <a:off x="457200" y="-106362"/>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Cookie Cutter</a:t>
            </a:r>
            <a:endParaRPr/>
          </a:p>
        </p:txBody>
      </p:sp>
      <p:sp>
        <p:nvSpPr>
          <p:cNvPr id="81" name="Shape 81"/>
          <p:cNvSpPr txBox="1"/>
          <p:nvPr>
            <p:ph idx="4294967295" type="body"/>
          </p:nvPr>
        </p:nvSpPr>
        <p:spPr>
          <a:xfrm>
            <a:off x="1575675" y="1841225"/>
            <a:ext cx="1529400" cy="853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object</a:t>
            </a:r>
            <a:endParaRPr/>
          </a:p>
        </p:txBody>
      </p:sp>
      <p:sp>
        <p:nvSpPr>
          <p:cNvPr id="82" name="Shape 82"/>
          <p:cNvSpPr txBox="1"/>
          <p:nvPr>
            <p:ph idx="4294967295" type="body"/>
          </p:nvPr>
        </p:nvSpPr>
        <p:spPr>
          <a:xfrm>
            <a:off x="1409525" y="4789800"/>
            <a:ext cx="1529400" cy="853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object</a:t>
            </a:r>
            <a:endParaRPr/>
          </a:p>
        </p:txBody>
      </p:sp>
      <p:sp>
        <p:nvSpPr>
          <p:cNvPr id="83" name="Shape 83"/>
          <p:cNvSpPr txBox="1"/>
          <p:nvPr>
            <p:ph idx="4294967295" type="body"/>
          </p:nvPr>
        </p:nvSpPr>
        <p:spPr>
          <a:xfrm>
            <a:off x="5712025" y="1841225"/>
            <a:ext cx="1529400" cy="853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class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ctrTitle"/>
          </p:nvPr>
        </p:nvSpPr>
        <p:spPr>
          <a:xfrm>
            <a:off x="332050" y="3857000"/>
            <a:ext cx="8625600" cy="290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a:solidFill>
                  <a:srgbClr val="4A86E8"/>
                </a:solidFill>
              </a:rPr>
              <a:t>CLASS</a:t>
            </a:r>
            <a:r>
              <a:rPr lang="en" sz="7200"/>
              <a:t>: </a:t>
            </a:r>
            <a:br>
              <a:rPr lang="en" sz="7200"/>
            </a:br>
            <a:r>
              <a:rPr lang="en"/>
              <a:t>(The) DualShock Controller</a:t>
            </a:r>
            <a:endParaRPr/>
          </a:p>
        </p:txBody>
      </p:sp>
      <p:pic>
        <p:nvPicPr>
          <p:cNvPr id="89" name="Shape 89"/>
          <p:cNvPicPr preferRelativeResize="0"/>
          <p:nvPr/>
        </p:nvPicPr>
        <p:blipFill>
          <a:blip r:embed="rId3">
            <a:alphaModFix/>
          </a:blip>
          <a:stretch>
            <a:fillRect/>
          </a:stretch>
        </p:blipFill>
        <p:spPr>
          <a:xfrm>
            <a:off x="2989650" y="405250"/>
            <a:ext cx="5386000" cy="386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