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rocessing.org/reference/image_.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rocessing.org/reference/PFont.html" TargetMode="External"/><Relationship Id="rId3" Type="http://schemas.openxmlformats.org/officeDocument/2006/relationships/hyperlink" Target="https://www.processing.org/reference/createFont_.html" TargetMode="External"/><Relationship Id="rId4" Type="http://schemas.openxmlformats.org/officeDocument/2006/relationships/hyperlink" Target="https://www.processing.org/tutorials/text/"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Title with bullet points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first part of the code is going to contain variable declarations which you've already learned. As we go on, other things will appear here in the beginning such as the creation of objects and other pieces of code. </a:t>
            </a:r>
            <a:endParaRPr/>
          </a:p>
          <a:p>
            <a:pPr indent="0" lvl="0" marL="0" rtl="0">
              <a:spcBef>
                <a:spcPts val="0"/>
              </a:spcBef>
              <a:spcAft>
                <a:spcPts val="0"/>
              </a:spcAft>
              <a:buNone/>
            </a:pPr>
            <a:r>
              <a:t/>
            </a:r>
            <a:endParaRPr/>
          </a:p>
          <a:p>
            <a:pPr indent="0" lvl="0" marL="0" rtl="0">
              <a:spcBef>
                <a:spcPts val="0"/>
              </a:spcBef>
              <a:spcAft>
                <a:spcPts val="0"/>
              </a:spcAft>
              <a:buNone/>
            </a:pPr>
            <a:r>
              <a:rPr lang="en"/>
              <a:t>It is important to note that variables declared here are considered "global" variables, meaning they will be accessible to all of the code in the entire sketch. We will show examples of "local" variables later and how you might run into problems, but you should be putting all of your important variables here at the beginning"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part should look a little new. The first real part of the dynamic code structure is the setup. Everything between the two curly brackets will run only once at the very beginning of the sketch. This is where you will want to put things that set up your sketch such as size of the applet window, background color, loading images into the sketch (so that you aren’t loading images over and over, slowing down your program), etc.</a:t>
            </a:r>
            <a:endParaRPr/>
          </a:p>
          <a:p>
            <a:pPr indent="0" lvl="0" marL="0" rtl="0">
              <a:spcBef>
                <a:spcPts val="0"/>
              </a:spcBef>
              <a:spcAft>
                <a:spcPts val="0"/>
              </a:spcAft>
              <a:buNone/>
            </a:pPr>
            <a:r>
              <a:t/>
            </a:r>
            <a:endParaRPr/>
          </a:p>
          <a:p>
            <a:pPr indent="0" lvl="0" marL="0" rtl="0">
              <a:spcBef>
                <a:spcPts val="0"/>
              </a:spcBef>
              <a:spcAft>
                <a:spcPts val="0"/>
              </a:spcAft>
              <a:buNone/>
            </a:pPr>
            <a:r>
              <a:rPr lang="en"/>
              <a:t>MAKE REFERENCE TO THESE PIECES BEING MODULES/CHUNKS OF CODE</a:t>
            </a:r>
            <a:endParaRPr/>
          </a:p>
          <a:p>
            <a:pPr indent="0" lvl="0" marL="0" rtl="0">
              <a:spcBef>
                <a:spcPts val="0"/>
              </a:spcBef>
              <a:spcAft>
                <a:spcPts val="0"/>
              </a:spcAft>
              <a:buNone/>
            </a:pPr>
            <a:r>
              <a:t/>
            </a:r>
            <a:endParaRPr/>
          </a:p>
          <a:p>
            <a:pPr indent="0" lvl="0" marL="0" rtl="0">
              <a:spcBef>
                <a:spcPts val="0"/>
              </a:spcBef>
              <a:spcAft>
                <a:spcPts val="0"/>
              </a:spcAft>
              <a:buNone/>
            </a:pPr>
            <a:r>
              <a:rPr lang="en"/>
              <a:t>It is also good practice to "initialize" your variables here. This is actually loading values into your variables so that your sketch runs the way it needs to. Some variables might need to be initialized while others might not. It can be done in the initial declarations (for ex. "int x = 3;") but it is good practice to put them in the setup.</a:t>
            </a:r>
            <a:endParaRPr/>
          </a:p>
          <a:p>
            <a:pPr indent="0" lvl="0" marL="0" rtl="0">
              <a:spcBef>
                <a:spcPts val="0"/>
              </a:spcBef>
              <a:spcAft>
                <a:spcPts val="0"/>
              </a:spcAft>
              <a:buNone/>
            </a:pPr>
            <a:r>
              <a:t/>
            </a:r>
            <a:endParaRPr/>
          </a:p>
          <a:p>
            <a:pPr indent="0" lvl="0" marL="0" rtl="0">
              <a:spcBef>
                <a:spcPts val="0"/>
              </a:spcBef>
              <a:spcAft>
                <a:spcPts val="0"/>
              </a:spcAft>
              <a:buNone/>
            </a:pPr>
            <a:r>
              <a:rPr lang="en"/>
              <a:t>Note the syntax used: open and closed parentheses in addition to the curly brackets. If you have a foreign keyboard make sure you know how to use these.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Draw loop is where the meat of your sketch will go. Things between these curly brackets will run one line at a time from start to finish then loop back again to the beginning, running over and over again until the sketch is stopped.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review previous lessons: how to draw regular geometry shapes</a:t>
            </a:r>
            <a:endParaRPr/>
          </a:p>
          <a:p>
            <a:pPr indent="0" lvl="0" marL="0">
              <a:spcBef>
                <a:spcPts val="0"/>
              </a:spcBef>
              <a:spcAft>
                <a:spcPts val="0"/>
              </a:spcAft>
              <a:buNone/>
            </a:pPr>
            <a:r>
              <a:rPr lang="en"/>
              <a:t>what do we need to draw a rectangle: width, height, coordinate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ask before giving answers</a:t>
            </a:r>
            <a:endParaRPr/>
          </a:p>
          <a:p>
            <a:pPr indent="0" lvl="0" marL="0" rtl="0">
              <a:spcBef>
                <a:spcPts val="0"/>
              </a:spcBef>
              <a:spcAft>
                <a:spcPts val="0"/>
              </a:spcAft>
              <a:buNone/>
            </a:pPr>
            <a:r>
              <a:rPr lang="en"/>
              <a:t>指出哪个位置代表哪个参数</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t/>
            </a:r>
            <a:endParaRPr/>
          </a:p>
          <a:p>
            <a:pPr indent="0" lvl="0" marL="0" rtl="0">
              <a:spcBef>
                <a:spcPts val="0"/>
              </a:spcBef>
              <a:spcAft>
                <a:spcPts val="0"/>
              </a:spcAft>
              <a:buClr>
                <a:srgbClr val="000000"/>
              </a:buClr>
              <a:buSzPts val="1100"/>
              <a:buFont typeface="Arial"/>
              <a:buNone/>
            </a:pPr>
            <a:r>
              <a:t/>
            </a:r>
            <a:endParaRPr/>
          </a:p>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t/>
            </a:r>
            <a:endParaRPr/>
          </a:p>
          <a:p>
            <a:pPr indent="0" lvl="0" marL="0" rtl="0">
              <a:spcBef>
                <a:spcPts val="0"/>
              </a:spcBef>
              <a:spcAft>
                <a:spcPts val="0"/>
              </a:spcAft>
              <a:buClr>
                <a:srgbClr val="000000"/>
              </a:buClr>
              <a:buSzPts val="1100"/>
              <a:buFont typeface="Arial"/>
              <a:buNone/>
            </a:pPr>
            <a:r>
              <a:t/>
            </a:r>
            <a:endParaRPr/>
          </a:p>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For example images are going to be loaded into a Processing Sketch, loading them into a PImage.</a:t>
            </a:r>
            <a:endParaRPr/>
          </a:p>
          <a:p>
            <a:pPr indent="0" lvl="0" marL="0" rtl="0">
              <a:spcBef>
                <a:spcPts val="0"/>
              </a:spcBef>
              <a:spcAft>
                <a:spcPts val="0"/>
              </a:spcAft>
              <a:buClr>
                <a:srgbClr val="000000"/>
              </a:buClr>
              <a:buSzPts val="1100"/>
              <a:buFont typeface="Arial"/>
              <a:buNone/>
            </a:pPr>
            <a:r>
              <a:rPr lang="en"/>
              <a:t>This PImage is going to act as a storing object.</a:t>
            </a:r>
            <a:endParaRPr/>
          </a:p>
          <a:p>
            <a:pPr indent="0" lvl="0" marL="0" rtl="0">
              <a:spcBef>
                <a:spcPts val="0"/>
              </a:spcBef>
              <a:spcAft>
                <a:spcPts val="0"/>
              </a:spcAft>
              <a:buClr>
                <a:srgbClr val="000000"/>
              </a:buClr>
              <a:buSzPts val="1100"/>
              <a:buFont typeface="Arial"/>
              <a:buNone/>
            </a:pPr>
            <a:r>
              <a:rPr lang="en"/>
              <a:t>This object works very similarly to the variables we saw.</a:t>
            </a:r>
            <a:endParaRPr/>
          </a:p>
          <a:p>
            <a:pPr indent="0" lvl="0" marL="0" rtl="0">
              <a:spcBef>
                <a:spcPts val="0"/>
              </a:spcBef>
              <a:spcAft>
                <a:spcPts val="0"/>
              </a:spcAft>
              <a:buClr>
                <a:srgbClr val="000000"/>
              </a:buClr>
              <a:buSzPts val="1100"/>
              <a:buFont typeface="Arial"/>
              <a:buNone/>
            </a:pPr>
            <a:r>
              <a:rPr lang="en"/>
              <a:t>You declare them first and then you can pass information in and out of them.</a:t>
            </a:r>
            <a:endParaRPr/>
          </a:p>
          <a:p>
            <a:pPr indent="0" lvl="0" marL="0" rtl="0">
              <a:spcBef>
                <a:spcPts val="0"/>
              </a:spcBef>
              <a:spcAft>
                <a:spcPts val="0"/>
              </a:spcAft>
              <a:buClr>
                <a:srgbClr val="000000"/>
              </a:buClr>
              <a:buSzPts val="1100"/>
              <a:buFont typeface="Arial"/>
              <a:buNone/>
            </a:pPr>
            <a:r>
              <a:t/>
            </a:r>
            <a:endParaRPr/>
          </a:p>
          <a:p>
            <a:pPr indent="0" lvl="0" marL="0" rtl="0">
              <a:spcBef>
                <a:spcPts val="0"/>
              </a:spcBef>
              <a:spcAft>
                <a:spcPts val="0"/>
              </a:spcAft>
              <a:buClr>
                <a:srgbClr val="000000"/>
              </a:buClr>
              <a:buSzPts val="1100"/>
              <a:buFont typeface="Arial"/>
              <a:buNone/>
            </a:pPr>
            <a:r>
              <a:rPr lang="en"/>
              <a:t>class &amp; object vs. variable &amp; value</a:t>
            </a:r>
            <a:endParaRPr/>
          </a:p>
          <a:p>
            <a:pPr indent="0" lvl="0" marL="0" rtl="0">
              <a:spcBef>
                <a:spcPts val="0"/>
              </a:spcBef>
              <a:spcAft>
                <a:spcPts val="0"/>
              </a:spcAft>
              <a:buClr>
                <a:srgbClr val="000000"/>
              </a:buClr>
              <a:buSzPts val="1100"/>
              <a:buFont typeface="Arial"/>
              <a:buNone/>
            </a:pPr>
            <a:r>
              <a:rPr lang="en"/>
              <a:t>we are going to introduce how to declare and display an image, and why it has to be like that.</a:t>
            </a:r>
            <a:endParaRPr/>
          </a:p>
          <a:p>
            <a:pPr indent="0" lvl="0" marL="0" rtl="0">
              <a:spcBef>
                <a:spcPts val="0"/>
              </a:spcBef>
              <a:spcAft>
                <a:spcPts val="0"/>
              </a:spcAft>
              <a:buClr>
                <a:srgbClr val="000000"/>
              </a:buClr>
              <a:buSzPts val="1100"/>
              <a:buFont typeface="Arial"/>
              <a:buNone/>
            </a:pPr>
            <a:r>
              <a:t/>
            </a:r>
            <a:endParaRPr/>
          </a:p>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 name="Shape 29"/>
        <p:cNvGrpSpPr/>
        <p:nvPr/>
      </p:nvGrpSpPr>
      <p:grpSpPr>
        <a:xfrm>
          <a:off x="0" y="0"/>
          <a:ext cx="0" cy="0"/>
          <a:chOff x="0" y="0"/>
          <a:chExt cx="0" cy="0"/>
        </a:xfrm>
      </p:grpSpPr>
      <p:sp>
        <p:nvSpPr>
          <p:cNvPr id="30" name="Shape 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 name="Shape 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They are declared first.</a:t>
            </a:r>
            <a:endParaRPr/>
          </a:p>
          <a:p>
            <a:pPr indent="0" lvl="0" marL="0" rtl="0">
              <a:spcBef>
                <a:spcPts val="0"/>
              </a:spcBef>
              <a:spcAft>
                <a:spcPts val="0"/>
              </a:spcAft>
              <a:buNone/>
            </a:pPr>
            <a:r>
              <a:t/>
            </a:r>
            <a:endParaRPr/>
          </a:p>
          <a:p>
            <a:pPr indent="0" lvl="0" marL="0" rtl="0">
              <a:spcBef>
                <a:spcPts val="0"/>
              </a:spcBef>
              <a:spcAft>
                <a:spcPts val="0"/>
              </a:spcAft>
              <a:buNone/>
            </a:pPr>
            <a:r>
              <a:rPr lang="en"/>
              <a:t>Fill with information from a file.</a:t>
            </a:r>
            <a:endParaRPr/>
          </a:p>
          <a:p>
            <a:pPr indent="0" lvl="0" marL="0" rtl="0">
              <a:spcBef>
                <a:spcPts val="0"/>
              </a:spcBef>
              <a:spcAft>
                <a:spcPts val="0"/>
              </a:spcAft>
              <a:buNone/>
            </a:pPr>
            <a:r>
              <a:t/>
            </a:r>
            <a:endParaRPr/>
          </a:p>
          <a:p>
            <a:pPr indent="0" lvl="0" marL="0" rtl="0">
              <a:spcBef>
                <a:spcPts val="0"/>
              </a:spcBef>
              <a:spcAft>
                <a:spcPts val="0"/>
              </a:spcAft>
              <a:buNone/>
            </a:pPr>
            <a:r>
              <a:rPr lang="en"/>
              <a:t>And displayed in the right way</a:t>
            </a:r>
            <a:endParaRPr/>
          </a:p>
          <a:p>
            <a:pPr indent="0" lvl="0" marL="0" rtl="0">
              <a:spcBef>
                <a:spcPts val="0"/>
              </a:spcBef>
              <a:spcAft>
                <a:spcPts val="0"/>
              </a:spcAft>
              <a:buNone/>
            </a:pPr>
            <a:r>
              <a:t/>
            </a:r>
            <a:endParaRPr/>
          </a:p>
          <a:p>
            <a:pPr indent="0" lvl="0" marL="0" rtl="0">
              <a:spcBef>
                <a:spcPts val="0"/>
              </a:spcBef>
              <a:spcAft>
                <a:spcPts val="0"/>
              </a:spcAft>
              <a:buNone/>
            </a:pPr>
            <a:r>
              <a:rPr lang="en"/>
              <a:t>IMPORTANT NOTE: you don't have to call it myImage. You can name it whatever you want</a:t>
            </a:r>
            <a:endParaRPr/>
          </a:p>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solidFill>
                  <a:schemeClr val="hlink"/>
                </a:solidFill>
                <a:hlinkClick r:id="rId2"/>
              </a:rPr>
              <a:t>https://www.processing.org/reference/image_.html</a:t>
            </a:r>
            <a:endParaRPr/>
          </a:p>
          <a:p>
            <a:pPr indent="0" lvl="0" marL="0" rtl="0">
              <a:spcBef>
                <a:spcPts val="0"/>
              </a:spcBef>
              <a:spcAft>
                <a:spcPts val="0"/>
              </a:spcAft>
              <a:buNone/>
            </a:pPr>
            <a:r>
              <a:t/>
            </a:r>
            <a:endParaRPr/>
          </a:p>
          <a:p>
            <a:pPr indent="0" lvl="0" marL="0" rtl="0">
              <a:spcBef>
                <a:spcPts val="0"/>
              </a:spcBef>
              <a:spcAft>
                <a:spcPts val="0"/>
              </a:spcAft>
              <a:buNone/>
            </a:pPr>
            <a:r>
              <a:rPr lang="en"/>
              <a:t>show them the definition in processing website by right clicking PImage in Processing Sketch</a:t>
            </a:r>
            <a:endParaRPr/>
          </a:p>
          <a:p>
            <a:pPr indent="0" lvl="0" marL="0" rtl="0">
              <a:spcBef>
                <a:spcPts val="0"/>
              </a:spcBef>
              <a:spcAft>
                <a:spcPts val="0"/>
              </a:spcAft>
              <a:buNone/>
            </a:pPr>
            <a:r>
              <a:rPr lang="en"/>
              <a:t>tell them several reasons why it has to be like this.</a:t>
            </a:r>
            <a:endParaRPr/>
          </a:p>
          <a:p>
            <a:pPr indent="0" lvl="0" marL="0">
              <a:spcBef>
                <a:spcPts val="0"/>
              </a:spcBef>
              <a:spcAft>
                <a:spcPts val="0"/>
              </a:spcAft>
              <a:buNone/>
            </a:pPr>
            <a:r>
              <a:rPr lang="en"/>
              <a:t>If they are defined like geometries, then this image will be loaded each time when it displays on the screen.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two other methods to change image properties;</a:t>
            </a:r>
            <a:endParaRPr/>
          </a:p>
          <a:p>
            <a:pPr indent="0" lvl="0" marL="0" rtl="0">
              <a:spcBef>
                <a:spcPts val="0"/>
              </a:spcBef>
              <a:spcAft>
                <a:spcPts val="0"/>
              </a:spcAft>
              <a:buNone/>
            </a:pPr>
            <a:r>
              <a:rPr lang="en"/>
              <a:t>preparation for the increment movement of image</a:t>
            </a:r>
            <a:endParaRPr/>
          </a:p>
          <a:p>
            <a:pPr indent="0" lvl="0" marL="0" rtl="0">
              <a:spcBef>
                <a:spcPts val="0"/>
              </a:spcBef>
              <a:spcAft>
                <a:spcPts val="0"/>
              </a:spcAft>
              <a:buNone/>
            </a:pPr>
            <a:r>
              <a:t/>
            </a:r>
            <a:endParaRPr/>
          </a:p>
          <a:p>
            <a:pPr indent="0" lvl="0" marL="0">
              <a:spcBef>
                <a:spcPts val="0"/>
              </a:spcBef>
              <a:spcAft>
                <a:spcPts val="0"/>
              </a:spcAft>
              <a:buNone/>
            </a:pPr>
            <a:r>
              <a:rPr lang="en">
                <a:solidFill>
                  <a:schemeClr val="dk1"/>
                </a:solidFill>
              </a:rPr>
              <a:t>use local variables to define the resized size of this image and explain the difference between global and local variables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position, size, brightness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try the wrong one: local variables to further visually explain the difference, and then use the right one: global variables to make the image move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Shape 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 name="Shape 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Let's say you want to print some text on the screen. You already know that we can do that using String variables ( http://processing.org/reference/String.html ) but we don't know how to render it into the screen. </a:t>
            </a:r>
            <a:endParaRPr/>
          </a:p>
          <a:p>
            <a:pPr indent="0" lvl="0" marL="0" rtl="0">
              <a:spcBef>
                <a:spcPts val="0"/>
              </a:spcBef>
              <a:spcAft>
                <a:spcPts val="0"/>
              </a:spcAft>
              <a:buClr>
                <a:srgbClr val="000000"/>
              </a:buClr>
              <a:buSzPts val="1100"/>
              <a:buFont typeface="Arial"/>
              <a:buNone/>
            </a:pPr>
            <a:r>
              <a:rPr lang="en"/>
              <a:t>In order to do that we need to pick up a font. Just like in any word editor.</a:t>
            </a:r>
            <a:endParaRPr/>
          </a:p>
          <a:p>
            <a:pPr indent="0" lvl="0" marL="0" rtl="0">
              <a:spcBef>
                <a:spcPts val="0"/>
              </a:spcBef>
              <a:spcAft>
                <a:spcPts val="0"/>
              </a:spcAft>
              <a:buClr>
                <a:srgbClr val="000000"/>
              </a:buClr>
              <a:buSzPts val="1100"/>
              <a:buFont typeface="Arial"/>
              <a:buNone/>
            </a:pPr>
            <a:r>
              <a:rPr lang="en"/>
              <a:t>Processing have another special object for that call PFont.</a:t>
            </a:r>
            <a:endParaRPr/>
          </a:p>
          <a:p>
            <a:pPr indent="0" lvl="0" marL="0" rtl="0">
              <a:spcBef>
                <a:spcPts val="0"/>
              </a:spcBef>
              <a:spcAft>
                <a:spcPts val="0"/>
              </a:spcAft>
              <a:buClr>
                <a:srgbClr val="000000"/>
              </a:buClr>
              <a:buSzPts val="1100"/>
              <a:buFont typeface="Arial"/>
              <a:buNone/>
            </a:pPr>
            <a:r>
              <a:t/>
            </a:r>
            <a:endParaRPr/>
          </a:p>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sz="1200">
                <a:solidFill>
                  <a:schemeClr val="dk1"/>
                </a:solidFill>
              </a:rPr>
              <a:t>Very similar to PImage BUT... text() just draw text and the font have to be set just like Fill color of stroke color.</a:t>
            </a:r>
            <a:endParaRPr sz="1200">
              <a:solidFill>
                <a:schemeClr val="dk1"/>
              </a:solidFill>
            </a:endParaRPr>
          </a:p>
          <a:p>
            <a:pPr indent="0" lvl="0" marL="0" rtl="0">
              <a:spcBef>
                <a:spcPts val="0"/>
              </a:spcBef>
              <a:spcAft>
                <a:spcPts val="0"/>
              </a:spcAft>
              <a:buClr>
                <a:srgbClr val="000000"/>
              </a:buClr>
              <a:buSzPts val="1100"/>
              <a:buFont typeface="Arial"/>
              <a:buNone/>
            </a:pPr>
            <a:r>
              <a:t/>
            </a:r>
            <a:endParaRPr sz="1200">
              <a:solidFill>
                <a:schemeClr val="dk1"/>
              </a:solidFill>
            </a:endParaRPr>
          </a:p>
          <a:p>
            <a:pPr indent="0" lvl="0" marL="0" rtl="0">
              <a:spcBef>
                <a:spcPts val="0"/>
              </a:spcBef>
              <a:spcAft>
                <a:spcPts val="0"/>
              </a:spcAft>
              <a:buClr>
                <a:srgbClr val="000000"/>
              </a:buClr>
              <a:buSzPts val="1100"/>
              <a:buFont typeface="Arial"/>
              <a:buNone/>
            </a:pPr>
            <a:r>
              <a:rPr lang="en" sz="1200">
                <a:solidFill>
                  <a:schemeClr val="dk1"/>
                </a:solidFill>
              </a:rPr>
              <a:t>Where you can get those .vlw fonts? @#*! </a:t>
            </a:r>
            <a:endParaRPr sz="1200">
              <a:solidFill>
                <a:schemeClr val="dk1"/>
              </a:solidFill>
            </a:endParaRPr>
          </a:p>
          <a:p>
            <a:pPr indent="0" lvl="0" marL="0" rtl="0">
              <a:spcBef>
                <a:spcPts val="0"/>
              </a:spcBef>
              <a:spcAft>
                <a:spcPts val="0"/>
              </a:spcAft>
              <a:buClr>
                <a:srgbClr val="000000"/>
              </a:buClr>
              <a:buSzPts val="1100"/>
              <a:buFont typeface="Arial"/>
              <a:buNone/>
            </a:pPr>
            <a:r>
              <a:t/>
            </a:r>
            <a:endParaRPr sz="1200">
              <a:solidFill>
                <a:schemeClr val="dk1"/>
              </a:solidFill>
            </a:endParaRPr>
          </a:p>
          <a:p>
            <a:pPr indent="0" lvl="0" marL="0" rtl="0">
              <a:spcBef>
                <a:spcPts val="0"/>
              </a:spcBef>
              <a:spcAft>
                <a:spcPts val="0"/>
              </a:spcAft>
              <a:buClr>
                <a:srgbClr val="000000"/>
              </a:buClr>
              <a:buSzPts val="1100"/>
              <a:buFont typeface="Arial"/>
              <a:buNone/>
            </a:pPr>
            <a:r>
              <a:rPr lang="en" sz="1200" u="sng">
                <a:solidFill>
                  <a:schemeClr val="dk1"/>
                </a:solidFill>
                <a:hlinkClick r:id="rId2"/>
              </a:rPr>
              <a:t>https://www.processing.org/reference/PFont.html</a:t>
            </a:r>
            <a:endParaRPr sz="1200">
              <a:solidFill>
                <a:schemeClr val="dk1"/>
              </a:solidFill>
            </a:endParaRPr>
          </a:p>
          <a:p>
            <a:pPr indent="0" lvl="0" marL="0" rtl="0">
              <a:spcBef>
                <a:spcPts val="0"/>
              </a:spcBef>
              <a:spcAft>
                <a:spcPts val="0"/>
              </a:spcAft>
              <a:buClr>
                <a:srgbClr val="000000"/>
              </a:buClr>
              <a:buSzPts val="1100"/>
              <a:buFont typeface="Arial"/>
              <a:buNone/>
            </a:pPr>
            <a:r>
              <a:rPr lang="en" sz="1200" u="sng">
                <a:solidFill>
                  <a:schemeClr val="dk1"/>
                </a:solidFill>
                <a:hlinkClick r:id="rId3"/>
              </a:rPr>
              <a:t>https://www.processing.org/reference/createFont_.html</a:t>
            </a:r>
            <a:endParaRPr sz="1200">
              <a:solidFill>
                <a:schemeClr val="dk1"/>
              </a:solidFill>
            </a:endParaRPr>
          </a:p>
          <a:p>
            <a:pPr indent="0" lvl="0" marL="0" rtl="0">
              <a:spcBef>
                <a:spcPts val="0"/>
              </a:spcBef>
              <a:spcAft>
                <a:spcPts val="0"/>
              </a:spcAft>
              <a:buClr>
                <a:srgbClr val="000000"/>
              </a:buClr>
              <a:buSzPts val="1100"/>
              <a:buFont typeface="Arial"/>
              <a:buNone/>
            </a:pPr>
            <a:r>
              <a:rPr lang="en" sz="1200" u="sng">
                <a:solidFill>
                  <a:schemeClr val="dk1"/>
                </a:solidFill>
                <a:hlinkClick r:id="rId4"/>
              </a:rPr>
              <a:t>https://www.processing.org/tutorials/text/</a:t>
            </a:r>
            <a:endParaRPr sz="1200">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More references http://processing.org/tutorials/text/ </a:t>
            </a:r>
            <a:endParaRPr/>
          </a:p>
          <a:p>
            <a:pPr indent="0" lvl="0" marL="0" rtl="0">
              <a:spcBef>
                <a:spcPts val="0"/>
              </a:spcBef>
              <a:spcAft>
                <a:spcPts val="0"/>
              </a:spcAft>
              <a:buNone/>
            </a:pPr>
            <a:r>
              <a:t/>
            </a:r>
            <a:endParaRPr/>
          </a:p>
          <a:p>
            <a:pPr indent="0" lvl="0" marL="0" rtl="0">
              <a:spcBef>
                <a:spcPts val="0"/>
              </a:spcBef>
              <a:spcAft>
                <a:spcPts val="0"/>
              </a:spcAft>
              <a:buNone/>
            </a:pPr>
            <a:r>
              <a:rPr lang="en"/>
              <a:t>Processing.org gives walkthrough here:</a:t>
            </a:r>
            <a:endParaRPr/>
          </a:p>
          <a:p>
            <a:pPr indent="0" lvl="0" marL="0" rtl="0">
              <a:spcBef>
                <a:spcPts val="0"/>
              </a:spcBef>
              <a:spcAft>
                <a:spcPts val="0"/>
              </a:spcAft>
              <a:buNone/>
            </a:pPr>
            <a:r>
              <a:t/>
            </a:r>
            <a:endParaRPr/>
          </a:p>
          <a:p>
            <a:pPr indent="457200" lvl="0" marL="0" rtl="0">
              <a:spcBef>
                <a:spcPts val="0"/>
              </a:spcBef>
              <a:spcAft>
                <a:spcPts val="0"/>
              </a:spcAft>
              <a:buNone/>
            </a:pPr>
            <a:r>
              <a:rPr lang="en"/>
              <a:t>- http://processing.org/reference/loadFont_.html</a:t>
            </a:r>
            <a:endParaRPr/>
          </a:p>
          <a:p>
            <a:pPr indent="457200" lvl="0" marL="0" rtl="0">
              <a:spcBef>
                <a:spcPts val="0"/>
              </a:spcBef>
              <a:spcAft>
                <a:spcPts val="0"/>
              </a:spcAft>
              <a:buNone/>
            </a:pPr>
            <a:r>
              <a:rPr lang="en"/>
              <a:t>- http://processing.org/reference/PFont.html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Also if you want to be a hardcore coder you can created your self</a:t>
            </a:r>
            <a:endParaRPr/>
          </a:p>
          <a:p>
            <a:pPr indent="0" lvl="0" marL="0">
              <a:spcBef>
                <a:spcPts val="0"/>
              </a:spcBef>
              <a:spcAft>
                <a:spcPts val="0"/>
              </a:spcAft>
              <a:buNone/>
            </a:pPr>
            <a:r>
              <a:rPr lang="en"/>
              <a: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text display + text properties(position, size, color, stroke…...)</a:t>
            </a:r>
            <a:endParaRPr/>
          </a:p>
          <a:p>
            <a:pPr indent="0" lvl="0" marL="0" rtl="0">
              <a:spcBef>
                <a:spcPts val="0"/>
              </a:spcBef>
              <a:spcAft>
                <a:spcPts val="0"/>
              </a:spcAft>
              <a:buNone/>
            </a:pPr>
            <a:r>
              <a:rPr lang="en"/>
              <a:t>textAlign(CENTER);</a:t>
            </a:r>
            <a:endParaRPr/>
          </a:p>
          <a:p>
            <a:pPr indent="0" lvl="0" marL="0" rtl="0">
              <a:spcBef>
                <a:spcPts val="0"/>
              </a:spcBef>
              <a:spcAft>
                <a:spcPts val="0"/>
              </a:spcAft>
              <a:buNone/>
            </a:pPr>
            <a:r>
              <a:t/>
            </a:r>
            <a:endParaRPr/>
          </a:p>
          <a:p>
            <a:pPr indent="0" lvl="0" marL="0" rtl="0">
              <a:spcBef>
                <a:spcPts val="0"/>
              </a:spcBef>
              <a:spcAft>
                <a:spcPts val="0"/>
              </a:spcAft>
              <a:buNone/>
            </a:pPr>
            <a:r>
              <a:rPr lang="en"/>
              <a:t>do it themselves and ask questions if they have problems displaying it</a:t>
            </a:r>
            <a:endParaRPr/>
          </a:p>
          <a:p>
            <a:pPr indent="0" lvl="0" marL="0" rtl="0">
              <a:spcBef>
                <a:spcPts val="0"/>
              </a:spcBef>
              <a:spcAft>
                <a:spcPts val="0"/>
              </a:spcAft>
              <a:buNone/>
            </a:pPr>
            <a:r>
              <a:t/>
            </a:r>
            <a:endParaRPr/>
          </a:p>
          <a:p>
            <a:pPr indent="0" lvl="0" marL="0">
              <a:spcBef>
                <a:spcPts val="0"/>
              </a:spcBef>
              <a:spcAft>
                <a:spcPts val="0"/>
              </a:spcAft>
              <a:buNone/>
            </a:pPr>
            <a:r>
              <a:rPr lang="en"/>
              <a:t>also self create text increment animation or trigonometry animation</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try difference between int and float and convert float to int</a:t>
            </a:r>
            <a:endParaRPr/>
          </a:p>
          <a:p>
            <a:pPr indent="0" lvl="0" marL="0" rtl="0">
              <a:spcBef>
                <a:spcPts val="0"/>
              </a:spcBef>
              <a:spcAft>
                <a:spcPts val="0"/>
              </a:spcAft>
              <a:buNone/>
            </a:pPr>
            <a:r>
              <a:rPr b="1" lang="en"/>
              <a:t>(it may be better to learn int() in the second day when int and float are taught and also when math operators are taught. convert float into int and also convert the result of calculations into int)</a:t>
            </a:r>
            <a:endParaRPr b="1"/>
          </a:p>
          <a:p>
            <a:pPr indent="0" lvl="0" marL="0" rtl="0">
              <a:spcBef>
                <a:spcPts val="0"/>
              </a:spcBef>
              <a:spcAft>
                <a:spcPts val="0"/>
              </a:spcAft>
              <a:buNone/>
            </a:pPr>
            <a:r>
              <a:t/>
            </a:r>
            <a:endParaRPr/>
          </a:p>
          <a:p>
            <a:pPr indent="0" lvl="0" marL="0">
              <a:spcBef>
                <a:spcPts val="0"/>
              </a:spcBef>
              <a:spcAft>
                <a:spcPts val="0"/>
              </a:spcAft>
              <a:buNone/>
            </a:pPr>
            <a:r>
              <a:rPr lang="en"/>
              <a:t>use random() to randomize text position random(negative number, positive number);</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use random() to randomize text position random(negative number, positive number);</a:t>
            </a:r>
            <a:endParaRPr/>
          </a:p>
          <a:p>
            <a:pPr indent="0" lvl="0" marL="0" rtl="0">
              <a:spcBef>
                <a:spcPts val="0"/>
              </a:spcBef>
              <a:spcAft>
                <a:spcPts val="0"/>
              </a:spcAft>
              <a:buNone/>
            </a:pPr>
            <a:r>
              <a:t/>
            </a:r>
            <a:endParaRPr/>
          </a:p>
          <a:p>
            <a:pPr indent="0" lvl="0" marL="0" rtl="0">
              <a:spcBef>
                <a:spcPts val="0"/>
              </a:spcBef>
              <a:spcAft>
                <a:spcPts val="0"/>
              </a:spcAft>
              <a:buNone/>
            </a:pPr>
            <a:r>
              <a:rPr lang="en"/>
              <a:t>ads with text zoom in and out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Nokia ad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Shape 9"/>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
        <p:nvSpPr>
          <p:cNvPr id="10" name="Shape 10"/>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Shape 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Shape 13"/>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 name="Shape 14"/>
        <p:cNvGrpSpPr/>
        <p:nvPr/>
      </p:nvGrpSpPr>
      <p:grpSpPr>
        <a:xfrm>
          <a:off x="0" y="0"/>
          <a:ext cx="0" cy="0"/>
          <a:chOff x="0" y="0"/>
          <a:chExt cx="0" cy="0"/>
        </a:xfrm>
      </p:grpSpPr>
      <p:sp>
        <p:nvSpPr>
          <p:cNvPr id="15" name="Shape 1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Shape 16"/>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Shape 17"/>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Shape 19"/>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 name="Shape 20"/>
        <p:cNvGrpSpPr/>
        <p:nvPr/>
      </p:nvGrpSpPr>
      <p:grpSpPr>
        <a:xfrm>
          <a:off x="0" y="0"/>
          <a:ext cx="0" cy="0"/>
          <a:chOff x="0" y="0"/>
          <a:chExt cx="0" cy="0"/>
        </a:xfrm>
      </p:grpSpPr>
      <p:sp>
        <p:nvSpPr>
          <p:cNvPr id="21" name="Shape 21"/>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30000">
              <a:schemeClr val="lt1"/>
            </a:gs>
            <a:gs pos="100000">
              <a:schemeClr val="lt2"/>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rgbClr val="000000"/>
              </a:buClr>
              <a:buSzPts val="3000"/>
              <a:buFont typeface="Arial"/>
              <a:buChar char="●"/>
              <a:defRPr b="0" i="0" sz="3000" u="none" cap="none" strike="noStrike">
                <a:solidFill>
                  <a:srgbClr val="000000"/>
                </a:solidFill>
                <a:latin typeface="Arial"/>
                <a:ea typeface="Arial"/>
                <a:cs typeface="Arial"/>
                <a:sym typeface="Arial"/>
              </a:defRPr>
            </a:lvl1pPr>
            <a:lvl2pPr indent="-381000" lvl="1" marL="914400" rtl="0" algn="l">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indent="-381000" lvl="2" marL="1371600" rtl="0" algn="l">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indent="-342900" lvl="3" marL="18288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rtl="0" algn="l">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gamecenter.nyu.edu/event/nyu-game-center-lecture-series-presents-robert-yan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processing.org/reference/" TargetMode="External"/><Relationship Id="rId4" Type="http://schemas.openxmlformats.org/officeDocument/2006/relationships/hyperlink" Target="http://processing.org/referenc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sp>
        <p:nvSpPr>
          <p:cNvPr id="27" name="Shape 27"/>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solidFill>
                  <a:srgbClr val="FFFFFF"/>
                </a:solidFill>
                <a:highlight>
                  <a:srgbClr val="000000"/>
                </a:highlight>
              </a:rPr>
              <a:t> Game Programming I  </a:t>
            </a:r>
            <a:r>
              <a:rPr lang="en"/>
              <a:t>Week 3</a:t>
            </a:r>
            <a:endParaRPr/>
          </a:p>
        </p:txBody>
      </p:sp>
      <p:sp>
        <p:nvSpPr>
          <p:cNvPr id="28" name="Shape 28"/>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Images, Simple Animation, Fonts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idx="1" type="body"/>
          </p:nvPr>
        </p:nvSpPr>
        <p:spPr>
          <a:xfrm>
            <a:off x="275500" y="1324700"/>
            <a:ext cx="23607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Declarations</a:t>
            </a:r>
            <a:endParaRPr/>
          </a:p>
        </p:txBody>
      </p:sp>
      <p:sp>
        <p:nvSpPr>
          <p:cNvPr id="87" name="Shape 87"/>
          <p:cNvSpPr txBox="1"/>
          <p:nvPr>
            <p:ph type="title"/>
          </p:nvPr>
        </p:nvSpPr>
        <p:spPr>
          <a:xfrm>
            <a:off x="457200" y="350895"/>
            <a:ext cx="8229600" cy="65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Structure</a:t>
            </a:r>
            <a:endParaRPr/>
          </a:p>
        </p:txBody>
      </p:sp>
      <p:sp>
        <p:nvSpPr>
          <p:cNvPr id="88" name="Shape 88"/>
          <p:cNvSpPr txBox="1"/>
          <p:nvPr>
            <p:ph idx="1" type="body"/>
          </p:nvPr>
        </p:nvSpPr>
        <p:spPr>
          <a:xfrm>
            <a:off x="3589550" y="1248500"/>
            <a:ext cx="555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000"/>
              <a:t>int x; </a:t>
            </a:r>
            <a:r>
              <a:rPr i="1" lang="en" sz="2000">
                <a:solidFill>
                  <a:srgbClr val="999999"/>
                </a:solidFill>
              </a:rPr>
              <a:t>//declare a variable for x</a:t>
            </a:r>
            <a:endParaRPr i="1" sz="2000">
              <a:solidFill>
                <a:srgbClr val="999999"/>
              </a:solidFill>
            </a:endParaRPr>
          </a:p>
          <a:p>
            <a:pPr indent="0" lvl="0" marL="0" rtl="0">
              <a:spcBef>
                <a:spcPts val="600"/>
              </a:spcBef>
              <a:spcAft>
                <a:spcPts val="0"/>
              </a:spcAft>
              <a:buNone/>
            </a:pPr>
            <a:r>
              <a:rPr lang="en" sz="2000"/>
              <a:t>float y; </a:t>
            </a:r>
            <a:r>
              <a:rPr i="1" lang="en" sz="2000">
                <a:solidFill>
                  <a:srgbClr val="999999"/>
                </a:solidFill>
              </a:rPr>
              <a:t>//declare a variable for y</a:t>
            </a:r>
            <a:endParaRPr sz="2000"/>
          </a:p>
          <a:p>
            <a:pPr indent="0" lvl="0" marL="0" rtl="0">
              <a:spcBef>
                <a:spcPts val="600"/>
              </a:spcBef>
              <a:spcAft>
                <a:spcPts val="0"/>
              </a:spcAft>
              <a:buNone/>
            </a:pPr>
            <a:r>
              <a:t/>
            </a:r>
            <a:endParaRPr sz="2000"/>
          </a:p>
          <a:p>
            <a:pPr indent="0" lvl="0" marL="0" rtl="0">
              <a:spcBef>
                <a:spcPts val="600"/>
              </a:spcBef>
              <a:spcAft>
                <a:spcPts val="0"/>
              </a:spcAft>
              <a:buNone/>
            </a:pPr>
            <a:r>
              <a:t/>
            </a:r>
            <a:endParaRPr sz="2000"/>
          </a:p>
        </p:txBody>
      </p:sp>
      <p:cxnSp>
        <p:nvCxnSpPr>
          <p:cNvPr id="89" name="Shape 89"/>
          <p:cNvCxnSpPr/>
          <p:nvPr/>
        </p:nvCxnSpPr>
        <p:spPr>
          <a:xfrm>
            <a:off x="2749050" y="1714500"/>
            <a:ext cx="342900" cy="0"/>
          </a:xfrm>
          <a:prstGeom prst="straightConnector1">
            <a:avLst/>
          </a:prstGeom>
          <a:noFill/>
          <a:ln cap="flat" cmpd="sng" w="19050">
            <a:solidFill>
              <a:schemeClr val="dk2"/>
            </a:solidFill>
            <a:prstDash val="solid"/>
            <a:round/>
            <a:headEnd len="med" w="med" type="none"/>
            <a:tailEnd len="med" w="med" type="none"/>
          </a:ln>
        </p:spPr>
      </p:cxnSp>
      <p:cxnSp>
        <p:nvCxnSpPr>
          <p:cNvPr id="90" name="Shape 90"/>
          <p:cNvCxnSpPr/>
          <p:nvPr/>
        </p:nvCxnSpPr>
        <p:spPr>
          <a:xfrm rot="10800000">
            <a:off x="3103685" y="1333400"/>
            <a:ext cx="0" cy="791400"/>
          </a:xfrm>
          <a:prstGeom prst="straightConnector1">
            <a:avLst/>
          </a:prstGeom>
          <a:noFill/>
          <a:ln cap="flat" cmpd="sng" w="19050">
            <a:solidFill>
              <a:schemeClr val="dk2"/>
            </a:solidFill>
            <a:prstDash val="solid"/>
            <a:round/>
            <a:headEnd len="med" w="med" type="none"/>
            <a:tailEnd len="med" w="med" type="none"/>
          </a:ln>
        </p:spPr>
      </p:cxnSp>
      <p:cxnSp>
        <p:nvCxnSpPr>
          <p:cNvPr id="91" name="Shape 91"/>
          <p:cNvCxnSpPr/>
          <p:nvPr/>
        </p:nvCxnSpPr>
        <p:spPr>
          <a:xfrm>
            <a:off x="3103685" y="1333500"/>
            <a:ext cx="175800" cy="0"/>
          </a:xfrm>
          <a:prstGeom prst="straightConnector1">
            <a:avLst/>
          </a:prstGeom>
          <a:noFill/>
          <a:ln cap="flat" cmpd="sng" w="19050">
            <a:solidFill>
              <a:schemeClr val="dk2"/>
            </a:solidFill>
            <a:prstDash val="solid"/>
            <a:round/>
            <a:headEnd len="med" w="med" type="none"/>
            <a:tailEnd len="med" w="med" type="none"/>
          </a:ln>
        </p:spPr>
      </p:cxnSp>
      <p:cxnSp>
        <p:nvCxnSpPr>
          <p:cNvPr id="92" name="Shape 92"/>
          <p:cNvCxnSpPr/>
          <p:nvPr/>
        </p:nvCxnSpPr>
        <p:spPr>
          <a:xfrm>
            <a:off x="3103685" y="2124804"/>
            <a:ext cx="1758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57200" y="350895"/>
            <a:ext cx="8229600" cy="65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Structure</a:t>
            </a:r>
            <a:endParaRPr/>
          </a:p>
        </p:txBody>
      </p:sp>
      <p:sp>
        <p:nvSpPr>
          <p:cNvPr id="98" name="Shape 98"/>
          <p:cNvSpPr txBox="1"/>
          <p:nvPr/>
        </p:nvSpPr>
        <p:spPr>
          <a:xfrm>
            <a:off x="275500" y="1324700"/>
            <a:ext cx="2360700" cy="49677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None/>
            </a:pPr>
            <a:r>
              <a:rPr lang="en" sz="3000"/>
              <a:t>Declarations</a:t>
            </a:r>
            <a:endParaRPr sz="3000"/>
          </a:p>
          <a:p>
            <a:pPr indent="0" lvl="0" marL="0" rtl="0">
              <a:spcBef>
                <a:spcPts val="600"/>
              </a:spcBef>
              <a:spcAft>
                <a:spcPts val="0"/>
              </a:spcAft>
              <a:buNone/>
            </a:pPr>
            <a:r>
              <a:t/>
            </a:r>
            <a:endParaRPr sz="3000"/>
          </a:p>
          <a:p>
            <a:pPr indent="0" lvl="0" marL="0" rtl="0">
              <a:spcBef>
                <a:spcPts val="600"/>
              </a:spcBef>
              <a:spcAft>
                <a:spcPts val="0"/>
              </a:spcAft>
              <a:buNone/>
            </a:pPr>
            <a:r>
              <a:t/>
            </a:r>
            <a:endParaRPr sz="3000"/>
          </a:p>
          <a:p>
            <a:pPr indent="0" lvl="0" marL="0" rtl="0">
              <a:spcBef>
                <a:spcPts val="600"/>
              </a:spcBef>
              <a:spcAft>
                <a:spcPts val="0"/>
              </a:spcAft>
              <a:buNone/>
            </a:pPr>
            <a:r>
              <a:rPr lang="en" sz="3000"/>
              <a:t>Initialization</a:t>
            </a:r>
            <a:endParaRPr sz="1800"/>
          </a:p>
          <a:p>
            <a:pPr indent="0" lvl="0" marL="0" rtl="0">
              <a:spcBef>
                <a:spcPts val="600"/>
              </a:spcBef>
              <a:spcAft>
                <a:spcPts val="0"/>
              </a:spcAft>
              <a:buNone/>
            </a:pPr>
            <a:r>
              <a:rPr lang="en" sz="1800"/>
              <a:t>(initial assignment)</a:t>
            </a:r>
            <a:endParaRPr sz="1800"/>
          </a:p>
        </p:txBody>
      </p:sp>
      <p:sp>
        <p:nvSpPr>
          <p:cNvPr id="99" name="Shape 99"/>
          <p:cNvSpPr txBox="1"/>
          <p:nvPr/>
        </p:nvSpPr>
        <p:spPr>
          <a:xfrm>
            <a:off x="3589550" y="1248500"/>
            <a:ext cx="5554500" cy="49677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None/>
            </a:pPr>
            <a:r>
              <a:rPr b="1" lang="en" sz="2000"/>
              <a:t>int x; </a:t>
            </a:r>
            <a:r>
              <a:rPr i="1" lang="en" sz="2000">
                <a:solidFill>
                  <a:srgbClr val="999999"/>
                </a:solidFill>
              </a:rPr>
              <a:t>//declare a variable for x</a:t>
            </a:r>
            <a:endParaRPr i="1" sz="2000">
              <a:solidFill>
                <a:srgbClr val="999999"/>
              </a:solidFill>
            </a:endParaRPr>
          </a:p>
          <a:p>
            <a:pPr indent="0" lvl="0" marL="0" rtl="0">
              <a:spcBef>
                <a:spcPts val="600"/>
              </a:spcBef>
              <a:spcAft>
                <a:spcPts val="0"/>
              </a:spcAft>
              <a:buNone/>
            </a:pPr>
            <a:r>
              <a:rPr b="1" lang="en" sz="2000"/>
              <a:t>float y;</a:t>
            </a:r>
            <a:r>
              <a:rPr lang="en" sz="2000"/>
              <a:t> </a:t>
            </a:r>
            <a:r>
              <a:rPr i="1" lang="en" sz="2000">
                <a:solidFill>
                  <a:srgbClr val="999999"/>
                </a:solidFill>
              </a:rPr>
              <a:t>//declare a variable for y</a:t>
            </a:r>
            <a:endParaRPr i="1" sz="2000">
              <a:solidFill>
                <a:srgbClr val="999999"/>
              </a:solidFill>
            </a:endParaRPr>
          </a:p>
          <a:p>
            <a:pPr indent="0" lvl="0" marL="0" rtl="0">
              <a:spcBef>
                <a:spcPts val="600"/>
              </a:spcBef>
              <a:spcAft>
                <a:spcPts val="0"/>
              </a:spcAft>
              <a:buNone/>
            </a:pPr>
            <a:r>
              <a:t/>
            </a:r>
            <a:endParaRPr sz="2000"/>
          </a:p>
          <a:p>
            <a:pPr indent="0" lvl="0" marL="0" rtl="0">
              <a:spcBef>
                <a:spcPts val="600"/>
              </a:spcBef>
              <a:spcAft>
                <a:spcPts val="0"/>
              </a:spcAft>
              <a:buNone/>
            </a:pPr>
            <a:r>
              <a:rPr lang="en" sz="2000">
                <a:solidFill>
                  <a:srgbClr val="FF0000"/>
                </a:solidFill>
              </a:rPr>
              <a:t>void setup() {</a:t>
            </a:r>
            <a:endParaRPr sz="2000">
              <a:solidFill>
                <a:srgbClr val="FF0000"/>
              </a:solidFill>
            </a:endParaRPr>
          </a:p>
          <a:p>
            <a:pPr indent="0" lvl="0" marL="0" rtl="0">
              <a:spcBef>
                <a:spcPts val="600"/>
              </a:spcBef>
              <a:spcAft>
                <a:spcPts val="0"/>
              </a:spcAft>
              <a:buNone/>
            </a:pPr>
            <a:r>
              <a:rPr lang="en" sz="2000"/>
              <a:t>	size(500,500);</a:t>
            </a:r>
            <a:endParaRPr sz="2000"/>
          </a:p>
          <a:p>
            <a:pPr indent="0" lvl="0" marL="0" rtl="0">
              <a:spcBef>
                <a:spcPts val="600"/>
              </a:spcBef>
              <a:spcAft>
                <a:spcPts val="0"/>
              </a:spcAft>
              <a:buNone/>
            </a:pPr>
            <a:r>
              <a:rPr lang="en" sz="2000"/>
              <a:t>	</a:t>
            </a:r>
            <a:r>
              <a:rPr b="1" lang="en" sz="2000"/>
              <a:t>x = 0;</a:t>
            </a:r>
            <a:r>
              <a:rPr lang="en" sz="2000"/>
              <a:t> </a:t>
            </a:r>
            <a:r>
              <a:rPr i="1" lang="en" sz="2000">
                <a:solidFill>
                  <a:srgbClr val="999999"/>
                </a:solidFill>
              </a:rPr>
              <a:t>//initialize x to 0</a:t>
            </a:r>
            <a:endParaRPr sz="2000"/>
          </a:p>
          <a:p>
            <a:pPr indent="0" lvl="0" marL="0" rtl="0">
              <a:spcBef>
                <a:spcPts val="600"/>
              </a:spcBef>
              <a:spcAft>
                <a:spcPts val="0"/>
              </a:spcAft>
              <a:buNone/>
            </a:pPr>
            <a:r>
              <a:rPr lang="en" sz="2000"/>
              <a:t>	</a:t>
            </a:r>
            <a:r>
              <a:rPr b="1" lang="en" sz="2000"/>
              <a:t>y = 5.3;</a:t>
            </a:r>
            <a:r>
              <a:rPr lang="en" sz="2000"/>
              <a:t> </a:t>
            </a:r>
            <a:r>
              <a:rPr i="1" lang="en" sz="2000">
                <a:solidFill>
                  <a:srgbClr val="999999"/>
                </a:solidFill>
              </a:rPr>
              <a:t>//initialize y to 5.3</a:t>
            </a:r>
            <a:endParaRPr sz="2000"/>
          </a:p>
          <a:p>
            <a:pPr indent="0" lvl="0" marL="0" rtl="0">
              <a:spcBef>
                <a:spcPts val="600"/>
              </a:spcBef>
              <a:spcAft>
                <a:spcPts val="0"/>
              </a:spcAft>
              <a:buNone/>
            </a:pPr>
            <a:r>
              <a:rPr lang="en" sz="2000">
                <a:solidFill>
                  <a:srgbClr val="FF0000"/>
                </a:solidFill>
              </a:rPr>
              <a:t>}</a:t>
            </a:r>
            <a:endParaRPr sz="2000">
              <a:solidFill>
                <a:srgbClr val="FF0000"/>
              </a:solidFill>
            </a:endParaRPr>
          </a:p>
          <a:p>
            <a:pPr indent="0" lvl="0" marL="0" rtl="0">
              <a:spcBef>
                <a:spcPts val="600"/>
              </a:spcBef>
              <a:spcAft>
                <a:spcPts val="0"/>
              </a:spcAft>
              <a:buNone/>
            </a:pPr>
            <a:r>
              <a:t/>
            </a:r>
            <a:endParaRPr sz="2000"/>
          </a:p>
        </p:txBody>
      </p:sp>
      <p:cxnSp>
        <p:nvCxnSpPr>
          <p:cNvPr id="100" name="Shape 100"/>
          <p:cNvCxnSpPr/>
          <p:nvPr/>
        </p:nvCxnSpPr>
        <p:spPr>
          <a:xfrm>
            <a:off x="2749050" y="1714500"/>
            <a:ext cx="342900" cy="0"/>
          </a:xfrm>
          <a:prstGeom prst="straightConnector1">
            <a:avLst/>
          </a:prstGeom>
          <a:noFill/>
          <a:ln cap="flat" cmpd="sng" w="19050">
            <a:solidFill>
              <a:srgbClr val="666666"/>
            </a:solidFill>
            <a:prstDash val="solid"/>
            <a:round/>
            <a:headEnd len="med" w="med" type="none"/>
            <a:tailEnd len="med" w="med" type="none"/>
          </a:ln>
        </p:spPr>
      </p:cxnSp>
      <p:cxnSp>
        <p:nvCxnSpPr>
          <p:cNvPr id="101" name="Shape 101"/>
          <p:cNvCxnSpPr/>
          <p:nvPr/>
        </p:nvCxnSpPr>
        <p:spPr>
          <a:xfrm rot="10800000">
            <a:off x="3103685" y="1333400"/>
            <a:ext cx="0" cy="791400"/>
          </a:xfrm>
          <a:prstGeom prst="straightConnector1">
            <a:avLst/>
          </a:prstGeom>
          <a:noFill/>
          <a:ln cap="flat" cmpd="sng" w="19050">
            <a:solidFill>
              <a:srgbClr val="666666"/>
            </a:solidFill>
            <a:prstDash val="solid"/>
            <a:round/>
            <a:headEnd len="med" w="med" type="none"/>
            <a:tailEnd len="med" w="med" type="none"/>
          </a:ln>
        </p:spPr>
      </p:cxnSp>
      <p:cxnSp>
        <p:nvCxnSpPr>
          <p:cNvPr id="102" name="Shape 102"/>
          <p:cNvCxnSpPr/>
          <p:nvPr/>
        </p:nvCxnSpPr>
        <p:spPr>
          <a:xfrm>
            <a:off x="3103685" y="1333500"/>
            <a:ext cx="175800" cy="0"/>
          </a:xfrm>
          <a:prstGeom prst="straightConnector1">
            <a:avLst/>
          </a:prstGeom>
          <a:noFill/>
          <a:ln cap="flat" cmpd="sng" w="19050">
            <a:solidFill>
              <a:srgbClr val="666666"/>
            </a:solidFill>
            <a:prstDash val="solid"/>
            <a:round/>
            <a:headEnd len="med" w="med" type="none"/>
            <a:tailEnd len="med" w="med" type="none"/>
          </a:ln>
        </p:spPr>
      </p:cxnSp>
      <p:cxnSp>
        <p:nvCxnSpPr>
          <p:cNvPr id="103" name="Shape 103"/>
          <p:cNvCxnSpPr/>
          <p:nvPr/>
        </p:nvCxnSpPr>
        <p:spPr>
          <a:xfrm>
            <a:off x="3103685" y="2124804"/>
            <a:ext cx="175800" cy="0"/>
          </a:xfrm>
          <a:prstGeom prst="straightConnector1">
            <a:avLst/>
          </a:prstGeom>
          <a:noFill/>
          <a:ln cap="flat" cmpd="sng" w="19050">
            <a:solidFill>
              <a:srgbClr val="666666"/>
            </a:solidFill>
            <a:prstDash val="solid"/>
            <a:round/>
            <a:headEnd len="med" w="med" type="none"/>
            <a:tailEnd len="med" w="med" type="none"/>
          </a:ln>
        </p:spPr>
      </p:cxnSp>
      <p:cxnSp>
        <p:nvCxnSpPr>
          <p:cNvPr id="104" name="Shape 104"/>
          <p:cNvCxnSpPr/>
          <p:nvPr/>
        </p:nvCxnSpPr>
        <p:spPr>
          <a:xfrm>
            <a:off x="2302100" y="3643000"/>
            <a:ext cx="775200" cy="0"/>
          </a:xfrm>
          <a:prstGeom prst="straightConnector1">
            <a:avLst/>
          </a:prstGeom>
          <a:noFill/>
          <a:ln cap="flat" cmpd="sng" w="19050">
            <a:solidFill>
              <a:srgbClr val="666666"/>
            </a:solidFill>
            <a:prstDash val="solid"/>
            <a:round/>
            <a:headEnd len="med" w="med" type="none"/>
            <a:tailEnd len="med" w="med" type="none"/>
          </a:ln>
        </p:spPr>
      </p:cxnSp>
      <p:cxnSp>
        <p:nvCxnSpPr>
          <p:cNvPr id="105" name="Shape 105"/>
          <p:cNvCxnSpPr/>
          <p:nvPr/>
        </p:nvCxnSpPr>
        <p:spPr>
          <a:xfrm rot="10800000">
            <a:off x="3098225" y="3346250"/>
            <a:ext cx="0" cy="708300"/>
          </a:xfrm>
          <a:prstGeom prst="straightConnector1">
            <a:avLst/>
          </a:prstGeom>
          <a:noFill/>
          <a:ln cap="flat" cmpd="sng" w="19050">
            <a:solidFill>
              <a:srgbClr val="666666"/>
            </a:solidFill>
            <a:prstDash val="solid"/>
            <a:round/>
            <a:headEnd len="med" w="med" type="none"/>
            <a:tailEnd len="med" w="med" type="none"/>
          </a:ln>
        </p:spPr>
      </p:cxnSp>
      <p:cxnSp>
        <p:nvCxnSpPr>
          <p:cNvPr id="106" name="Shape 106"/>
          <p:cNvCxnSpPr/>
          <p:nvPr/>
        </p:nvCxnSpPr>
        <p:spPr>
          <a:xfrm>
            <a:off x="3098214" y="3338200"/>
            <a:ext cx="175800" cy="0"/>
          </a:xfrm>
          <a:prstGeom prst="straightConnector1">
            <a:avLst/>
          </a:prstGeom>
          <a:noFill/>
          <a:ln cap="flat" cmpd="sng" w="19050">
            <a:solidFill>
              <a:srgbClr val="666666"/>
            </a:solidFill>
            <a:prstDash val="solid"/>
            <a:round/>
            <a:headEnd len="med" w="med" type="none"/>
            <a:tailEnd len="med" w="med" type="none"/>
          </a:ln>
        </p:spPr>
      </p:cxnSp>
      <p:cxnSp>
        <p:nvCxnSpPr>
          <p:cNvPr id="107" name="Shape 107"/>
          <p:cNvCxnSpPr/>
          <p:nvPr/>
        </p:nvCxnSpPr>
        <p:spPr>
          <a:xfrm>
            <a:off x="3098214" y="4053304"/>
            <a:ext cx="175800" cy="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idx="1" type="body"/>
          </p:nvPr>
        </p:nvSpPr>
        <p:spPr>
          <a:xfrm>
            <a:off x="275500" y="1324700"/>
            <a:ext cx="23607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Declarations</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rPr lang="en"/>
              <a:t>Setup</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t/>
            </a:r>
            <a:endParaRPr/>
          </a:p>
          <a:p>
            <a:pPr indent="0" lvl="0" marL="0" rtl="0">
              <a:spcBef>
                <a:spcPts val="600"/>
              </a:spcBef>
              <a:spcAft>
                <a:spcPts val="0"/>
              </a:spcAft>
              <a:buNone/>
            </a:pPr>
            <a:r>
              <a:rPr lang="en"/>
              <a:t>Draw</a:t>
            </a:r>
            <a:endParaRPr/>
          </a:p>
        </p:txBody>
      </p:sp>
      <p:sp>
        <p:nvSpPr>
          <p:cNvPr id="113" name="Shape 113"/>
          <p:cNvSpPr txBox="1"/>
          <p:nvPr>
            <p:ph type="title"/>
          </p:nvPr>
        </p:nvSpPr>
        <p:spPr>
          <a:xfrm>
            <a:off x="457200" y="350895"/>
            <a:ext cx="8229600" cy="65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Structure</a:t>
            </a:r>
            <a:endParaRPr/>
          </a:p>
        </p:txBody>
      </p:sp>
      <p:sp>
        <p:nvSpPr>
          <p:cNvPr id="114" name="Shape 114"/>
          <p:cNvSpPr txBox="1"/>
          <p:nvPr>
            <p:ph idx="1" type="body"/>
          </p:nvPr>
        </p:nvSpPr>
        <p:spPr>
          <a:xfrm>
            <a:off x="3589550" y="1248500"/>
            <a:ext cx="555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000"/>
              <a:t>int x; </a:t>
            </a:r>
            <a:r>
              <a:rPr i="1" lang="en" sz="2000">
                <a:solidFill>
                  <a:srgbClr val="999999"/>
                </a:solidFill>
              </a:rPr>
              <a:t>//declare a variable for x</a:t>
            </a:r>
            <a:endParaRPr i="1" sz="2000">
              <a:solidFill>
                <a:srgbClr val="999999"/>
              </a:solidFill>
            </a:endParaRPr>
          </a:p>
          <a:p>
            <a:pPr indent="0" lvl="0" marL="0" rtl="0">
              <a:spcBef>
                <a:spcPts val="600"/>
              </a:spcBef>
              <a:spcAft>
                <a:spcPts val="0"/>
              </a:spcAft>
              <a:buNone/>
            </a:pPr>
            <a:r>
              <a:rPr lang="en" sz="2000"/>
              <a:t>float y; </a:t>
            </a:r>
            <a:r>
              <a:rPr i="1" lang="en" sz="2000">
                <a:solidFill>
                  <a:srgbClr val="999999"/>
                </a:solidFill>
              </a:rPr>
              <a:t>//declare a variable for y</a:t>
            </a:r>
            <a:endParaRPr i="1" sz="2000">
              <a:solidFill>
                <a:srgbClr val="999999"/>
              </a:solidFill>
            </a:endParaRPr>
          </a:p>
          <a:p>
            <a:pPr indent="0" lvl="0" marL="0" rtl="0">
              <a:spcBef>
                <a:spcPts val="600"/>
              </a:spcBef>
              <a:spcAft>
                <a:spcPts val="0"/>
              </a:spcAft>
              <a:buNone/>
            </a:pPr>
            <a:r>
              <a:t/>
            </a:r>
            <a:endParaRPr sz="2000"/>
          </a:p>
          <a:p>
            <a:pPr indent="0" lvl="0" marL="0" rtl="0">
              <a:spcBef>
                <a:spcPts val="600"/>
              </a:spcBef>
              <a:spcAft>
                <a:spcPts val="0"/>
              </a:spcAft>
              <a:buNone/>
            </a:pPr>
            <a:r>
              <a:rPr lang="en" sz="2000"/>
              <a:t>void setup() {</a:t>
            </a:r>
            <a:endParaRPr sz="2000"/>
          </a:p>
          <a:p>
            <a:pPr indent="0" lvl="0" marL="0" rtl="0">
              <a:spcBef>
                <a:spcPts val="600"/>
              </a:spcBef>
              <a:spcAft>
                <a:spcPts val="0"/>
              </a:spcAft>
              <a:buNone/>
            </a:pPr>
            <a:r>
              <a:rPr lang="en" sz="2000"/>
              <a:t>	size(500,500);</a:t>
            </a:r>
            <a:endParaRPr sz="2000"/>
          </a:p>
          <a:p>
            <a:pPr indent="0" lvl="0" marL="0" rtl="0">
              <a:spcBef>
                <a:spcPts val="600"/>
              </a:spcBef>
              <a:spcAft>
                <a:spcPts val="0"/>
              </a:spcAft>
              <a:buNone/>
            </a:pPr>
            <a:r>
              <a:rPr lang="en" sz="2000"/>
              <a:t>	x = 0; </a:t>
            </a:r>
            <a:r>
              <a:rPr i="1" lang="en" sz="2000">
                <a:solidFill>
                  <a:srgbClr val="999999"/>
                </a:solidFill>
              </a:rPr>
              <a:t>//initialize x to 0</a:t>
            </a:r>
            <a:endParaRPr sz="2000"/>
          </a:p>
          <a:p>
            <a:pPr indent="0" lvl="0" marL="0" rtl="0">
              <a:spcBef>
                <a:spcPts val="600"/>
              </a:spcBef>
              <a:spcAft>
                <a:spcPts val="0"/>
              </a:spcAft>
              <a:buNone/>
            </a:pPr>
            <a:r>
              <a:rPr lang="en" sz="2000"/>
              <a:t>	y = 5.3; </a:t>
            </a:r>
            <a:r>
              <a:rPr i="1" lang="en" sz="2000">
                <a:solidFill>
                  <a:srgbClr val="999999"/>
                </a:solidFill>
              </a:rPr>
              <a:t>//initialize y to 5.3</a:t>
            </a:r>
            <a:endParaRPr sz="2000"/>
          </a:p>
          <a:p>
            <a:pPr indent="0" lvl="0" marL="0" rtl="0">
              <a:spcBef>
                <a:spcPts val="600"/>
              </a:spcBef>
              <a:spcAft>
                <a:spcPts val="0"/>
              </a:spcAft>
              <a:buNone/>
            </a:pPr>
            <a:r>
              <a:rPr lang="en" sz="2000"/>
              <a:t>}</a:t>
            </a:r>
            <a:endParaRPr sz="2000"/>
          </a:p>
          <a:p>
            <a:pPr indent="0" lvl="0" marL="0" rtl="0">
              <a:spcBef>
                <a:spcPts val="600"/>
              </a:spcBef>
              <a:spcAft>
                <a:spcPts val="0"/>
              </a:spcAft>
              <a:buNone/>
            </a:pPr>
            <a:r>
              <a:t/>
            </a:r>
            <a:endParaRPr sz="2000"/>
          </a:p>
          <a:p>
            <a:pPr indent="0" lvl="0" marL="0" rtl="0">
              <a:spcBef>
                <a:spcPts val="600"/>
              </a:spcBef>
              <a:spcAft>
                <a:spcPts val="0"/>
              </a:spcAft>
              <a:buNone/>
            </a:pPr>
            <a:r>
              <a:rPr lang="en" sz="2000">
                <a:solidFill>
                  <a:srgbClr val="FF0000"/>
                </a:solidFill>
              </a:rPr>
              <a:t>void draw() {</a:t>
            </a:r>
            <a:endParaRPr sz="2000">
              <a:solidFill>
                <a:srgbClr val="FF0000"/>
              </a:solidFill>
            </a:endParaRPr>
          </a:p>
          <a:p>
            <a:pPr indent="0" lvl="0" marL="0" rtl="0">
              <a:spcBef>
                <a:spcPts val="600"/>
              </a:spcBef>
              <a:spcAft>
                <a:spcPts val="0"/>
              </a:spcAft>
              <a:buNone/>
            </a:pPr>
            <a:r>
              <a:rPr lang="en" sz="2000"/>
              <a:t>	ellipse(50, 200, x, x); </a:t>
            </a:r>
            <a:r>
              <a:rPr i="1" lang="en" sz="2000">
                <a:solidFill>
                  <a:srgbClr val="999999"/>
                </a:solidFill>
              </a:rPr>
              <a:t>//draw a circle</a:t>
            </a:r>
            <a:r>
              <a:rPr lang="en" sz="2000"/>
              <a:t> </a:t>
            </a:r>
            <a:endParaRPr sz="2000"/>
          </a:p>
          <a:p>
            <a:pPr indent="0" lvl="0" marL="0" rtl="0">
              <a:spcBef>
                <a:spcPts val="600"/>
              </a:spcBef>
              <a:spcAft>
                <a:spcPts val="0"/>
              </a:spcAft>
              <a:buNone/>
            </a:pPr>
            <a:r>
              <a:rPr lang="en" sz="2000"/>
              <a:t>	rect(100, 100, 30, 50); </a:t>
            </a:r>
            <a:r>
              <a:rPr i="1" lang="en" sz="2000">
                <a:solidFill>
                  <a:srgbClr val="999999"/>
                </a:solidFill>
              </a:rPr>
              <a:t>//draw a rectangle</a:t>
            </a:r>
            <a:endParaRPr sz="2000"/>
          </a:p>
          <a:p>
            <a:pPr indent="0" lvl="0" marL="0" rtl="0">
              <a:spcBef>
                <a:spcPts val="600"/>
              </a:spcBef>
              <a:spcAft>
                <a:spcPts val="0"/>
              </a:spcAft>
              <a:buNone/>
            </a:pPr>
            <a:r>
              <a:rPr lang="en" sz="2000">
                <a:solidFill>
                  <a:srgbClr val="FF0000"/>
                </a:solidFill>
              </a:rPr>
              <a:t>}</a:t>
            </a:r>
            <a:endParaRPr sz="2000">
              <a:solidFill>
                <a:srgbClr val="FF0000"/>
              </a:solidFill>
            </a:endParaRPr>
          </a:p>
          <a:p>
            <a:pPr indent="0" lvl="0" marL="0" rtl="0">
              <a:spcBef>
                <a:spcPts val="600"/>
              </a:spcBef>
              <a:spcAft>
                <a:spcPts val="0"/>
              </a:spcAft>
              <a:buNone/>
            </a:pPr>
            <a:r>
              <a:t/>
            </a:r>
            <a:endParaRPr sz="2000"/>
          </a:p>
          <a:p>
            <a:pPr indent="0" lvl="0" marL="0" rtl="0">
              <a:spcBef>
                <a:spcPts val="600"/>
              </a:spcBef>
              <a:spcAft>
                <a:spcPts val="0"/>
              </a:spcAft>
              <a:buNone/>
            </a:pPr>
            <a:r>
              <a:t/>
            </a:r>
            <a:endParaRPr sz="2000"/>
          </a:p>
        </p:txBody>
      </p:sp>
      <p:cxnSp>
        <p:nvCxnSpPr>
          <p:cNvPr id="115" name="Shape 115"/>
          <p:cNvCxnSpPr/>
          <p:nvPr/>
        </p:nvCxnSpPr>
        <p:spPr>
          <a:xfrm>
            <a:off x="2749050" y="1714500"/>
            <a:ext cx="342900" cy="0"/>
          </a:xfrm>
          <a:prstGeom prst="straightConnector1">
            <a:avLst/>
          </a:prstGeom>
          <a:noFill/>
          <a:ln cap="flat" cmpd="sng" w="19050">
            <a:solidFill>
              <a:schemeClr val="dk2"/>
            </a:solidFill>
            <a:prstDash val="solid"/>
            <a:round/>
            <a:headEnd len="med" w="med" type="none"/>
            <a:tailEnd len="med" w="med" type="none"/>
          </a:ln>
        </p:spPr>
      </p:cxnSp>
      <p:cxnSp>
        <p:nvCxnSpPr>
          <p:cNvPr id="116" name="Shape 116"/>
          <p:cNvCxnSpPr/>
          <p:nvPr/>
        </p:nvCxnSpPr>
        <p:spPr>
          <a:xfrm rot="10800000">
            <a:off x="3103685" y="1333400"/>
            <a:ext cx="0" cy="791400"/>
          </a:xfrm>
          <a:prstGeom prst="straightConnector1">
            <a:avLst/>
          </a:prstGeom>
          <a:noFill/>
          <a:ln cap="flat" cmpd="sng" w="19050">
            <a:solidFill>
              <a:schemeClr val="dk2"/>
            </a:solidFill>
            <a:prstDash val="solid"/>
            <a:round/>
            <a:headEnd len="med" w="med" type="none"/>
            <a:tailEnd len="med" w="med" type="none"/>
          </a:ln>
        </p:spPr>
      </p:cxnSp>
      <p:cxnSp>
        <p:nvCxnSpPr>
          <p:cNvPr id="117" name="Shape 117"/>
          <p:cNvCxnSpPr/>
          <p:nvPr/>
        </p:nvCxnSpPr>
        <p:spPr>
          <a:xfrm>
            <a:off x="3103685" y="1333500"/>
            <a:ext cx="175800" cy="0"/>
          </a:xfrm>
          <a:prstGeom prst="straightConnector1">
            <a:avLst/>
          </a:prstGeom>
          <a:noFill/>
          <a:ln cap="flat" cmpd="sng" w="19050">
            <a:solidFill>
              <a:schemeClr val="dk2"/>
            </a:solidFill>
            <a:prstDash val="solid"/>
            <a:round/>
            <a:headEnd len="med" w="med" type="none"/>
            <a:tailEnd len="med" w="med" type="none"/>
          </a:ln>
        </p:spPr>
      </p:cxnSp>
      <p:cxnSp>
        <p:nvCxnSpPr>
          <p:cNvPr id="118" name="Shape 118"/>
          <p:cNvCxnSpPr/>
          <p:nvPr/>
        </p:nvCxnSpPr>
        <p:spPr>
          <a:xfrm>
            <a:off x="3103685" y="2124804"/>
            <a:ext cx="175800" cy="0"/>
          </a:xfrm>
          <a:prstGeom prst="straightConnector1">
            <a:avLst/>
          </a:prstGeom>
          <a:noFill/>
          <a:ln cap="flat" cmpd="sng" w="19050">
            <a:solidFill>
              <a:schemeClr val="dk2"/>
            </a:solidFill>
            <a:prstDash val="solid"/>
            <a:round/>
            <a:headEnd len="med" w="med" type="none"/>
            <a:tailEnd len="med" w="med" type="none"/>
          </a:ln>
        </p:spPr>
      </p:cxnSp>
      <p:cxnSp>
        <p:nvCxnSpPr>
          <p:cNvPr id="119" name="Shape 119"/>
          <p:cNvCxnSpPr/>
          <p:nvPr/>
        </p:nvCxnSpPr>
        <p:spPr>
          <a:xfrm>
            <a:off x="1664675" y="3262000"/>
            <a:ext cx="1412700" cy="0"/>
          </a:xfrm>
          <a:prstGeom prst="straightConnector1">
            <a:avLst/>
          </a:prstGeom>
          <a:noFill/>
          <a:ln cap="flat" cmpd="sng" w="19050">
            <a:solidFill>
              <a:schemeClr val="dk2"/>
            </a:solidFill>
            <a:prstDash val="solid"/>
            <a:round/>
            <a:headEnd len="med" w="med" type="none"/>
            <a:tailEnd len="med" w="med" type="none"/>
          </a:ln>
        </p:spPr>
      </p:cxnSp>
      <p:cxnSp>
        <p:nvCxnSpPr>
          <p:cNvPr id="120" name="Shape 120"/>
          <p:cNvCxnSpPr/>
          <p:nvPr/>
        </p:nvCxnSpPr>
        <p:spPr>
          <a:xfrm rot="10800000">
            <a:off x="3098227" y="2505925"/>
            <a:ext cx="0" cy="1773000"/>
          </a:xfrm>
          <a:prstGeom prst="straightConnector1">
            <a:avLst/>
          </a:prstGeom>
          <a:noFill/>
          <a:ln cap="flat" cmpd="sng" w="19050">
            <a:solidFill>
              <a:schemeClr val="dk2"/>
            </a:solidFill>
            <a:prstDash val="solid"/>
            <a:round/>
            <a:headEnd len="med" w="med" type="none"/>
            <a:tailEnd len="med" w="med" type="none"/>
          </a:ln>
        </p:spPr>
      </p:cxnSp>
      <p:cxnSp>
        <p:nvCxnSpPr>
          <p:cNvPr id="121" name="Shape 121"/>
          <p:cNvCxnSpPr/>
          <p:nvPr/>
        </p:nvCxnSpPr>
        <p:spPr>
          <a:xfrm>
            <a:off x="3098214" y="2500000"/>
            <a:ext cx="175800" cy="0"/>
          </a:xfrm>
          <a:prstGeom prst="straightConnector1">
            <a:avLst/>
          </a:prstGeom>
          <a:noFill/>
          <a:ln cap="flat" cmpd="sng" w="19050">
            <a:solidFill>
              <a:schemeClr val="dk2"/>
            </a:solidFill>
            <a:prstDash val="solid"/>
            <a:round/>
            <a:headEnd len="med" w="med" type="none"/>
            <a:tailEnd len="med" w="med" type="none"/>
          </a:ln>
        </p:spPr>
      </p:cxnSp>
      <p:cxnSp>
        <p:nvCxnSpPr>
          <p:cNvPr id="122" name="Shape 122"/>
          <p:cNvCxnSpPr/>
          <p:nvPr/>
        </p:nvCxnSpPr>
        <p:spPr>
          <a:xfrm>
            <a:off x="3098214" y="4281904"/>
            <a:ext cx="175800" cy="0"/>
          </a:xfrm>
          <a:prstGeom prst="straightConnector1">
            <a:avLst/>
          </a:prstGeom>
          <a:noFill/>
          <a:ln cap="flat" cmpd="sng" w="19050">
            <a:solidFill>
              <a:schemeClr val="dk2"/>
            </a:solidFill>
            <a:prstDash val="solid"/>
            <a:round/>
            <a:headEnd len="med" w="med" type="none"/>
            <a:tailEnd len="med" w="med" type="none"/>
          </a:ln>
        </p:spPr>
      </p:cxnSp>
      <p:cxnSp>
        <p:nvCxnSpPr>
          <p:cNvPr id="123" name="Shape 123"/>
          <p:cNvCxnSpPr/>
          <p:nvPr/>
        </p:nvCxnSpPr>
        <p:spPr>
          <a:xfrm>
            <a:off x="1679329" y="5243200"/>
            <a:ext cx="1412700" cy="0"/>
          </a:xfrm>
          <a:prstGeom prst="straightConnector1">
            <a:avLst/>
          </a:prstGeom>
          <a:noFill/>
          <a:ln cap="flat" cmpd="sng" w="19050">
            <a:solidFill>
              <a:schemeClr val="dk2"/>
            </a:solidFill>
            <a:prstDash val="solid"/>
            <a:round/>
            <a:headEnd len="med" w="med" type="none"/>
            <a:tailEnd len="med" w="med" type="none"/>
          </a:ln>
        </p:spPr>
      </p:cxnSp>
      <p:cxnSp>
        <p:nvCxnSpPr>
          <p:cNvPr id="124" name="Shape 124"/>
          <p:cNvCxnSpPr/>
          <p:nvPr/>
        </p:nvCxnSpPr>
        <p:spPr>
          <a:xfrm rot="10800000">
            <a:off x="3112881" y="4487125"/>
            <a:ext cx="0" cy="1773000"/>
          </a:xfrm>
          <a:prstGeom prst="straightConnector1">
            <a:avLst/>
          </a:prstGeom>
          <a:noFill/>
          <a:ln cap="flat" cmpd="sng" w="19050">
            <a:solidFill>
              <a:schemeClr val="dk2"/>
            </a:solidFill>
            <a:prstDash val="solid"/>
            <a:round/>
            <a:headEnd len="med" w="med" type="none"/>
            <a:tailEnd len="med" w="med" type="none"/>
          </a:ln>
        </p:spPr>
      </p:cxnSp>
      <p:cxnSp>
        <p:nvCxnSpPr>
          <p:cNvPr id="125" name="Shape 125"/>
          <p:cNvCxnSpPr/>
          <p:nvPr/>
        </p:nvCxnSpPr>
        <p:spPr>
          <a:xfrm>
            <a:off x="3112868" y="4481200"/>
            <a:ext cx="175800" cy="0"/>
          </a:xfrm>
          <a:prstGeom prst="straightConnector1">
            <a:avLst/>
          </a:prstGeom>
          <a:noFill/>
          <a:ln cap="flat" cmpd="sng" w="19050">
            <a:solidFill>
              <a:schemeClr val="dk2"/>
            </a:solidFill>
            <a:prstDash val="solid"/>
            <a:round/>
            <a:headEnd len="med" w="med" type="none"/>
            <a:tailEnd len="med" w="med" type="none"/>
          </a:ln>
        </p:spPr>
      </p:cxnSp>
      <p:cxnSp>
        <p:nvCxnSpPr>
          <p:cNvPr id="126" name="Shape 126"/>
          <p:cNvCxnSpPr/>
          <p:nvPr/>
        </p:nvCxnSpPr>
        <p:spPr>
          <a:xfrm>
            <a:off x="3112868" y="6263104"/>
            <a:ext cx="1758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p>
        </p:txBody>
      </p:sp>
      <p:pic>
        <p:nvPicPr>
          <p:cNvPr id="132" name="Shape 132"/>
          <p:cNvPicPr preferRelativeResize="0"/>
          <p:nvPr/>
        </p:nvPicPr>
        <p:blipFill>
          <a:blip r:embed="rId3">
            <a:alphaModFix/>
          </a:blip>
          <a:stretch>
            <a:fillRect/>
          </a:stretch>
        </p:blipFill>
        <p:spPr>
          <a:xfrm>
            <a:off x="0" y="889000"/>
            <a:ext cx="9144002" cy="5969001"/>
          </a:xfrm>
          <a:prstGeom prst="rect">
            <a:avLst/>
          </a:prstGeom>
          <a:noFill/>
          <a:ln>
            <a:noFill/>
          </a:ln>
        </p:spPr>
      </p:pic>
      <p:sp>
        <p:nvSpPr>
          <p:cNvPr id="133" name="Shape 133"/>
          <p:cNvSpPr txBox="1"/>
          <p:nvPr>
            <p:ph type="title"/>
          </p:nvPr>
        </p:nvSpPr>
        <p:spPr>
          <a:xfrm>
            <a:off x="457200" y="-23698"/>
            <a:ext cx="8229600" cy="7362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000"/>
              <a:t>Processing Koran/Bible/Talmud/Vedas</a:t>
            </a:r>
            <a:endParaRPr sz="3000"/>
          </a:p>
        </p:txBody>
      </p:sp>
      <p:sp>
        <p:nvSpPr>
          <p:cNvPr id="134" name="Shape 134"/>
          <p:cNvSpPr/>
          <p:nvPr/>
        </p:nvSpPr>
        <p:spPr>
          <a:xfrm>
            <a:off x="2343250" y="2483450"/>
            <a:ext cx="1005900" cy="405000"/>
          </a:xfrm>
          <a:prstGeom prst="rect">
            <a:avLst/>
          </a:prstGeom>
          <a:noFill/>
          <a:ln cap="flat" cmpd="sng" w="1143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a:spcBef>
                <a:spcPts val="600"/>
              </a:spcBef>
              <a:spcAft>
                <a:spcPts val="0"/>
              </a:spcAft>
              <a:buSzPts val="2400"/>
              <a:buAutoNum type="arabicPeriod"/>
            </a:pPr>
            <a:r>
              <a:rPr lang="en" sz="2400"/>
              <a:t>What are the names of the 2 functions that almost all sketches use?</a:t>
            </a:r>
            <a:endParaRPr sz="2400"/>
          </a:p>
          <a:p>
            <a:pPr indent="-381000" lvl="0" marL="457200">
              <a:spcBef>
                <a:spcPts val="0"/>
              </a:spcBef>
              <a:spcAft>
                <a:spcPts val="0"/>
              </a:spcAft>
              <a:buSzPts val="2400"/>
              <a:buAutoNum type="arabicPeriod"/>
            </a:pPr>
            <a:r>
              <a:rPr lang="en" sz="2400"/>
              <a:t>When does setup run and how many times does it run?</a:t>
            </a:r>
            <a:endParaRPr sz="2400"/>
          </a:p>
          <a:p>
            <a:pPr indent="-381000" lvl="0" marL="457200">
              <a:spcBef>
                <a:spcPts val="0"/>
              </a:spcBef>
              <a:spcAft>
                <a:spcPts val="0"/>
              </a:spcAft>
              <a:buSzPts val="2400"/>
              <a:buAutoNum type="arabicPeriod"/>
            </a:pPr>
            <a:r>
              <a:rPr lang="en" sz="2400"/>
              <a:t>Write out a variable declaration for an </a:t>
            </a:r>
            <a:r>
              <a:rPr b="1" lang="en" sz="2400"/>
              <a:t>int</a:t>
            </a:r>
            <a:r>
              <a:rPr lang="en" sz="2400"/>
              <a:t>eger and name it </a:t>
            </a:r>
            <a:r>
              <a:rPr i="1" lang="en" sz="2400"/>
              <a:t>count</a:t>
            </a:r>
            <a:r>
              <a:rPr lang="en" sz="2400"/>
              <a:t>.  Imagine it's a line of code. No errors are allowed.</a:t>
            </a:r>
            <a:endParaRPr sz="2400"/>
          </a:p>
          <a:p>
            <a:pPr indent="-381000" lvl="0" marL="457200">
              <a:spcBef>
                <a:spcPts val="0"/>
              </a:spcBef>
              <a:spcAft>
                <a:spcPts val="0"/>
              </a:spcAft>
              <a:buSzPts val="2400"/>
              <a:buAutoNum type="arabicPeriod"/>
            </a:pPr>
            <a:r>
              <a:rPr lang="en" sz="2400"/>
              <a:t>Initialize the variable with an assignment.  It can be any valid value.  No errors are allowed.</a:t>
            </a:r>
            <a:endParaRPr sz="2400"/>
          </a:p>
          <a:p>
            <a:pPr indent="-381000" lvl="0" marL="457200">
              <a:spcBef>
                <a:spcPts val="0"/>
              </a:spcBef>
              <a:spcAft>
                <a:spcPts val="0"/>
              </a:spcAft>
              <a:buSzPts val="2400"/>
              <a:buAutoNum type="arabicPeriod"/>
            </a:pPr>
            <a:r>
              <a:rPr lang="en" sz="2400"/>
              <a:t>When you don't know or recall how to use a built-in processing function or variable, where do you go to find out how to use it?</a:t>
            </a:r>
            <a:endParaRPr sz="2400"/>
          </a:p>
          <a:p>
            <a:pPr indent="0" lvl="0" marL="0">
              <a:spcBef>
                <a:spcPts val="600"/>
              </a:spcBef>
              <a:spcAft>
                <a:spcPts val="0"/>
              </a:spcAft>
              <a:buNone/>
            </a:pPr>
            <a:r>
              <a:t/>
            </a:r>
            <a:endParaRPr/>
          </a:p>
        </p:txBody>
      </p:sp>
      <p:sp>
        <p:nvSpPr>
          <p:cNvPr id="140" name="Shape 1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Pop Quiz 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How to draw a rectangle?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rect(0, 0, 200, 100);</a:t>
            </a:r>
            <a:endParaRPr/>
          </a:p>
        </p:txBody>
      </p:sp>
      <p:sp>
        <p:nvSpPr>
          <p:cNvPr id="152" name="Shape 15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How to draw a rectangle?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How to draw an image?</a:t>
            </a:r>
            <a:endParaRPr/>
          </a:p>
        </p:txBody>
      </p:sp>
      <p:sp>
        <p:nvSpPr>
          <p:cNvPr id="158" name="Shape 158"/>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How to draw an image?</a:t>
            </a:r>
            <a:endParaRPr/>
          </a:p>
        </p:txBody>
      </p:sp>
      <p:sp>
        <p:nvSpPr>
          <p:cNvPr id="164" name="Shape 164"/>
          <p:cNvSpPr txBox="1"/>
          <p:nvPr>
            <p:ph idx="1" type="subTitle"/>
          </p:nvPr>
        </p:nvSpPr>
        <p:spPr>
          <a:xfrm>
            <a:off x="1143000" y="3786750"/>
            <a:ext cx="7772400" cy="15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image(0, 0, 200, 100);</a:t>
            </a:r>
            <a:endParaRPr/>
          </a:p>
          <a:p>
            <a:pPr indent="0" lvl="0" marL="0" rtl="0" algn="l">
              <a:spcBef>
                <a:spcPts val="0"/>
              </a:spcBef>
              <a:spcAft>
                <a:spcPts val="0"/>
              </a:spcAft>
              <a:buNone/>
            </a:pPr>
            <a:r>
              <a:rPr lang="en"/>
              <a:t>B. image(“image.jpg”, 0, 0, 200, 100);</a:t>
            </a:r>
            <a:endParaRPr/>
          </a:p>
          <a:p>
            <a:pPr indent="0" lvl="0" marL="0" rtl="0" algn="l">
              <a:spcBef>
                <a:spcPts val="0"/>
              </a:spcBef>
              <a:spcAft>
                <a:spcPts val="0"/>
              </a:spcAft>
              <a:buNone/>
            </a:pPr>
            <a:r>
              <a:rPr lang="en"/>
              <a:t>C. image(“image.jpg”, 0, 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How to draw an image?</a:t>
            </a:r>
            <a:endParaRPr/>
          </a:p>
        </p:txBody>
      </p:sp>
      <p:sp>
        <p:nvSpPr>
          <p:cNvPr id="170" name="Shape 170"/>
          <p:cNvSpPr txBox="1"/>
          <p:nvPr>
            <p:ph idx="1" type="subTitle"/>
          </p:nvPr>
        </p:nvSpPr>
        <p:spPr>
          <a:xfrm>
            <a:off x="1143000" y="3786750"/>
            <a:ext cx="7772400" cy="15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image(0, 0, 200, 100);</a:t>
            </a:r>
            <a:endParaRPr/>
          </a:p>
          <a:p>
            <a:pPr indent="0" lvl="0" marL="0" rtl="0" algn="l">
              <a:spcBef>
                <a:spcPts val="0"/>
              </a:spcBef>
              <a:spcAft>
                <a:spcPts val="0"/>
              </a:spcAft>
              <a:buNone/>
            </a:pPr>
            <a:r>
              <a:rPr lang="en"/>
              <a:t>B. image(“image.jpg”, 0, 0, 200, 100);</a:t>
            </a:r>
            <a:endParaRPr/>
          </a:p>
          <a:p>
            <a:pPr indent="0" lvl="0" marL="0" rtl="0" algn="l">
              <a:spcBef>
                <a:spcPts val="0"/>
              </a:spcBef>
              <a:spcAft>
                <a:spcPts val="0"/>
              </a:spcAft>
              <a:buNone/>
            </a:pPr>
            <a:r>
              <a:rPr lang="en"/>
              <a:t>C. image(“image.jpg”, 0, 0);</a:t>
            </a:r>
            <a:endParaRPr/>
          </a:p>
        </p:txBody>
      </p:sp>
      <p:sp>
        <p:nvSpPr>
          <p:cNvPr id="171" name="Shape 171"/>
          <p:cNvSpPr/>
          <p:nvPr/>
        </p:nvSpPr>
        <p:spPr>
          <a:xfrm>
            <a:off x="-27000" y="3050550"/>
            <a:ext cx="8784600" cy="3337200"/>
          </a:xfrm>
          <a:prstGeom prst="mathMultiply">
            <a:avLst>
              <a:gd fmla="val 23520" name="adj1"/>
            </a:avLst>
          </a:prstGeom>
          <a:solidFill>
            <a:srgbClr val="FF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 name="Shape 32"/>
        <p:cNvGrpSpPr/>
        <p:nvPr/>
      </p:nvGrpSpPr>
      <p:grpSpPr>
        <a:xfrm>
          <a:off x="0" y="0"/>
          <a:ext cx="0" cy="0"/>
          <a:chOff x="0" y="0"/>
          <a:chExt cx="0" cy="0"/>
        </a:xfrm>
      </p:grpSpPr>
      <p:sp>
        <p:nvSpPr>
          <p:cNvPr id="33" name="Shape 33"/>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Announcements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PImage</a:t>
            </a:r>
            <a:endParaRPr/>
          </a:p>
        </p:txBody>
      </p:sp>
      <p:sp>
        <p:nvSpPr>
          <p:cNvPr id="177" name="Shape 177"/>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Image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nvSpPr>
        <p:spPr>
          <a:xfrm>
            <a:off x="697850" y="3124950"/>
            <a:ext cx="7459200" cy="8964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2400">
                <a:latin typeface="Consolas"/>
                <a:ea typeface="Consolas"/>
                <a:cs typeface="Consolas"/>
                <a:sym typeface="Consolas"/>
              </a:rPr>
              <a:t>myImage = loadImage("image.jpg");</a:t>
            </a:r>
            <a:endParaRPr sz="2400">
              <a:latin typeface="Consolas"/>
              <a:ea typeface="Consolas"/>
              <a:cs typeface="Consolas"/>
              <a:sym typeface="Consolas"/>
            </a:endParaRPr>
          </a:p>
          <a:p>
            <a:pPr indent="0" lvl="0" marL="0" rtl="0">
              <a:lnSpc>
                <a:spcPct val="115000"/>
              </a:lnSpc>
              <a:spcBef>
                <a:spcPts val="0"/>
              </a:spcBef>
              <a:spcAft>
                <a:spcPts val="0"/>
              </a:spcAft>
              <a:buNone/>
            </a:pPr>
            <a:r>
              <a:rPr lang="en"/>
              <a:t>//Make a new instance of PImage by loading an image file</a:t>
            </a:r>
            <a:endParaRPr/>
          </a:p>
        </p:txBody>
      </p:sp>
      <p:sp>
        <p:nvSpPr>
          <p:cNvPr id="183" name="Shape 183"/>
          <p:cNvSpPr txBox="1"/>
          <p:nvPr/>
        </p:nvSpPr>
        <p:spPr>
          <a:xfrm>
            <a:off x="697850" y="5331050"/>
            <a:ext cx="7459200" cy="8394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2400">
                <a:latin typeface="Consolas"/>
                <a:ea typeface="Consolas"/>
                <a:cs typeface="Consolas"/>
                <a:sym typeface="Consolas"/>
              </a:rPr>
              <a:t>image(myImage, 0, 0);</a:t>
            </a:r>
            <a:endParaRPr sz="2400">
              <a:latin typeface="Consolas"/>
              <a:ea typeface="Consolas"/>
              <a:cs typeface="Consolas"/>
              <a:sym typeface="Consolas"/>
            </a:endParaRPr>
          </a:p>
          <a:p>
            <a:pPr indent="0" lvl="0" marL="0" rtl="0">
              <a:lnSpc>
                <a:spcPct val="115000"/>
              </a:lnSpc>
              <a:spcBef>
                <a:spcPts val="0"/>
              </a:spcBef>
              <a:spcAft>
                <a:spcPts val="0"/>
              </a:spcAft>
              <a:buNone/>
            </a:pPr>
            <a:r>
              <a:rPr lang="en"/>
              <a:t>//Draw an image to the screen at (0, 0)</a:t>
            </a:r>
            <a:endParaRPr/>
          </a:p>
        </p:txBody>
      </p:sp>
      <p:sp>
        <p:nvSpPr>
          <p:cNvPr id="184" name="Shape 184"/>
          <p:cNvSpPr txBox="1"/>
          <p:nvPr/>
        </p:nvSpPr>
        <p:spPr>
          <a:xfrm>
            <a:off x="697850" y="1023075"/>
            <a:ext cx="7459200" cy="8394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2400">
                <a:latin typeface="Consolas"/>
                <a:ea typeface="Consolas"/>
                <a:cs typeface="Consolas"/>
                <a:sym typeface="Consolas"/>
              </a:rPr>
              <a:t>PImage myImage;</a:t>
            </a:r>
            <a:endParaRPr sz="2400">
              <a:latin typeface="Consolas"/>
              <a:ea typeface="Consolas"/>
              <a:cs typeface="Consolas"/>
              <a:sym typeface="Consolas"/>
            </a:endParaRPr>
          </a:p>
          <a:p>
            <a:pPr indent="0" lvl="0" marL="0" rtl="0">
              <a:lnSpc>
                <a:spcPct val="115000"/>
              </a:lnSpc>
              <a:spcBef>
                <a:spcPts val="0"/>
              </a:spcBef>
              <a:spcAft>
                <a:spcPts val="0"/>
              </a:spcAft>
              <a:buNone/>
            </a:pPr>
            <a:r>
              <a:rPr lang="en"/>
              <a:t>//Declaring a variable of type Image</a:t>
            </a:r>
            <a:endParaRPr/>
          </a:p>
        </p:txBody>
      </p:sp>
      <p:sp>
        <p:nvSpPr>
          <p:cNvPr id="185" name="Shape 185"/>
          <p:cNvSpPr/>
          <p:nvPr/>
        </p:nvSpPr>
        <p:spPr>
          <a:xfrm>
            <a:off x="3830525" y="455975"/>
            <a:ext cx="1340700" cy="1326300"/>
          </a:xfrm>
          <a:prstGeom prst="cube">
            <a:avLst>
              <a:gd fmla="val 25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myImage</a:t>
            </a:r>
            <a:endParaRPr/>
          </a:p>
        </p:txBody>
      </p:sp>
      <p:sp>
        <p:nvSpPr>
          <p:cNvPr id="186" name="Shape 186"/>
          <p:cNvSpPr/>
          <p:nvPr/>
        </p:nvSpPr>
        <p:spPr>
          <a:xfrm>
            <a:off x="6467175" y="2893513"/>
            <a:ext cx="1340700" cy="1326300"/>
          </a:xfrm>
          <a:prstGeom prst="cube">
            <a:avLst>
              <a:gd fmla="val 25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myImage</a:t>
            </a:r>
            <a:endParaRPr/>
          </a:p>
        </p:txBody>
      </p:sp>
      <p:sp>
        <p:nvSpPr>
          <p:cNvPr id="187" name="Shape 187"/>
          <p:cNvSpPr/>
          <p:nvPr/>
        </p:nvSpPr>
        <p:spPr>
          <a:xfrm>
            <a:off x="4699775" y="4919125"/>
            <a:ext cx="1340700" cy="1326300"/>
          </a:xfrm>
          <a:prstGeom prst="cube">
            <a:avLst>
              <a:gd fmla="val 25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myImage</a:t>
            </a:r>
            <a:endParaRPr/>
          </a:p>
        </p:txBody>
      </p:sp>
      <p:sp>
        <p:nvSpPr>
          <p:cNvPr id="188" name="Shape 188"/>
          <p:cNvSpPr txBox="1"/>
          <p:nvPr/>
        </p:nvSpPr>
        <p:spPr>
          <a:xfrm>
            <a:off x="4871925" y="2149463"/>
            <a:ext cx="842400" cy="4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img.jpg</a:t>
            </a:r>
            <a:endParaRPr/>
          </a:p>
        </p:txBody>
      </p:sp>
      <p:sp>
        <p:nvSpPr>
          <p:cNvPr id="189" name="Shape 189"/>
          <p:cNvSpPr txBox="1"/>
          <p:nvPr/>
        </p:nvSpPr>
        <p:spPr>
          <a:xfrm>
            <a:off x="6122175" y="2031700"/>
            <a:ext cx="842400" cy="69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01010</a:t>
            </a:r>
            <a:endParaRPr/>
          </a:p>
          <a:p>
            <a:pPr indent="0" lvl="0" marL="0" rtl="0">
              <a:spcBef>
                <a:spcPts val="0"/>
              </a:spcBef>
              <a:spcAft>
                <a:spcPts val="0"/>
              </a:spcAft>
              <a:buNone/>
            </a:pPr>
            <a:r>
              <a:rPr lang="en"/>
              <a:t>11011</a:t>
            </a:r>
            <a:endParaRPr/>
          </a:p>
          <a:p>
            <a:pPr indent="0" lvl="0" marL="0" rtl="0">
              <a:spcBef>
                <a:spcPts val="0"/>
              </a:spcBef>
              <a:spcAft>
                <a:spcPts val="0"/>
              </a:spcAft>
              <a:buNone/>
            </a:pPr>
            <a:r>
              <a:rPr lang="en"/>
              <a:t>00100</a:t>
            </a:r>
            <a:endParaRPr/>
          </a:p>
        </p:txBody>
      </p:sp>
      <p:cxnSp>
        <p:nvCxnSpPr>
          <p:cNvPr id="190" name="Shape 190"/>
          <p:cNvCxnSpPr>
            <a:stCxn id="188" idx="3"/>
            <a:endCxn id="189" idx="1"/>
          </p:cNvCxnSpPr>
          <p:nvPr/>
        </p:nvCxnSpPr>
        <p:spPr>
          <a:xfrm>
            <a:off x="5714325" y="2378063"/>
            <a:ext cx="407700" cy="0"/>
          </a:xfrm>
          <a:prstGeom prst="straightConnector1">
            <a:avLst/>
          </a:prstGeom>
          <a:noFill/>
          <a:ln cap="flat" cmpd="sng" w="19050">
            <a:solidFill>
              <a:schemeClr val="dk2"/>
            </a:solidFill>
            <a:prstDash val="solid"/>
            <a:round/>
            <a:headEnd len="med" w="med" type="none"/>
            <a:tailEnd len="med" w="med" type="triangle"/>
          </a:ln>
        </p:spPr>
      </p:cxnSp>
      <p:cxnSp>
        <p:nvCxnSpPr>
          <p:cNvPr id="191" name="Shape 191"/>
          <p:cNvCxnSpPr/>
          <p:nvPr/>
        </p:nvCxnSpPr>
        <p:spPr>
          <a:xfrm>
            <a:off x="6467175" y="2724400"/>
            <a:ext cx="512100" cy="366000"/>
          </a:xfrm>
          <a:prstGeom prst="straightConnector1">
            <a:avLst/>
          </a:prstGeom>
          <a:noFill/>
          <a:ln cap="flat" cmpd="sng" w="19050">
            <a:solidFill>
              <a:schemeClr val="dk2"/>
            </a:solidFill>
            <a:prstDash val="solid"/>
            <a:round/>
            <a:headEnd len="med" w="med" type="none"/>
            <a:tailEnd len="med" w="med" type="triangle"/>
          </a:ln>
        </p:spPr>
      </p:cxnSp>
      <p:pic>
        <p:nvPicPr>
          <p:cNvPr id="192" name="Shape 192"/>
          <p:cNvPicPr preferRelativeResize="0"/>
          <p:nvPr/>
        </p:nvPicPr>
        <p:blipFill>
          <a:blip r:embed="rId3">
            <a:alphaModFix/>
          </a:blip>
          <a:stretch>
            <a:fillRect/>
          </a:stretch>
        </p:blipFill>
        <p:spPr>
          <a:xfrm>
            <a:off x="6785375" y="4919125"/>
            <a:ext cx="1769390" cy="1174875"/>
          </a:xfrm>
          <a:prstGeom prst="rect">
            <a:avLst/>
          </a:prstGeom>
          <a:noFill/>
          <a:ln>
            <a:noFill/>
          </a:ln>
        </p:spPr>
      </p:pic>
      <p:cxnSp>
        <p:nvCxnSpPr>
          <p:cNvPr id="193" name="Shape 193"/>
          <p:cNvCxnSpPr/>
          <p:nvPr/>
        </p:nvCxnSpPr>
        <p:spPr>
          <a:xfrm flipH="1" rot="10800000">
            <a:off x="5842000" y="5442963"/>
            <a:ext cx="733500" cy="127200"/>
          </a:xfrm>
          <a:prstGeom prst="straightConnector1">
            <a:avLst/>
          </a:prstGeom>
          <a:noFill/>
          <a:ln cap="flat" cmpd="sng" w="19050">
            <a:solidFill>
              <a:schemeClr val="dk2"/>
            </a:solidFill>
            <a:prstDash val="solid"/>
            <a:round/>
            <a:headEnd len="med" w="med" type="none"/>
            <a:tailEnd len="med" w="med" type="triangle"/>
          </a:ln>
        </p:spPr>
      </p:cxnSp>
      <p:sp>
        <p:nvSpPr>
          <p:cNvPr id="194" name="Shape 194"/>
          <p:cNvSpPr txBox="1"/>
          <p:nvPr/>
        </p:nvSpPr>
        <p:spPr>
          <a:xfrm>
            <a:off x="6259125" y="4546825"/>
            <a:ext cx="8424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(0,0)</a:t>
            </a:r>
            <a:endParaRPr/>
          </a:p>
        </p:txBody>
      </p:sp>
      <p:sp>
        <p:nvSpPr>
          <p:cNvPr id="195" name="Shape 195"/>
          <p:cNvSpPr/>
          <p:nvPr/>
        </p:nvSpPr>
        <p:spPr>
          <a:xfrm>
            <a:off x="6683025" y="4868325"/>
            <a:ext cx="112800" cy="127200"/>
          </a:xfrm>
          <a:prstGeom prst="ellipse">
            <a:avLst/>
          </a:prstGeom>
          <a:solidFill>
            <a:srgbClr val="00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Images</a:t>
            </a:r>
            <a:endParaRPr/>
          </a:p>
        </p:txBody>
      </p:sp>
      <p:sp>
        <p:nvSpPr>
          <p:cNvPr id="201" name="Shape 20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solidFill>
                  <a:srgbClr val="666666"/>
                </a:solidFill>
              </a:rPr>
              <a:t>// declare</a:t>
            </a:r>
            <a:endParaRPr sz="1800">
              <a:solidFill>
                <a:srgbClr val="666666"/>
              </a:solidFill>
            </a:endParaRPr>
          </a:p>
          <a:p>
            <a:pPr indent="0" lvl="0" marL="0" rtl="0">
              <a:spcBef>
                <a:spcPts val="600"/>
              </a:spcBef>
              <a:spcAft>
                <a:spcPts val="0"/>
              </a:spcAft>
              <a:buNone/>
            </a:pPr>
            <a:r>
              <a:rPr lang="en" sz="1800"/>
              <a:t>PImage myImage;</a:t>
            </a:r>
            <a:endParaRPr sz="1800"/>
          </a:p>
          <a:p>
            <a:pPr indent="0" lvl="0" marL="0" rtl="0">
              <a:spcBef>
                <a:spcPts val="600"/>
              </a:spcBef>
              <a:spcAft>
                <a:spcPts val="0"/>
              </a:spcAft>
              <a:buNone/>
            </a:pPr>
            <a:r>
              <a:t/>
            </a:r>
            <a:endParaRPr sz="1800"/>
          </a:p>
          <a:p>
            <a:pPr indent="0" lvl="0" marL="0" rtl="0">
              <a:spcBef>
                <a:spcPts val="600"/>
              </a:spcBef>
              <a:spcAft>
                <a:spcPts val="0"/>
              </a:spcAft>
              <a:buNone/>
            </a:pPr>
            <a:r>
              <a:rPr lang="en" sz="1800"/>
              <a:t>void setup(){</a:t>
            </a:r>
            <a:endParaRPr sz="1800"/>
          </a:p>
          <a:p>
            <a:pPr indent="0" lvl="0" marL="0" rtl="0">
              <a:spcBef>
                <a:spcPts val="600"/>
              </a:spcBef>
              <a:spcAft>
                <a:spcPts val="0"/>
              </a:spcAft>
              <a:buNone/>
            </a:pPr>
            <a:r>
              <a:rPr lang="en" sz="1800">
                <a:solidFill>
                  <a:srgbClr val="666666"/>
                </a:solidFill>
              </a:rPr>
              <a:t>// load (in setup)</a:t>
            </a:r>
            <a:endParaRPr sz="1800">
              <a:solidFill>
                <a:srgbClr val="666666"/>
              </a:solidFill>
            </a:endParaRPr>
          </a:p>
          <a:p>
            <a:pPr indent="457200" lvl="0" marL="0" rtl="0">
              <a:spcBef>
                <a:spcPts val="600"/>
              </a:spcBef>
              <a:spcAft>
                <a:spcPts val="0"/>
              </a:spcAft>
              <a:buNone/>
            </a:pPr>
            <a:r>
              <a:rPr lang="en" sz="1800"/>
              <a:t>myImage = loadImage(“filename.jpg”);</a:t>
            </a:r>
            <a:endParaRPr sz="1800"/>
          </a:p>
          <a:p>
            <a:pPr indent="0" lvl="0" marL="0" rtl="0">
              <a:spcBef>
                <a:spcPts val="600"/>
              </a:spcBef>
              <a:spcAft>
                <a:spcPts val="0"/>
              </a:spcAft>
              <a:buNone/>
            </a:pPr>
            <a:r>
              <a:rPr lang="en" sz="1800"/>
              <a:t>}</a:t>
            </a:r>
            <a:endParaRPr sz="1800"/>
          </a:p>
          <a:p>
            <a:pPr indent="0" lvl="0" marL="0" rtl="0">
              <a:spcBef>
                <a:spcPts val="600"/>
              </a:spcBef>
              <a:spcAft>
                <a:spcPts val="0"/>
              </a:spcAft>
              <a:buNone/>
            </a:pPr>
            <a:r>
              <a:t/>
            </a:r>
            <a:endParaRPr sz="1800"/>
          </a:p>
          <a:p>
            <a:pPr indent="0" lvl="0" marL="0" rtl="0">
              <a:spcBef>
                <a:spcPts val="600"/>
              </a:spcBef>
              <a:spcAft>
                <a:spcPts val="0"/>
              </a:spcAft>
              <a:buNone/>
            </a:pPr>
            <a:r>
              <a:rPr lang="en" sz="1800"/>
              <a:t>void draw(){</a:t>
            </a:r>
            <a:endParaRPr sz="1800"/>
          </a:p>
          <a:p>
            <a:pPr indent="457200" lvl="0" marL="0" rtl="0">
              <a:spcBef>
                <a:spcPts val="600"/>
              </a:spcBef>
              <a:spcAft>
                <a:spcPts val="0"/>
              </a:spcAft>
              <a:buNone/>
            </a:pPr>
            <a:r>
              <a:rPr lang="en" sz="1800">
                <a:solidFill>
                  <a:srgbClr val="666666"/>
                </a:solidFill>
              </a:rPr>
              <a:t>// draw it at 0,0 (in draw)</a:t>
            </a:r>
            <a:endParaRPr sz="1800">
              <a:solidFill>
                <a:srgbClr val="666666"/>
              </a:solidFill>
            </a:endParaRPr>
          </a:p>
          <a:p>
            <a:pPr indent="457200" lvl="0" marL="0" rtl="0">
              <a:spcBef>
                <a:spcPts val="600"/>
              </a:spcBef>
              <a:spcAft>
                <a:spcPts val="0"/>
              </a:spcAft>
              <a:buNone/>
            </a:pPr>
            <a:r>
              <a:rPr lang="en" sz="1800"/>
              <a:t>image(myImage, 0, 0);</a:t>
            </a:r>
            <a:endParaRPr sz="1800"/>
          </a:p>
          <a:p>
            <a:pPr indent="0" lvl="0" marL="0">
              <a:spcBef>
                <a:spcPts val="600"/>
              </a:spcBef>
              <a:spcAft>
                <a:spcPts val="0"/>
              </a:spcAft>
              <a:buNone/>
            </a:pPr>
            <a:r>
              <a:rPr lang="en" sz="1800"/>
              <a:t>}</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Image Display</a:t>
            </a:r>
            <a:endParaRPr/>
          </a:p>
        </p:txBody>
      </p:sp>
      <p:sp>
        <p:nvSpPr>
          <p:cNvPr id="207" name="Shape 207"/>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 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image(myImage, mouseX, mouseY, </a:t>
            </a:r>
            <a:endParaRPr/>
          </a:p>
          <a:p>
            <a:pPr indent="0" lvl="0" marL="0" rtl="0">
              <a:spcBef>
                <a:spcPts val="0"/>
              </a:spcBef>
              <a:spcAft>
                <a:spcPts val="0"/>
              </a:spcAft>
              <a:buNone/>
            </a:pPr>
            <a:r>
              <a:rPr lang="en"/>
              <a:t>width/2, height/2);</a:t>
            </a:r>
            <a:endParaRPr/>
          </a:p>
          <a:p>
            <a:pPr indent="0" lvl="0" marL="0">
              <a:spcBef>
                <a:spcPts val="0"/>
              </a:spcBef>
              <a:spcAft>
                <a:spcPts val="0"/>
              </a:spcAft>
              <a:buNone/>
            </a:pPr>
            <a:r>
              <a:rPr lang="en"/>
              <a:t>tint(a, b, c, d);</a:t>
            </a:r>
            <a:endParaRPr/>
          </a:p>
        </p:txBody>
      </p:sp>
      <p:sp>
        <p:nvSpPr>
          <p:cNvPr id="213" name="Shape 213"/>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Image Property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Image Properties</a:t>
            </a:r>
            <a:endParaRPr/>
          </a:p>
        </p:txBody>
      </p:sp>
      <p:sp>
        <p:nvSpPr>
          <p:cNvPr id="219" name="Shape 219"/>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 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457200" y="651996"/>
            <a:ext cx="8229600" cy="765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Images on OpenProcessing</a:t>
            </a:r>
            <a:endParaRPr/>
          </a:p>
        </p:txBody>
      </p:sp>
      <p:pic>
        <p:nvPicPr>
          <p:cNvPr id="225" name="Shape 225"/>
          <p:cNvPicPr preferRelativeResize="0"/>
          <p:nvPr/>
        </p:nvPicPr>
        <p:blipFill>
          <a:blip r:embed="rId3">
            <a:alphaModFix/>
          </a:blip>
          <a:stretch>
            <a:fillRect/>
          </a:stretch>
        </p:blipFill>
        <p:spPr>
          <a:xfrm>
            <a:off x="1076000" y="1570049"/>
            <a:ext cx="7691900" cy="4585001"/>
          </a:xfrm>
          <a:prstGeom prst="rect">
            <a:avLst/>
          </a:prstGeom>
          <a:noFill/>
          <a:ln>
            <a:noFill/>
          </a:ln>
        </p:spPr>
      </p:pic>
      <p:sp>
        <p:nvSpPr>
          <p:cNvPr id="226" name="Shape 226"/>
          <p:cNvSpPr/>
          <p:nvPr/>
        </p:nvSpPr>
        <p:spPr>
          <a:xfrm>
            <a:off x="7306815" y="1885863"/>
            <a:ext cx="594300" cy="339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a:off x="6830596" y="3178450"/>
            <a:ext cx="752100" cy="458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p:nvPr/>
        </p:nvSpPr>
        <p:spPr>
          <a:xfrm>
            <a:off x="1541036" y="1885863"/>
            <a:ext cx="3027900" cy="339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9" name="Shape 229"/>
          <p:cNvSpPr/>
          <p:nvPr/>
        </p:nvSpPr>
        <p:spPr>
          <a:xfrm>
            <a:off x="4259900" y="5397700"/>
            <a:ext cx="3744000" cy="123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txBox="1"/>
          <p:nvPr/>
        </p:nvSpPr>
        <p:spPr>
          <a:xfrm>
            <a:off x="4438200" y="5540325"/>
            <a:ext cx="3391500" cy="12360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en"/>
              <a:t>Use </a:t>
            </a:r>
            <a:r>
              <a:rPr i="1" lang="en"/>
              <a:t>preload</a:t>
            </a:r>
            <a:r>
              <a:rPr lang="en"/>
              <a:t> code at top of sketch</a:t>
            </a:r>
            <a:endParaRPr/>
          </a:p>
          <a:p>
            <a:pPr indent="-317500" lvl="0" marL="457200">
              <a:spcBef>
                <a:spcPts val="0"/>
              </a:spcBef>
              <a:spcAft>
                <a:spcPts val="0"/>
              </a:spcAft>
              <a:buSzPts val="1400"/>
              <a:buChar char="●"/>
            </a:pPr>
            <a:r>
              <a:rPr lang="en"/>
              <a:t>Upload the image files under the </a:t>
            </a:r>
            <a:r>
              <a:rPr b="1" lang="en"/>
              <a:t>Files</a:t>
            </a:r>
            <a:r>
              <a:rPr lang="en"/>
              <a:t> tab on the right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replace numbers with variables</a:t>
            </a:r>
            <a:endParaRPr/>
          </a:p>
        </p:txBody>
      </p:sp>
      <p:sp>
        <p:nvSpPr>
          <p:cNvPr id="236" name="Shape 236"/>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Animation I</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Image Increment</a:t>
            </a:r>
            <a:endParaRPr/>
          </a:p>
        </p:txBody>
      </p:sp>
      <p:sp>
        <p:nvSpPr>
          <p:cNvPr id="242" name="Shape 24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 3</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trigonometry function</a:t>
            </a:r>
            <a:endParaRPr/>
          </a:p>
        </p:txBody>
      </p:sp>
      <p:sp>
        <p:nvSpPr>
          <p:cNvPr id="248" name="Shape 248"/>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Animation II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Shape 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Game Design Club</a:t>
            </a:r>
            <a:endParaRPr/>
          </a:p>
          <a:p>
            <a:pPr indent="0" lvl="0" marL="0">
              <a:spcBef>
                <a:spcPts val="600"/>
              </a:spcBef>
              <a:spcAft>
                <a:spcPts val="0"/>
              </a:spcAft>
              <a:buNone/>
            </a:pPr>
            <a:r>
              <a:rPr lang="en"/>
              <a:t>Digital Collective Animation Club</a:t>
            </a:r>
            <a:endParaRPr/>
          </a:p>
          <a:p>
            <a:pPr indent="0" lvl="0" marL="0">
              <a:spcBef>
                <a:spcPts val="600"/>
              </a:spcBef>
              <a:spcAft>
                <a:spcPts val="0"/>
              </a:spcAft>
              <a:buNone/>
            </a:pPr>
            <a:r>
              <a:rPr lang="en"/>
              <a:t>Video Game Club</a:t>
            </a:r>
            <a:endParaRPr/>
          </a:p>
        </p:txBody>
      </p:sp>
      <p:sp>
        <p:nvSpPr>
          <p:cNvPr id="40" name="Shape 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Active Clubs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sin(); cos();</a:t>
            </a:r>
            <a:endParaRPr/>
          </a:p>
        </p:txBody>
      </p:sp>
      <p:sp>
        <p:nvSpPr>
          <p:cNvPr id="254" name="Shape 254"/>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Trigonometry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Sine Function</a:t>
            </a:r>
            <a:endParaRPr/>
          </a:p>
        </p:txBody>
      </p:sp>
      <p:pic>
        <p:nvPicPr>
          <p:cNvPr descr="trig_sine.gif" id="260" name="Shape 260"/>
          <p:cNvPicPr preferRelativeResize="0"/>
          <p:nvPr/>
        </p:nvPicPr>
        <p:blipFill>
          <a:blip r:embed="rId3">
            <a:alphaModFix/>
          </a:blip>
          <a:stretch>
            <a:fillRect/>
          </a:stretch>
        </p:blipFill>
        <p:spPr>
          <a:xfrm>
            <a:off x="1173325" y="1417650"/>
            <a:ext cx="6797350" cy="4908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heart pounding</a:t>
            </a:r>
            <a:endParaRPr/>
          </a:p>
        </p:txBody>
      </p:sp>
      <p:sp>
        <p:nvSpPr>
          <p:cNvPr id="266" name="Shape 266"/>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Trigonometric Functions</a:t>
            </a:r>
            <a:endParaRPr/>
          </a:p>
        </p:txBody>
      </p:sp>
      <p:pic>
        <p:nvPicPr>
          <p:cNvPr descr="main-qimg-4160b58e2117174c1127f4917cf3e016.gif" id="272" name="Shape 272"/>
          <p:cNvPicPr preferRelativeResize="0"/>
          <p:nvPr/>
        </p:nvPicPr>
        <p:blipFill>
          <a:blip r:embed="rId3">
            <a:alphaModFix/>
          </a:blip>
          <a:stretch>
            <a:fillRect/>
          </a:stretch>
        </p:blipFill>
        <p:spPr>
          <a:xfrm>
            <a:off x="944225" y="1417650"/>
            <a:ext cx="7255550" cy="4492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278" name="Shape 27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p>
        </p:txBody>
      </p:sp>
      <p:pic>
        <p:nvPicPr>
          <p:cNvPr descr="2pi-unrolled.gif" id="279" name="Shape 279"/>
          <p:cNvPicPr preferRelativeResize="0"/>
          <p:nvPr/>
        </p:nvPicPr>
        <p:blipFill>
          <a:blip r:embed="rId3">
            <a:alphaModFix/>
          </a:blip>
          <a:stretch>
            <a:fillRect/>
          </a:stretch>
        </p:blipFill>
        <p:spPr>
          <a:xfrm>
            <a:off x="428625" y="2000250"/>
            <a:ext cx="8286750" cy="2857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285" name="Shape 28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p>
        </p:txBody>
      </p:sp>
      <p:pic>
        <p:nvPicPr>
          <p:cNvPr descr="Sine_curve_drawing_animation.gif" id="286" name="Shape 286"/>
          <p:cNvPicPr preferRelativeResize="0"/>
          <p:nvPr/>
        </p:nvPicPr>
        <p:blipFill>
          <a:blip r:embed="rId3">
            <a:alphaModFix/>
          </a:blip>
          <a:stretch>
            <a:fillRect/>
          </a:stretch>
        </p:blipFill>
        <p:spPr>
          <a:xfrm>
            <a:off x="457200" y="1922325"/>
            <a:ext cx="8229599" cy="266905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moon revolvement</a:t>
            </a:r>
            <a:endParaRPr/>
          </a:p>
        </p:txBody>
      </p:sp>
      <p:sp>
        <p:nvSpPr>
          <p:cNvPr id="292" name="Shape 29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5</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PFont</a:t>
            </a:r>
            <a:endParaRPr/>
          </a:p>
        </p:txBody>
      </p:sp>
      <p:sp>
        <p:nvSpPr>
          <p:cNvPr id="298" name="Shape 298"/>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Text Fonts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Fonts</a:t>
            </a:r>
            <a:endParaRPr/>
          </a:p>
        </p:txBody>
      </p:sp>
      <p:sp>
        <p:nvSpPr>
          <p:cNvPr id="304" name="Shape 30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solidFill>
                  <a:srgbClr val="666666"/>
                </a:solidFill>
              </a:rPr>
              <a:t>// declare</a:t>
            </a:r>
            <a:endParaRPr sz="1800">
              <a:solidFill>
                <a:srgbClr val="666666"/>
              </a:solidFill>
            </a:endParaRPr>
          </a:p>
          <a:p>
            <a:pPr indent="0" lvl="0" marL="0" rtl="0">
              <a:spcBef>
                <a:spcPts val="600"/>
              </a:spcBef>
              <a:spcAft>
                <a:spcPts val="0"/>
              </a:spcAft>
              <a:buNone/>
            </a:pPr>
            <a:r>
              <a:rPr lang="en" sz="1800"/>
              <a:t>PFont awesomeFont;</a:t>
            </a:r>
            <a:endParaRPr sz="1800"/>
          </a:p>
          <a:p>
            <a:pPr indent="0" lvl="0" marL="0" rtl="0">
              <a:spcBef>
                <a:spcPts val="600"/>
              </a:spcBef>
              <a:spcAft>
                <a:spcPts val="0"/>
              </a:spcAft>
              <a:buNone/>
            </a:pPr>
            <a:r>
              <a:t/>
            </a:r>
            <a:endParaRPr sz="1800"/>
          </a:p>
          <a:p>
            <a:pPr indent="0" lvl="0" marL="0" rtl="0">
              <a:spcBef>
                <a:spcPts val="600"/>
              </a:spcBef>
              <a:spcAft>
                <a:spcPts val="0"/>
              </a:spcAft>
              <a:buNone/>
            </a:pPr>
            <a:r>
              <a:rPr lang="en" sz="1800"/>
              <a:t>void setup(){</a:t>
            </a:r>
            <a:endParaRPr sz="1800"/>
          </a:p>
          <a:p>
            <a:pPr indent="0" lvl="0" marL="0" rtl="0">
              <a:spcBef>
                <a:spcPts val="600"/>
              </a:spcBef>
              <a:spcAft>
                <a:spcPts val="0"/>
              </a:spcAft>
              <a:buNone/>
            </a:pPr>
            <a:r>
              <a:rPr lang="en" sz="1800">
                <a:solidFill>
                  <a:srgbClr val="666666"/>
                </a:solidFill>
              </a:rPr>
              <a:t>// load (in setup)</a:t>
            </a:r>
            <a:endParaRPr sz="1800">
              <a:solidFill>
                <a:srgbClr val="666666"/>
              </a:solidFill>
            </a:endParaRPr>
          </a:p>
          <a:p>
            <a:pPr indent="457200" lvl="0" marL="0" rtl="0">
              <a:spcBef>
                <a:spcPts val="600"/>
              </a:spcBef>
              <a:spcAft>
                <a:spcPts val="0"/>
              </a:spcAft>
              <a:buNone/>
            </a:pPr>
            <a:r>
              <a:rPr lang="en" sz="1800"/>
              <a:t>awesomeFont = loadFont(“Arial-14.vlw”);</a:t>
            </a:r>
            <a:endParaRPr sz="1800"/>
          </a:p>
          <a:p>
            <a:pPr indent="0" lvl="0" marL="0" rtl="0">
              <a:spcBef>
                <a:spcPts val="600"/>
              </a:spcBef>
              <a:spcAft>
                <a:spcPts val="0"/>
              </a:spcAft>
              <a:buNone/>
            </a:pPr>
            <a:r>
              <a:rPr lang="en" sz="1800"/>
              <a:t>}</a:t>
            </a:r>
            <a:endParaRPr sz="1800"/>
          </a:p>
          <a:p>
            <a:pPr indent="0" lvl="0" marL="0" rtl="0">
              <a:spcBef>
                <a:spcPts val="600"/>
              </a:spcBef>
              <a:spcAft>
                <a:spcPts val="0"/>
              </a:spcAft>
              <a:buNone/>
            </a:pPr>
            <a:r>
              <a:t/>
            </a:r>
            <a:endParaRPr sz="1800"/>
          </a:p>
          <a:p>
            <a:pPr indent="0" lvl="0" marL="0" rtl="0">
              <a:spcBef>
                <a:spcPts val="600"/>
              </a:spcBef>
              <a:spcAft>
                <a:spcPts val="0"/>
              </a:spcAft>
              <a:buNone/>
            </a:pPr>
            <a:r>
              <a:rPr lang="en" sz="1800"/>
              <a:t>void draw(){</a:t>
            </a:r>
            <a:endParaRPr sz="1800"/>
          </a:p>
          <a:p>
            <a:pPr indent="0" lvl="0" marL="0" rtl="0">
              <a:spcBef>
                <a:spcPts val="600"/>
              </a:spcBef>
              <a:spcAft>
                <a:spcPts val="0"/>
              </a:spcAft>
              <a:buNone/>
            </a:pPr>
            <a:r>
              <a:rPr lang="en" sz="1800">
                <a:solidFill>
                  <a:srgbClr val="666666"/>
                </a:solidFill>
              </a:rPr>
              <a:t>// set which font to use. draw it at 0,0 (in draw)</a:t>
            </a:r>
            <a:endParaRPr sz="1800">
              <a:solidFill>
                <a:srgbClr val="666666"/>
              </a:solidFill>
            </a:endParaRPr>
          </a:p>
          <a:p>
            <a:pPr indent="457200" lvl="0" marL="0" rtl="0">
              <a:spcBef>
                <a:spcPts val="600"/>
              </a:spcBef>
              <a:spcAft>
                <a:spcPts val="0"/>
              </a:spcAft>
              <a:buNone/>
            </a:pPr>
            <a:r>
              <a:rPr lang="en" sz="1800"/>
              <a:t>textFont(awesomeFont);</a:t>
            </a:r>
            <a:endParaRPr sz="1800"/>
          </a:p>
          <a:p>
            <a:pPr indent="457200" lvl="0" marL="0" rtl="0">
              <a:spcBef>
                <a:spcPts val="600"/>
              </a:spcBef>
              <a:spcAft>
                <a:spcPts val="0"/>
              </a:spcAft>
              <a:buNone/>
            </a:pPr>
            <a:r>
              <a:rPr lang="en" sz="1800"/>
              <a:t>text(“Hello!”, 0, 0);</a:t>
            </a:r>
            <a:endParaRPr sz="1800"/>
          </a:p>
          <a:p>
            <a:pPr indent="0" lvl="0" marL="0" rtl="0">
              <a:spcBef>
                <a:spcPts val="600"/>
              </a:spcBef>
              <a:spcAft>
                <a:spcPts val="0"/>
              </a:spcAft>
              <a:buNone/>
            </a:pPr>
            <a:r>
              <a:rPr lang="en" sz="1800"/>
              <a:t>}</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pic>
        <p:nvPicPr>
          <p:cNvPr id="309" name="Shape 309"/>
          <p:cNvPicPr preferRelativeResize="0"/>
          <p:nvPr/>
        </p:nvPicPr>
        <p:blipFill>
          <a:blip r:embed="rId3">
            <a:alphaModFix/>
          </a:blip>
          <a:stretch>
            <a:fillRect/>
          </a:stretch>
        </p:blipFill>
        <p:spPr>
          <a:xfrm>
            <a:off x="3419850" y="2809900"/>
            <a:ext cx="5295223" cy="3823748"/>
          </a:xfrm>
          <a:prstGeom prst="rect">
            <a:avLst/>
          </a:prstGeom>
          <a:noFill/>
          <a:ln>
            <a:noFill/>
          </a:ln>
        </p:spPr>
      </p:pic>
      <p:pic>
        <p:nvPicPr>
          <p:cNvPr id="310" name="Shape 310"/>
          <p:cNvPicPr preferRelativeResize="0"/>
          <p:nvPr/>
        </p:nvPicPr>
        <p:blipFill>
          <a:blip r:embed="rId4">
            <a:alphaModFix/>
          </a:blip>
          <a:stretch>
            <a:fillRect/>
          </a:stretch>
        </p:blipFill>
        <p:spPr>
          <a:xfrm>
            <a:off x="612400" y="459372"/>
            <a:ext cx="5016500" cy="2065425"/>
          </a:xfrm>
          <a:prstGeom prst="rect">
            <a:avLst/>
          </a:prstGeom>
          <a:noFill/>
          <a:ln>
            <a:noFill/>
          </a:ln>
        </p:spPr>
      </p:pic>
      <p:sp>
        <p:nvSpPr>
          <p:cNvPr id="311" name="Shape 311"/>
          <p:cNvSpPr txBox="1"/>
          <p:nvPr/>
        </p:nvSpPr>
        <p:spPr>
          <a:xfrm>
            <a:off x="132700" y="459375"/>
            <a:ext cx="479700" cy="45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t>1.</a:t>
            </a:r>
            <a:endParaRPr sz="2400"/>
          </a:p>
        </p:txBody>
      </p:sp>
      <p:sp>
        <p:nvSpPr>
          <p:cNvPr id="312" name="Shape 312"/>
          <p:cNvSpPr txBox="1"/>
          <p:nvPr/>
        </p:nvSpPr>
        <p:spPr>
          <a:xfrm>
            <a:off x="2782775" y="2809900"/>
            <a:ext cx="479700" cy="45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t>2.</a:t>
            </a:r>
            <a:endParaRPr sz="2400"/>
          </a:p>
        </p:txBody>
      </p:sp>
      <p:pic>
        <p:nvPicPr>
          <p:cNvPr descr="screenshot.67.jpg" id="313" name="Shape 313"/>
          <p:cNvPicPr preferRelativeResize="0"/>
          <p:nvPr/>
        </p:nvPicPr>
        <p:blipFill rotWithShape="1">
          <a:blip r:embed="rId5">
            <a:alphaModFix/>
          </a:blip>
          <a:srcRect b="0" l="665" r="0" t="1632"/>
          <a:stretch/>
        </p:blipFill>
        <p:spPr>
          <a:xfrm>
            <a:off x="5569969" y="476250"/>
            <a:ext cx="3606430" cy="2065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Shape 45"/>
          <p:cNvSpPr txBox="1"/>
          <p:nvPr>
            <p:ph idx="1" type="body"/>
          </p:nvPr>
        </p:nvSpPr>
        <p:spPr>
          <a:xfrm>
            <a:off x="885775" y="1600200"/>
            <a:ext cx="7800900" cy="4967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3600">
                <a:solidFill>
                  <a:schemeClr val="dk1"/>
                </a:solidFill>
              </a:rPr>
              <a:t>All Majors Meeting - (mandatory!)</a:t>
            </a:r>
            <a:endParaRPr b="1" sz="3600">
              <a:solidFill>
                <a:schemeClr val="dk1"/>
              </a:solidFill>
            </a:endParaRPr>
          </a:p>
          <a:p>
            <a:pPr indent="0" lvl="0" marL="0">
              <a:spcBef>
                <a:spcPts val="600"/>
              </a:spcBef>
              <a:spcAft>
                <a:spcPts val="0"/>
              </a:spcAft>
              <a:buNone/>
            </a:pPr>
            <a:r>
              <a:rPr lang="en" sz="1800">
                <a:solidFill>
                  <a:schemeClr val="dk1"/>
                </a:solidFill>
              </a:rPr>
              <a:t>9/28 - 5:15-6:30 - Savoy Multi-Purpose Room</a:t>
            </a:r>
            <a:endParaRPr sz="1800">
              <a:solidFill>
                <a:schemeClr val="dk1"/>
              </a:solidFill>
            </a:endParaRPr>
          </a:p>
          <a:p>
            <a:pPr indent="0" lvl="0" marL="0" rtl="0">
              <a:spcBef>
                <a:spcPts val="0"/>
              </a:spcBef>
              <a:spcAft>
                <a:spcPts val="0"/>
              </a:spcAft>
              <a:buClr>
                <a:schemeClr val="dk1"/>
              </a:buClr>
              <a:buSzPts val="1100"/>
              <a:buFont typeface="Arial"/>
              <a:buNone/>
            </a:pPr>
            <a:r>
              <a:rPr b="1" lang="en" sz="3600">
                <a:solidFill>
                  <a:schemeClr val="dk1"/>
                </a:solidFill>
              </a:rPr>
              <a:t>DUM-D Animation Festival</a:t>
            </a:r>
            <a:endParaRPr b="1" sz="3600">
              <a:solidFill>
                <a:schemeClr val="dk1"/>
              </a:solidFill>
            </a:endParaRPr>
          </a:p>
          <a:p>
            <a:pPr indent="0" lvl="0" marL="0">
              <a:spcBef>
                <a:spcPts val="600"/>
              </a:spcBef>
              <a:spcAft>
                <a:spcPts val="0"/>
              </a:spcAft>
              <a:buClr>
                <a:schemeClr val="dk1"/>
              </a:buClr>
              <a:buSzPts val="1100"/>
              <a:buFont typeface="Arial"/>
              <a:buNone/>
            </a:pPr>
            <a:r>
              <a:rPr lang="en" sz="1800">
                <a:solidFill>
                  <a:schemeClr val="dk1"/>
                </a:solidFill>
              </a:rPr>
              <a:t>9/26-27 - Hostos</a:t>
            </a:r>
            <a:endParaRPr sz="1800">
              <a:solidFill>
                <a:schemeClr val="dk1"/>
              </a:solidFill>
            </a:endParaRPr>
          </a:p>
          <a:p>
            <a:pPr indent="0" lvl="0" marL="0">
              <a:spcBef>
                <a:spcPts val="600"/>
              </a:spcBef>
              <a:spcAft>
                <a:spcPts val="0"/>
              </a:spcAft>
              <a:buNone/>
            </a:pPr>
            <a:r>
              <a:rPr b="1" lang="en" sz="3600">
                <a:solidFill>
                  <a:schemeClr val="dk1"/>
                </a:solidFill>
              </a:rPr>
              <a:t>NYU Game Center Lecture Series </a:t>
            </a:r>
            <a:endParaRPr b="1" sz="3600">
              <a:solidFill>
                <a:schemeClr val="dk1"/>
              </a:solidFill>
            </a:endParaRPr>
          </a:p>
          <a:p>
            <a:pPr indent="0" lvl="0" marL="0">
              <a:spcBef>
                <a:spcPts val="600"/>
              </a:spcBef>
              <a:spcAft>
                <a:spcPts val="0"/>
              </a:spcAft>
              <a:buNone/>
            </a:pPr>
            <a:r>
              <a:rPr lang="en" sz="1800">
                <a:solidFill>
                  <a:schemeClr val="dk1"/>
                </a:solidFill>
              </a:rPr>
              <a:t>Robert Yang - 9/28 (Queer Game Designer / Games Academic)</a:t>
            </a:r>
            <a:endParaRPr sz="1800">
              <a:solidFill>
                <a:schemeClr val="dk1"/>
              </a:solidFill>
            </a:endParaRPr>
          </a:p>
          <a:p>
            <a:pPr indent="0" lvl="0" marL="0">
              <a:spcBef>
                <a:spcPts val="600"/>
              </a:spcBef>
              <a:spcAft>
                <a:spcPts val="0"/>
              </a:spcAft>
              <a:buNone/>
            </a:pPr>
            <a:r>
              <a:rPr lang="en" sz="1800">
                <a:solidFill>
                  <a:schemeClr val="dk1"/>
                </a:solidFill>
              </a:rPr>
              <a:t>David O’Reilly - 10/26 (Indie Game Designer, </a:t>
            </a:r>
            <a:r>
              <a:rPr i="1" lang="en" sz="1800">
                <a:solidFill>
                  <a:schemeClr val="dk1"/>
                </a:solidFill>
              </a:rPr>
              <a:t>Everything</a:t>
            </a:r>
            <a:r>
              <a:rPr lang="en" sz="1800">
                <a:solidFill>
                  <a:schemeClr val="dk1"/>
                </a:solidFill>
              </a:rPr>
              <a:t>)</a:t>
            </a:r>
            <a:endParaRPr sz="1800">
              <a:solidFill>
                <a:schemeClr val="dk1"/>
              </a:solidFill>
            </a:endParaRPr>
          </a:p>
          <a:p>
            <a:pPr indent="0" lvl="0" marL="0">
              <a:spcBef>
                <a:spcPts val="600"/>
              </a:spcBef>
              <a:spcAft>
                <a:spcPts val="0"/>
              </a:spcAft>
              <a:buNone/>
            </a:pPr>
            <a:r>
              <a:rPr lang="en" sz="1800">
                <a:solidFill>
                  <a:schemeClr val="dk1"/>
                </a:solidFill>
              </a:rPr>
              <a:t>Jane Ng - 11/30 (</a:t>
            </a:r>
            <a:r>
              <a:rPr i="1" lang="en" sz="1800">
                <a:solidFill>
                  <a:schemeClr val="dk1"/>
                </a:solidFill>
              </a:rPr>
              <a:t>Firewatch</a:t>
            </a:r>
            <a:r>
              <a:rPr lang="en" sz="1800">
                <a:solidFill>
                  <a:schemeClr val="dk1"/>
                </a:solidFill>
              </a:rPr>
              <a:t> Environmental Artist)</a:t>
            </a:r>
            <a:endParaRPr sz="1800">
              <a:solidFill>
                <a:schemeClr val="dk1"/>
              </a:solidFill>
            </a:endParaRPr>
          </a:p>
          <a:p>
            <a:pPr indent="0" lvl="0" marL="0">
              <a:spcBef>
                <a:spcPts val="600"/>
              </a:spcBef>
              <a:spcAft>
                <a:spcPts val="0"/>
              </a:spcAft>
              <a:buNone/>
            </a:pPr>
            <a:r>
              <a:rPr lang="en" sz="1800" u="sng">
                <a:solidFill>
                  <a:schemeClr val="hlink"/>
                </a:solidFill>
                <a:hlinkClick r:id="rId3"/>
              </a:rPr>
              <a:t>http://gamecenter.nyu.edu/event/nyu-game-center-lecture-series-presents-robert-yang/</a:t>
            </a:r>
            <a:r>
              <a:rPr lang="en" sz="1800">
                <a:solidFill>
                  <a:schemeClr val="dk1"/>
                </a:solidFill>
              </a:rPr>
              <a:t> </a:t>
            </a:r>
            <a:endParaRPr sz="1800">
              <a:solidFill>
                <a:schemeClr val="dk1"/>
              </a:solidFill>
            </a:endParaRPr>
          </a:p>
        </p:txBody>
      </p:sp>
      <p:sp>
        <p:nvSpPr>
          <p:cNvPr id="46" name="Shape 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800" u="sng"/>
              <a:t>Upcoming Events</a:t>
            </a:r>
            <a:endParaRPr sz="4800" u="sng"/>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nvSpPr>
        <p:spPr>
          <a:xfrm>
            <a:off x="842400" y="3082650"/>
            <a:ext cx="7459200" cy="6927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2400"/>
              <a:t>myFont = createFont("Helvetica", 24, true);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Text Display</a:t>
            </a:r>
            <a:endParaRPr/>
          </a:p>
        </p:txBody>
      </p:sp>
      <p:sp>
        <p:nvSpPr>
          <p:cNvPr id="324" name="Shape 324"/>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 6</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Text Increment</a:t>
            </a:r>
            <a:endParaRPr/>
          </a:p>
        </p:txBody>
      </p:sp>
      <p:sp>
        <p:nvSpPr>
          <p:cNvPr id="330" name="Shape 330"/>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 7</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Text Trigonometry Movement</a:t>
            </a:r>
            <a:endParaRPr/>
          </a:p>
        </p:txBody>
      </p:sp>
      <p:sp>
        <p:nvSpPr>
          <p:cNvPr id="336" name="Shape 336"/>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8</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Homework Assignment</a:t>
            </a:r>
            <a:endParaRPr/>
          </a:p>
          <a:p>
            <a:pPr indent="0" lvl="0" marL="0">
              <a:spcBef>
                <a:spcPts val="0"/>
              </a:spcBef>
              <a:spcAft>
                <a:spcPts val="0"/>
              </a:spcAft>
              <a:buNone/>
            </a:pPr>
            <a:r>
              <a:rPr lang="en"/>
              <a:t>CE3 (Coding Exercise 3)</a:t>
            </a:r>
            <a:endParaRPr/>
          </a:p>
        </p:txBody>
      </p:sp>
      <p:sp>
        <p:nvSpPr>
          <p:cNvPr id="342" name="Shape 3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t/>
            </a:r>
            <a:endParaRPr sz="2100">
              <a:solidFill>
                <a:schemeClr val="dk1"/>
              </a:solidFill>
            </a:endParaRPr>
          </a:p>
          <a:p>
            <a:pPr indent="-361950" lvl="0" marL="457200" rtl="0">
              <a:lnSpc>
                <a:spcPct val="115000"/>
              </a:lnSpc>
              <a:spcBef>
                <a:spcPts val="0"/>
              </a:spcBef>
              <a:spcAft>
                <a:spcPts val="0"/>
              </a:spcAft>
              <a:buClr>
                <a:schemeClr val="dk1"/>
              </a:buClr>
              <a:buSzPts val="2100"/>
              <a:buChar char="●"/>
            </a:pPr>
            <a:r>
              <a:rPr lang="en" sz="2100">
                <a:solidFill>
                  <a:schemeClr val="dk1"/>
                </a:solidFill>
              </a:rPr>
              <a:t>Make a gif </a:t>
            </a:r>
            <a:r>
              <a:rPr lang="en" sz="2100" u="sng">
                <a:solidFill>
                  <a:schemeClr val="dk1"/>
                </a:solidFill>
              </a:rPr>
              <a:t>style</a:t>
            </a:r>
            <a:r>
              <a:rPr lang="en" sz="2100">
                <a:solidFill>
                  <a:schemeClr val="dk1"/>
                </a:solidFill>
              </a:rPr>
              <a:t> animation with PImage </a:t>
            </a:r>
            <a:r>
              <a:rPr lang="en" sz="2100" u="sng">
                <a:solidFill>
                  <a:schemeClr val="dk1"/>
                </a:solidFill>
              </a:rPr>
              <a:t>and</a:t>
            </a:r>
            <a:r>
              <a:rPr lang="en" sz="2100">
                <a:solidFill>
                  <a:schemeClr val="dk1"/>
                </a:solidFill>
              </a:rPr>
              <a:t> Text whether it is a Beyonce gift card, Beyonce proposal card, or simple a Beyonce creep animation (NOT an actual gif!)</a:t>
            </a:r>
            <a:endParaRPr sz="2100">
              <a:solidFill>
                <a:schemeClr val="dk1"/>
              </a:solidFill>
            </a:endParaRPr>
          </a:p>
          <a:p>
            <a:pPr indent="-361950" lvl="0" marL="457200" rtl="0">
              <a:lnSpc>
                <a:spcPct val="115000"/>
              </a:lnSpc>
              <a:spcBef>
                <a:spcPts val="0"/>
              </a:spcBef>
              <a:spcAft>
                <a:spcPts val="0"/>
              </a:spcAft>
              <a:buClr>
                <a:schemeClr val="dk1"/>
              </a:buClr>
              <a:buSzPts val="2100"/>
              <a:buChar char="●"/>
            </a:pPr>
            <a:r>
              <a:rPr lang="en" sz="2100">
                <a:solidFill>
                  <a:schemeClr val="dk1"/>
                </a:solidFill>
              </a:rPr>
              <a:t>Do some fancy patterns using Image &amp; Text, using the sin() and cos() functions</a:t>
            </a:r>
            <a:endParaRPr sz="2100">
              <a:solidFill>
                <a:schemeClr val="dk1"/>
              </a:solidFill>
            </a:endParaRPr>
          </a:p>
          <a:p>
            <a:pPr indent="-361950" lvl="0" marL="457200" rtl="0">
              <a:lnSpc>
                <a:spcPct val="115000"/>
              </a:lnSpc>
              <a:spcBef>
                <a:spcPts val="0"/>
              </a:spcBef>
              <a:spcAft>
                <a:spcPts val="0"/>
              </a:spcAft>
              <a:buClr>
                <a:schemeClr val="dk1"/>
              </a:buClr>
              <a:buSzPts val="2100"/>
              <a:buChar char="●"/>
            </a:pPr>
            <a:r>
              <a:rPr lang="en" sz="2100">
                <a:solidFill>
                  <a:schemeClr val="dk1"/>
                </a:solidFill>
              </a:rPr>
              <a:t>unless something is being used as a one line modifier, use variables for positions, widths, heights, etc.</a:t>
            </a:r>
            <a:endParaRPr sz="2100">
              <a:solidFill>
                <a:schemeClr val="dk1"/>
              </a:solidFill>
            </a:endParaRPr>
          </a:p>
          <a:p>
            <a:pPr indent="0" lvl="0" marL="0" rtl="0">
              <a:lnSpc>
                <a:spcPct val="115000"/>
              </a:lnSpc>
              <a:spcBef>
                <a:spcPts val="0"/>
              </a:spcBef>
              <a:spcAft>
                <a:spcPts val="0"/>
              </a:spcAft>
              <a:buClr>
                <a:schemeClr val="dk1"/>
              </a:buClr>
              <a:buSzPts val="1100"/>
              <a:buFont typeface="Arial"/>
              <a:buNone/>
            </a:pPr>
            <a:r>
              <a:t/>
            </a:r>
            <a:endParaRPr sz="2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2100">
                <a:solidFill>
                  <a:schemeClr val="dk1"/>
                </a:solidFill>
              </a:rPr>
              <a:t>Note: </a:t>
            </a:r>
            <a:endParaRPr sz="2100">
              <a:solidFill>
                <a:schemeClr val="dk1"/>
              </a:solidFill>
            </a:endParaRPr>
          </a:p>
          <a:p>
            <a:pPr indent="0" lvl="0" marL="0" rtl="0">
              <a:lnSpc>
                <a:spcPct val="115000"/>
              </a:lnSpc>
              <a:spcBef>
                <a:spcPts val="0"/>
              </a:spcBef>
              <a:spcAft>
                <a:spcPts val="0"/>
              </a:spcAft>
              <a:buNone/>
            </a:pPr>
            <a:r>
              <a:rPr lang="en" sz="2100">
                <a:solidFill>
                  <a:schemeClr val="dk1"/>
                </a:solidFill>
              </a:rPr>
              <a:t>Use at least 3 new functions/keywords that we haven’t touched in class. Find them in</a:t>
            </a:r>
            <a:r>
              <a:rPr lang="en" sz="2100">
                <a:solidFill>
                  <a:schemeClr val="dk1"/>
                </a:solidFill>
                <a:uFill>
                  <a:noFill/>
                </a:uFill>
                <a:hlinkClick r:id="rId3"/>
              </a:rPr>
              <a:t> </a:t>
            </a:r>
            <a:r>
              <a:rPr lang="en" sz="2100" u="sng">
                <a:solidFill>
                  <a:srgbClr val="1255CC"/>
                </a:solidFill>
                <a:hlinkClick r:id="rId4"/>
              </a:rPr>
              <a:t>reference</a:t>
            </a:r>
            <a:r>
              <a:rPr lang="en" sz="2100">
                <a:solidFill>
                  <a:schemeClr val="dk1"/>
                </a:solidFill>
              </a:rPr>
              <a:t> or google “how to rotate in processing” / “rotate processing”</a:t>
            </a:r>
            <a:endParaRPr sz="21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 example of what a GIF would be </a:t>
            </a:r>
            <a:endParaRPr/>
          </a:p>
        </p:txBody>
      </p:sp>
      <p:sp>
        <p:nvSpPr>
          <p:cNvPr id="348" name="Shape 348"/>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 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Shape 51"/>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(cough, cough)</a:t>
            </a:r>
            <a:endParaRPr/>
          </a:p>
        </p:txBody>
      </p:sp>
      <p:sp>
        <p:nvSpPr>
          <p:cNvPr id="52" name="Shape 5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nvSpPr>
        <p:spPr>
          <a:xfrm>
            <a:off x="457200" y="274638"/>
            <a:ext cx="8229600" cy="11430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t/>
            </a:r>
            <a:endParaRPr b="1" sz="3600">
              <a:solidFill>
                <a:srgbClr val="000000"/>
              </a:solidFill>
            </a:endParaRPr>
          </a:p>
        </p:txBody>
      </p:sp>
      <p:sp>
        <p:nvSpPr>
          <p:cNvPr id="58" name="Shape 58"/>
          <p:cNvSpPr txBox="1"/>
          <p:nvPr/>
        </p:nvSpPr>
        <p:spPr>
          <a:xfrm>
            <a:off x="457200" y="1554750"/>
            <a:ext cx="8229600" cy="49677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lang="en" sz="3600">
                <a:solidFill>
                  <a:srgbClr val="800000"/>
                </a:solidFill>
                <a:highlight>
                  <a:srgbClr val="FFFFFF"/>
                </a:highlight>
              </a:rPr>
              <a:t>void</a:t>
            </a:r>
            <a:r>
              <a:rPr lang="en" sz="3600">
                <a:solidFill>
                  <a:schemeClr val="dk1"/>
                </a:solidFill>
                <a:highlight>
                  <a:srgbClr val="FFFFFF"/>
                </a:highlight>
              </a:rPr>
              <a:t> setup</a:t>
            </a:r>
            <a:r>
              <a:rPr lang="en" sz="3600">
                <a:solidFill>
                  <a:srgbClr val="808030"/>
                </a:solidFill>
                <a:highlight>
                  <a:srgbClr val="FFFFFF"/>
                </a:highlight>
              </a:rPr>
              <a:t>()</a:t>
            </a:r>
            <a:r>
              <a:rPr lang="en" sz="3600">
                <a:solidFill>
                  <a:schemeClr val="dk1"/>
                </a:solidFill>
                <a:highlight>
                  <a:srgbClr val="FFFFFF"/>
                </a:highlight>
              </a:rPr>
              <a:t> </a:t>
            </a:r>
            <a:r>
              <a:rPr lang="en" sz="3600">
                <a:solidFill>
                  <a:srgbClr val="800080"/>
                </a:solidFill>
                <a:highlight>
                  <a:srgbClr val="FFFFFF"/>
                </a:highlight>
              </a:rPr>
              <a:t>{</a:t>
            </a:r>
            <a:br>
              <a:rPr lang="en" sz="3600">
                <a:solidFill>
                  <a:schemeClr val="dk1"/>
                </a:solidFill>
                <a:highlight>
                  <a:srgbClr val="FFFFFF"/>
                </a:highlight>
              </a:rPr>
            </a:br>
            <a:r>
              <a:rPr lang="en" sz="3600">
                <a:solidFill>
                  <a:schemeClr val="dk1"/>
                </a:solidFill>
                <a:highlight>
                  <a:srgbClr val="FFFFFF"/>
                </a:highlight>
              </a:rPr>
              <a:t>our code goes here</a:t>
            </a:r>
            <a:r>
              <a:rPr lang="en" sz="3600">
                <a:solidFill>
                  <a:srgbClr val="800080"/>
                </a:solidFill>
                <a:highlight>
                  <a:srgbClr val="FFFFFF"/>
                </a:highlight>
              </a:rPr>
              <a:t>;</a:t>
            </a:r>
            <a:br>
              <a:rPr lang="en" sz="3600">
                <a:solidFill>
                  <a:schemeClr val="dk1"/>
                </a:solidFill>
                <a:highlight>
                  <a:srgbClr val="FFFFFF"/>
                </a:highlight>
              </a:rPr>
            </a:br>
            <a:r>
              <a:rPr lang="en" sz="3600">
                <a:solidFill>
                  <a:srgbClr val="696969"/>
                </a:solidFill>
                <a:highlight>
                  <a:srgbClr val="FFFFFF"/>
                </a:highlight>
              </a:rPr>
              <a:t>//we comment here</a:t>
            </a:r>
            <a:br>
              <a:rPr lang="en" sz="3600">
                <a:solidFill>
                  <a:schemeClr val="dk1"/>
                </a:solidFill>
                <a:highlight>
                  <a:srgbClr val="FFFFFF"/>
                </a:highlight>
              </a:rPr>
            </a:br>
            <a:r>
              <a:rPr lang="en" sz="3600">
                <a:solidFill>
                  <a:srgbClr val="800080"/>
                </a:solidFill>
                <a:highlight>
                  <a:srgbClr val="FFFFFF"/>
                </a:highlight>
              </a:rPr>
              <a:t>}</a:t>
            </a:r>
            <a:br>
              <a:rPr lang="en" sz="3600">
                <a:solidFill>
                  <a:schemeClr val="dk1"/>
                </a:solidFill>
                <a:highlight>
                  <a:srgbClr val="FFFFFF"/>
                </a:highlight>
              </a:rPr>
            </a:br>
            <a:br>
              <a:rPr lang="en" sz="3600">
                <a:solidFill>
                  <a:schemeClr val="dk1"/>
                </a:solidFill>
                <a:highlight>
                  <a:srgbClr val="FFFFFF"/>
                </a:highlight>
              </a:rPr>
            </a:br>
            <a:r>
              <a:rPr b="1" lang="en" sz="3600">
                <a:solidFill>
                  <a:srgbClr val="800000"/>
                </a:solidFill>
                <a:highlight>
                  <a:srgbClr val="FFFFFF"/>
                </a:highlight>
              </a:rPr>
              <a:t>void</a:t>
            </a:r>
            <a:r>
              <a:rPr lang="en" sz="3600">
                <a:solidFill>
                  <a:schemeClr val="dk1"/>
                </a:solidFill>
                <a:highlight>
                  <a:srgbClr val="FFFFFF"/>
                </a:highlight>
              </a:rPr>
              <a:t> draw</a:t>
            </a:r>
            <a:r>
              <a:rPr lang="en" sz="3600">
                <a:solidFill>
                  <a:srgbClr val="808030"/>
                </a:solidFill>
                <a:highlight>
                  <a:srgbClr val="FFFFFF"/>
                </a:highlight>
              </a:rPr>
              <a:t>()</a:t>
            </a:r>
            <a:r>
              <a:rPr lang="en" sz="3600">
                <a:solidFill>
                  <a:schemeClr val="dk1"/>
                </a:solidFill>
                <a:highlight>
                  <a:srgbClr val="FFFFFF"/>
                </a:highlight>
              </a:rPr>
              <a:t> </a:t>
            </a:r>
            <a:r>
              <a:rPr lang="en" sz="3600">
                <a:solidFill>
                  <a:srgbClr val="800080"/>
                </a:solidFill>
                <a:highlight>
                  <a:srgbClr val="FFFFFF"/>
                </a:highlight>
              </a:rPr>
              <a:t>{</a:t>
            </a:r>
            <a:br>
              <a:rPr lang="en" sz="3600">
                <a:solidFill>
                  <a:schemeClr val="dk1"/>
                </a:solidFill>
                <a:highlight>
                  <a:srgbClr val="FFFFFF"/>
                </a:highlight>
              </a:rPr>
            </a:br>
            <a:r>
              <a:rPr lang="en" sz="3600">
                <a:solidFill>
                  <a:schemeClr val="dk1"/>
                </a:solidFill>
                <a:highlight>
                  <a:srgbClr val="FFFFFF"/>
                </a:highlight>
              </a:rPr>
              <a:t>our code goes here</a:t>
            </a:r>
            <a:r>
              <a:rPr lang="en" sz="3600">
                <a:solidFill>
                  <a:srgbClr val="800080"/>
                </a:solidFill>
                <a:highlight>
                  <a:srgbClr val="FFFFFF"/>
                </a:highlight>
              </a:rPr>
              <a:t>;</a:t>
            </a:r>
            <a:br>
              <a:rPr lang="en" sz="3600">
                <a:solidFill>
                  <a:schemeClr val="dk1"/>
                </a:solidFill>
                <a:highlight>
                  <a:srgbClr val="FFFFFF"/>
                </a:highlight>
              </a:rPr>
            </a:br>
            <a:r>
              <a:rPr lang="en" sz="3600">
                <a:solidFill>
                  <a:srgbClr val="696969"/>
                </a:solidFill>
                <a:highlight>
                  <a:srgbClr val="FFFFFF"/>
                </a:highlight>
              </a:rPr>
              <a:t>//we comment here</a:t>
            </a:r>
            <a:br>
              <a:rPr lang="en" sz="3600">
                <a:solidFill>
                  <a:schemeClr val="dk1"/>
                </a:solidFill>
                <a:highlight>
                  <a:srgbClr val="FFFFFF"/>
                </a:highlight>
              </a:rPr>
            </a:br>
            <a:r>
              <a:rPr lang="en" sz="3600">
                <a:solidFill>
                  <a:srgbClr val="800080"/>
                </a:solidFill>
                <a:highlight>
                  <a:srgbClr val="FFFFFF"/>
                </a:highlight>
              </a:rPr>
              <a:t>}</a:t>
            </a:r>
            <a:endParaRPr sz="3600">
              <a:solidFill>
                <a:srgbClr val="800080"/>
              </a:solidFill>
              <a:highlight>
                <a:srgbClr val="FFFFFF"/>
              </a:highlight>
            </a:endParaRPr>
          </a:p>
          <a:p>
            <a:pPr indent="0" lvl="0" marL="0" rtl="0">
              <a:spcBef>
                <a:spcPts val="600"/>
              </a:spcBef>
              <a:spcAft>
                <a:spcPts val="0"/>
              </a:spcAft>
              <a:buNone/>
            </a:pPr>
            <a:r>
              <a:t/>
            </a:r>
            <a:endParaRPr sz="3000"/>
          </a:p>
        </p:txBody>
      </p:sp>
      <p:cxnSp>
        <p:nvCxnSpPr>
          <p:cNvPr id="59" name="Shape 59"/>
          <p:cNvCxnSpPr/>
          <p:nvPr/>
        </p:nvCxnSpPr>
        <p:spPr>
          <a:xfrm>
            <a:off x="5150500" y="1629750"/>
            <a:ext cx="0" cy="1455600"/>
          </a:xfrm>
          <a:prstGeom prst="straightConnector1">
            <a:avLst/>
          </a:prstGeom>
          <a:noFill/>
          <a:ln cap="flat" cmpd="sng" w="114300">
            <a:solidFill>
              <a:srgbClr val="000000"/>
            </a:solidFill>
            <a:prstDash val="solid"/>
            <a:round/>
            <a:headEnd len="med" w="med" type="none"/>
            <a:tailEnd len="med" w="med" type="triangle"/>
          </a:ln>
        </p:spPr>
      </p:cxnSp>
      <p:cxnSp>
        <p:nvCxnSpPr>
          <p:cNvPr id="60" name="Shape 60"/>
          <p:cNvCxnSpPr/>
          <p:nvPr/>
        </p:nvCxnSpPr>
        <p:spPr>
          <a:xfrm>
            <a:off x="4850375" y="3113325"/>
            <a:ext cx="559800" cy="0"/>
          </a:xfrm>
          <a:prstGeom prst="straightConnector1">
            <a:avLst/>
          </a:prstGeom>
          <a:noFill/>
          <a:ln cap="flat" cmpd="sng" w="114300">
            <a:solidFill>
              <a:srgbClr val="000000"/>
            </a:solidFill>
            <a:prstDash val="solid"/>
            <a:round/>
            <a:headEnd len="med" w="med" type="none"/>
            <a:tailEnd len="med" w="med" type="none"/>
          </a:ln>
        </p:spPr>
      </p:cxnSp>
      <p:sp>
        <p:nvSpPr>
          <p:cNvPr id="61" name="Shape 61"/>
          <p:cNvSpPr txBox="1"/>
          <p:nvPr/>
        </p:nvSpPr>
        <p:spPr>
          <a:xfrm>
            <a:off x="457200" y="274650"/>
            <a:ext cx="8229600" cy="11430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None/>
            </a:pPr>
            <a:r>
              <a:rPr lang="en" sz="3000"/>
              <a:t>declaration;</a:t>
            </a:r>
            <a:endParaRPr sz="3000"/>
          </a:p>
        </p:txBody>
      </p:sp>
      <p:sp>
        <p:nvSpPr>
          <p:cNvPr id="62" name="Shape 62"/>
          <p:cNvSpPr txBox="1"/>
          <p:nvPr/>
        </p:nvSpPr>
        <p:spPr>
          <a:xfrm>
            <a:off x="6012050" y="274650"/>
            <a:ext cx="2357400" cy="64002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None/>
            </a:pPr>
            <a:r>
              <a:rPr b="1" lang="en" sz="3000">
                <a:solidFill>
                  <a:srgbClr val="000000"/>
                </a:solidFill>
              </a:rPr>
              <a:t>ONCE</a:t>
            </a:r>
            <a:endParaRPr b="1" sz="3000"/>
          </a:p>
          <a:p>
            <a:pPr indent="0" lvl="0" marL="0" rtl="0">
              <a:spcBef>
                <a:spcPts val="600"/>
              </a:spcBef>
              <a:spcAft>
                <a:spcPts val="0"/>
              </a:spcAft>
              <a:buNone/>
            </a:pPr>
            <a:r>
              <a:t/>
            </a:r>
            <a:endParaRPr b="1" sz="3000"/>
          </a:p>
          <a:p>
            <a:pPr indent="0" lvl="0" marL="0" rtl="0">
              <a:spcBef>
                <a:spcPts val="600"/>
              </a:spcBef>
              <a:spcAft>
                <a:spcPts val="0"/>
              </a:spcAft>
              <a:buNone/>
            </a:pPr>
            <a:r>
              <a:t/>
            </a:r>
            <a:endParaRPr b="1" sz="3000"/>
          </a:p>
          <a:p>
            <a:pPr indent="0" lvl="0" marL="0" rtl="0">
              <a:spcBef>
                <a:spcPts val="600"/>
              </a:spcBef>
              <a:spcAft>
                <a:spcPts val="0"/>
              </a:spcAft>
              <a:buNone/>
            </a:pPr>
            <a:r>
              <a:rPr b="1" lang="en" sz="3000"/>
              <a:t>ONCE</a:t>
            </a:r>
            <a:endParaRPr b="1" sz="3000"/>
          </a:p>
          <a:p>
            <a:pPr indent="0" lvl="0" marL="0" rtl="0">
              <a:spcBef>
                <a:spcPts val="600"/>
              </a:spcBef>
              <a:spcAft>
                <a:spcPts val="0"/>
              </a:spcAft>
              <a:buNone/>
            </a:pPr>
            <a:r>
              <a:t/>
            </a:r>
            <a:endParaRPr b="1" sz="3000"/>
          </a:p>
          <a:p>
            <a:pPr indent="0" lvl="0" marL="0" rtl="0">
              <a:spcBef>
                <a:spcPts val="600"/>
              </a:spcBef>
              <a:spcAft>
                <a:spcPts val="0"/>
              </a:spcAft>
              <a:buNone/>
            </a:pPr>
            <a:r>
              <a:t/>
            </a:r>
            <a:endParaRPr b="1" sz="3000"/>
          </a:p>
          <a:p>
            <a:pPr indent="0" lvl="0" marL="0" rtl="0">
              <a:spcBef>
                <a:spcPts val="600"/>
              </a:spcBef>
              <a:spcAft>
                <a:spcPts val="0"/>
              </a:spcAft>
              <a:buNone/>
            </a:pPr>
            <a:r>
              <a:t/>
            </a:r>
            <a:endParaRPr b="1" sz="3000"/>
          </a:p>
          <a:p>
            <a:pPr indent="0" lvl="0" marL="0" rtl="0">
              <a:spcBef>
                <a:spcPts val="600"/>
              </a:spcBef>
              <a:spcAft>
                <a:spcPts val="0"/>
              </a:spcAft>
              <a:buNone/>
            </a:pPr>
            <a:r>
              <a:t/>
            </a:r>
            <a:endParaRPr b="1" sz="3000"/>
          </a:p>
          <a:p>
            <a:pPr indent="0" lvl="0" marL="0" rtl="0">
              <a:spcBef>
                <a:spcPts val="600"/>
              </a:spcBef>
              <a:spcAft>
                <a:spcPts val="0"/>
              </a:spcAft>
              <a:buNone/>
            </a:pPr>
            <a:r>
              <a:rPr b="1" lang="en" sz="3000"/>
              <a:t>LOOP</a:t>
            </a:r>
            <a:endParaRPr b="1" sz="3000"/>
          </a:p>
        </p:txBody>
      </p:sp>
      <p:sp>
        <p:nvSpPr>
          <p:cNvPr id="63" name="Shape 63"/>
          <p:cNvSpPr/>
          <p:nvPr/>
        </p:nvSpPr>
        <p:spPr>
          <a:xfrm>
            <a:off x="4930175" y="4203300"/>
            <a:ext cx="758400" cy="1327500"/>
          </a:xfrm>
          <a:prstGeom prst="uturnArrow">
            <a:avLst>
              <a:gd fmla="val 25000" name="adj1"/>
              <a:gd fmla="val 25000" name="adj2"/>
              <a:gd fmla="val 25000" name="adj3"/>
              <a:gd fmla="val 43750" name="adj4"/>
              <a:gd fmla="val 75000" name="adj5"/>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Shape 64"/>
          <p:cNvSpPr/>
          <p:nvPr/>
        </p:nvSpPr>
        <p:spPr>
          <a:xfrm rot="10800000">
            <a:off x="4885579" y="5301704"/>
            <a:ext cx="758400" cy="1327500"/>
          </a:xfrm>
          <a:prstGeom prst="uturnArrow">
            <a:avLst>
              <a:gd fmla="val 25000" name="adj1"/>
              <a:gd fmla="val 25000" name="adj2"/>
              <a:gd fmla="val 25000" name="adj3"/>
              <a:gd fmla="val 43750" name="adj4"/>
              <a:gd fmla="val 75000" name="adj5"/>
            </a:avLst>
          </a:prstGeom>
          <a:solidFill>
            <a:srgbClr val="00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types</a:t>
            </a:r>
            <a:endParaRPr/>
          </a:p>
        </p:txBody>
      </p:sp>
      <p:sp>
        <p:nvSpPr>
          <p:cNvPr id="70" name="Shape 7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3D85C6"/>
              </a:buClr>
              <a:buSzPts val="3000"/>
              <a:buChar char="●"/>
            </a:pPr>
            <a:r>
              <a:rPr lang="en">
                <a:solidFill>
                  <a:srgbClr val="3D85C6"/>
                </a:solidFill>
              </a:rPr>
              <a:t>int</a:t>
            </a:r>
            <a:endParaRPr>
              <a:solidFill>
                <a:srgbClr val="3D85C6"/>
              </a:solidFill>
            </a:endParaRPr>
          </a:p>
          <a:p>
            <a:pPr indent="-381000" lvl="1" marL="914400" rtl="0">
              <a:spcBef>
                <a:spcPts val="0"/>
              </a:spcBef>
              <a:spcAft>
                <a:spcPts val="0"/>
              </a:spcAft>
              <a:buSzPts val="2400"/>
              <a:buChar char="○"/>
            </a:pPr>
            <a:r>
              <a:rPr lang="en"/>
              <a:t>whole numbers</a:t>
            </a:r>
            <a:endParaRPr/>
          </a:p>
          <a:p>
            <a:pPr indent="-381000" lvl="1" marL="914400" rtl="0">
              <a:spcBef>
                <a:spcPts val="0"/>
              </a:spcBef>
              <a:spcAft>
                <a:spcPts val="0"/>
              </a:spcAft>
              <a:buSzPts val="2400"/>
              <a:buChar char="○"/>
            </a:pPr>
            <a:r>
              <a:rPr lang="en"/>
              <a:t>1, 2, -3, 40, 2013</a:t>
            </a:r>
            <a:endParaRPr/>
          </a:p>
          <a:p>
            <a:pPr indent="0" lvl="0" marL="457200" rtl="0">
              <a:spcBef>
                <a:spcPts val="600"/>
              </a:spcBef>
              <a:spcAft>
                <a:spcPts val="0"/>
              </a:spcAft>
              <a:buNone/>
            </a:pPr>
            <a:r>
              <a:t/>
            </a:r>
            <a:endParaRPr/>
          </a:p>
          <a:p>
            <a:pPr indent="-419100" lvl="0" marL="457200" rtl="0">
              <a:spcBef>
                <a:spcPts val="600"/>
              </a:spcBef>
              <a:spcAft>
                <a:spcPts val="0"/>
              </a:spcAft>
              <a:buClr>
                <a:srgbClr val="3D85C6"/>
              </a:buClr>
              <a:buSzPts val="3000"/>
              <a:buChar char="●"/>
            </a:pPr>
            <a:r>
              <a:rPr lang="en">
                <a:solidFill>
                  <a:srgbClr val="3D85C6"/>
                </a:solidFill>
              </a:rPr>
              <a:t>float</a:t>
            </a:r>
            <a:endParaRPr>
              <a:solidFill>
                <a:srgbClr val="3D85C6"/>
              </a:solidFill>
            </a:endParaRPr>
          </a:p>
          <a:p>
            <a:pPr indent="-381000" lvl="1" marL="914400" rtl="0">
              <a:spcBef>
                <a:spcPts val="0"/>
              </a:spcBef>
              <a:spcAft>
                <a:spcPts val="0"/>
              </a:spcAft>
              <a:buSzPts val="2400"/>
              <a:buChar char="○"/>
            </a:pPr>
            <a:r>
              <a:rPr lang="en"/>
              <a:t>floating point number (decimal points)</a:t>
            </a:r>
            <a:endParaRPr/>
          </a:p>
          <a:p>
            <a:pPr indent="-381000" lvl="1" marL="914400" rtl="0">
              <a:spcBef>
                <a:spcPts val="0"/>
              </a:spcBef>
              <a:spcAft>
                <a:spcPts val="0"/>
              </a:spcAft>
              <a:buSzPts val="2400"/>
              <a:buChar char="○"/>
            </a:pPr>
            <a:r>
              <a:rPr lang="en"/>
              <a:t>0.5, 1.34, 11.5, 7.0/2.0</a:t>
            </a:r>
            <a:endParaRPr/>
          </a:p>
          <a:p>
            <a:pPr indent="0" lvl="0" marL="457200" rtl="0">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types</a:t>
            </a:r>
            <a:endParaRPr/>
          </a:p>
        </p:txBody>
      </p:sp>
      <p:sp>
        <p:nvSpPr>
          <p:cNvPr id="76" name="Shape 7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3D85C6"/>
              </a:buClr>
              <a:buSzPts val="3000"/>
              <a:buChar char="●"/>
            </a:pPr>
            <a:r>
              <a:rPr lang="en" u="sng">
                <a:solidFill>
                  <a:srgbClr val="3D85C6"/>
                </a:solidFill>
              </a:rPr>
              <a:t>S</a:t>
            </a:r>
            <a:r>
              <a:rPr lang="en">
                <a:solidFill>
                  <a:srgbClr val="3D85C6"/>
                </a:solidFill>
              </a:rPr>
              <a:t>tring</a:t>
            </a:r>
            <a:endParaRPr>
              <a:solidFill>
                <a:srgbClr val="3D85C6"/>
              </a:solidFill>
            </a:endParaRPr>
          </a:p>
          <a:p>
            <a:pPr indent="-381000" lvl="1" marL="914400" rtl="0">
              <a:spcBef>
                <a:spcPts val="0"/>
              </a:spcBef>
              <a:spcAft>
                <a:spcPts val="0"/>
              </a:spcAft>
              <a:buSzPts val="2400"/>
              <a:buChar char="○"/>
            </a:pPr>
            <a:r>
              <a:rPr lang="en"/>
              <a:t>ASCII characters, declared in quotation marks</a:t>
            </a:r>
            <a:endParaRPr/>
          </a:p>
          <a:p>
            <a:pPr indent="-381000" lvl="1" marL="914400" rtl="0">
              <a:spcBef>
                <a:spcPts val="0"/>
              </a:spcBef>
              <a:spcAft>
                <a:spcPts val="0"/>
              </a:spcAft>
              <a:buSzPts val="2400"/>
              <a:buChar char="○"/>
            </a:pPr>
            <a:r>
              <a:rPr lang="en"/>
              <a:t>"lemon", "meringue", "pie"</a:t>
            </a:r>
            <a:endParaRPr/>
          </a:p>
          <a:p>
            <a:pPr indent="0" lvl="0" marL="457200" rtl="0">
              <a:spcBef>
                <a:spcPts val="600"/>
              </a:spcBef>
              <a:spcAft>
                <a:spcPts val="0"/>
              </a:spcAft>
              <a:buNone/>
            </a:pPr>
            <a:r>
              <a:t/>
            </a:r>
            <a:endParaRPr/>
          </a:p>
          <a:p>
            <a:pPr indent="-419100" lvl="0" marL="457200" rtl="0">
              <a:spcBef>
                <a:spcPts val="600"/>
              </a:spcBef>
              <a:spcAft>
                <a:spcPts val="0"/>
              </a:spcAft>
              <a:buClr>
                <a:srgbClr val="3D85C6"/>
              </a:buClr>
              <a:buSzPts val="3000"/>
              <a:buChar char="●"/>
            </a:pPr>
            <a:r>
              <a:rPr lang="en">
                <a:solidFill>
                  <a:srgbClr val="3D85C6"/>
                </a:solidFill>
              </a:rPr>
              <a:t>boolean</a:t>
            </a:r>
            <a:endParaRPr>
              <a:solidFill>
                <a:srgbClr val="3D85C6"/>
              </a:solidFill>
            </a:endParaRPr>
          </a:p>
          <a:p>
            <a:pPr indent="-381000" lvl="1" marL="914400" rtl="0">
              <a:spcBef>
                <a:spcPts val="0"/>
              </a:spcBef>
              <a:spcAft>
                <a:spcPts val="0"/>
              </a:spcAft>
              <a:buSzPts val="2400"/>
              <a:buChar char="○"/>
            </a:pPr>
            <a:r>
              <a:rPr lang="en"/>
              <a:t>true, false</a:t>
            </a:r>
            <a:endParaRPr/>
          </a:p>
          <a:p>
            <a:pPr indent="0" lvl="0" marL="0" rtl="0">
              <a:spcBef>
                <a:spcPts val="600"/>
              </a:spcBef>
              <a:spcAft>
                <a:spcPts val="0"/>
              </a:spcAft>
              <a:buNone/>
            </a:pPr>
            <a:r>
              <a:t/>
            </a:r>
            <a:endParaRPr/>
          </a:p>
          <a:p>
            <a:pPr indent="-419100" lvl="0" marL="457200" rtl="0">
              <a:spcBef>
                <a:spcPts val="600"/>
              </a:spcBef>
              <a:spcAft>
                <a:spcPts val="0"/>
              </a:spcAft>
              <a:buClr>
                <a:srgbClr val="3D85C6"/>
              </a:buClr>
              <a:buSzPts val="3000"/>
              <a:buChar char="●"/>
            </a:pPr>
            <a:r>
              <a:rPr lang="en">
                <a:solidFill>
                  <a:srgbClr val="3D85C6"/>
                </a:solidFill>
              </a:rPr>
              <a:t>color</a:t>
            </a:r>
            <a:endParaRPr>
              <a:solidFill>
                <a:srgbClr val="3D85C6"/>
              </a:solidFill>
            </a:endParaRPr>
          </a:p>
          <a:p>
            <a:pPr indent="-381000" lvl="1" marL="914400" rtl="0">
              <a:spcBef>
                <a:spcPts val="0"/>
              </a:spcBef>
              <a:spcAft>
                <a:spcPts val="0"/>
              </a:spcAft>
              <a:buSzPts val="2400"/>
              <a:buChar char="○"/>
            </a:pPr>
            <a:r>
              <a:rPr lang="en"/>
              <a:t>colors; by default uses RGB</a:t>
            </a:r>
            <a:endParaRPr/>
          </a:p>
          <a:p>
            <a:pPr indent="-381000" lvl="1" marL="914400" rtl="0">
              <a:spcBef>
                <a:spcPts val="0"/>
              </a:spcBef>
              <a:spcAft>
                <a:spcPts val="0"/>
              </a:spcAft>
              <a:buSzPts val="2400"/>
              <a:buChar char="○"/>
            </a:pPr>
            <a:r>
              <a:rPr lang="en"/>
              <a:t>(255, 177, 80)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4800"/>
              <a:t>Variables are </a:t>
            </a:r>
            <a:r>
              <a:rPr b="1" lang="en" sz="4800" u="sng"/>
              <a:t>declared</a:t>
            </a:r>
            <a:r>
              <a:rPr lang="en" sz="4800"/>
              <a:t> and</a:t>
            </a:r>
            <a:r>
              <a:rPr b="1" lang="en" sz="4800"/>
              <a:t> </a:t>
            </a:r>
            <a:r>
              <a:rPr b="1" lang="en" sz="4800" u="sng"/>
              <a:t>initialized(assigned)</a:t>
            </a:r>
            <a:r>
              <a:rPr lang="en" sz="4800"/>
              <a:t>.</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