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Geo"/>
      <p:regular r:id="rId25"/>
      <p: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eo-italic.fntdata"/><Relationship Id="rId25" Type="http://schemas.openxmlformats.org/officeDocument/2006/relationships/font" Target="fonts/Geo-regular.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1" Type="http://schemas.openxmlformats.org/officeDocument/2006/relationships/hyperlink" Target="https://en.wikipedia.org/wiki/Reboot_(computing)" TargetMode="External"/><Relationship Id="rId10" Type="http://schemas.openxmlformats.org/officeDocument/2006/relationships/hyperlink" Target="https://en.wikipedia.org/wiki/Reset_(computing)" TargetMode="External"/><Relationship Id="rId13" Type="http://schemas.openxmlformats.org/officeDocument/2006/relationships/hyperlink" Target="https://en.wikipedia.org/wiki/Fez_(video_game)#cite_note-Polygon:_review-1" TargetMode="External"/><Relationship Id="rId12" Type="http://schemas.openxmlformats.org/officeDocument/2006/relationships/hyperlink" Target="https://en.wikipedia.org/wiki/Fez_(video_game)#cite_note-Eurogamer:_review-4" TargetMode="External"/><Relationship Id="rId1" Type="http://schemas.openxmlformats.org/officeDocument/2006/relationships/notesMaster" Target="../notesMasters/notesMaster1.xml"/><Relationship Id="rId2" Type="http://schemas.openxmlformats.org/officeDocument/2006/relationships/hyperlink" Target="https://en.wikipedia.org/wiki/Two-dimensional" TargetMode="External"/><Relationship Id="rId3" Type="http://schemas.openxmlformats.org/officeDocument/2006/relationships/hyperlink" Target="https://en.wikipedia.org/wiki/Puzzle_platformer" TargetMode="External"/><Relationship Id="rId4" Type="http://schemas.openxmlformats.org/officeDocument/2006/relationships/hyperlink" Target="https://en.wikipedia.org/wiki/Three-dimensional" TargetMode="External"/><Relationship Id="rId9" Type="http://schemas.openxmlformats.org/officeDocument/2006/relationships/hyperlink" Target="https://en.wikipedia.org/wiki/Video_game_glitch" TargetMode="External"/><Relationship Id="rId15" Type="http://schemas.openxmlformats.org/officeDocument/2006/relationships/hyperlink" Target="https://en.wikipedia.org/wiki/Game_mechanic" TargetMode="External"/><Relationship Id="rId14" Type="http://schemas.openxmlformats.org/officeDocument/2006/relationships/hyperlink" Target="https://en.wikipedia.org/wiki/Fez_(video_game)#cite_note-GamesTM:_trials_1-5" TargetMode="External"/><Relationship Id="rId17" Type="http://schemas.openxmlformats.org/officeDocument/2006/relationships/hyperlink" Target="https://en.wikipedia.org/wiki/Fez_(video_game)#cite_note-GI:_review-6" TargetMode="External"/><Relationship Id="rId16" Type="http://schemas.openxmlformats.org/officeDocument/2006/relationships/hyperlink" Target="https://en.wikipedia.org/wiki/Level_(video_gaming)" TargetMode="External"/><Relationship Id="rId5" Type="http://schemas.openxmlformats.org/officeDocument/2006/relationships/hyperlink" Target="https://en.wikipedia.org/wiki/Player-character" TargetMode="External"/><Relationship Id="rId6" Type="http://schemas.openxmlformats.org/officeDocument/2006/relationships/hyperlink" Target="https://en.wikipedia.org/wiki/Fez" TargetMode="External"/><Relationship Id="rId7" Type="http://schemas.openxmlformats.org/officeDocument/2006/relationships/hyperlink" Target="https://en.wikipedia.org/wiki/Hexahedron" TargetMode="External"/><Relationship Id="rId8" Type="http://schemas.openxmlformats.org/officeDocument/2006/relationships/hyperlink" Target="https://en.wikipedia.org/wiki/Spacetim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 name="Shape 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theme: recursion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theme: wormholes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might not know everything for the pitch, which is OK.  </a:t>
            </a:r>
            <a:endParaRPr/>
          </a:p>
          <a:p>
            <a:pPr indent="0" lvl="0" marL="0" rtl="0">
              <a:spcBef>
                <a:spcPts val="0"/>
              </a:spcBef>
              <a:spcAft>
                <a:spcPts val="0"/>
              </a:spcAft>
              <a:buNone/>
            </a:pPr>
            <a:r>
              <a:t/>
            </a:r>
            <a:endParaRPr/>
          </a:p>
          <a:p>
            <a:pPr indent="0" lvl="0" marL="0" rtl="0">
              <a:spcBef>
                <a:spcPts val="0"/>
              </a:spcBef>
              <a:spcAft>
                <a:spcPts val="0"/>
              </a:spcAft>
              <a:buNone/>
            </a:pPr>
            <a:r>
              <a:rPr lang="en"/>
              <a:t>this is a market based approach.  feel free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 name="Shape 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theme: screen rotation mechanic</a:t>
            </a:r>
            <a:endParaRPr/>
          </a:p>
          <a:p>
            <a:pPr indent="0" lvl="0" marL="0" rtl="0">
              <a:spcBef>
                <a:spcPts val="0"/>
              </a:spcBef>
              <a:spcAft>
                <a:spcPts val="0"/>
              </a:spcAft>
              <a:buNone/>
            </a:pPr>
            <a:r>
              <a:t/>
            </a:r>
            <a:endParaRPr/>
          </a:p>
          <a:p>
            <a:pPr indent="0" lvl="0" marL="0">
              <a:spcBef>
                <a:spcPts val="0"/>
              </a:spcBef>
              <a:spcAft>
                <a:spcPts val="0"/>
              </a:spcAft>
              <a:buNone/>
            </a:pPr>
            <a:r>
              <a:rPr i="1" lang="en" sz="1050">
                <a:solidFill>
                  <a:srgbClr val="252525"/>
                </a:solidFill>
                <a:highlight>
                  <a:srgbClr val="FFFFFF"/>
                </a:highlight>
              </a:rPr>
              <a:t>Fez</a:t>
            </a:r>
            <a:r>
              <a:rPr lang="en" sz="1050">
                <a:solidFill>
                  <a:srgbClr val="252525"/>
                </a:solidFill>
                <a:highlight>
                  <a:srgbClr val="FFFFFF"/>
                </a:highlight>
              </a:rPr>
              <a:t> is a </a:t>
            </a:r>
            <a:r>
              <a:rPr lang="en" sz="1050">
                <a:solidFill>
                  <a:srgbClr val="0B0080"/>
                </a:solidFill>
                <a:highlight>
                  <a:srgbClr val="FFFFFF"/>
                </a:highlight>
                <a:uFill>
                  <a:noFill/>
                </a:uFill>
                <a:hlinkClick r:id="rId2"/>
              </a:rPr>
              <a:t>two-dimensional</a:t>
            </a:r>
            <a:r>
              <a:rPr lang="en" sz="1050">
                <a:solidFill>
                  <a:srgbClr val="252525"/>
                </a:solidFill>
                <a:highlight>
                  <a:srgbClr val="FFFFFF"/>
                </a:highlight>
              </a:rPr>
              <a:t> (2D) </a:t>
            </a:r>
            <a:r>
              <a:rPr lang="en" sz="1050">
                <a:solidFill>
                  <a:srgbClr val="0B0080"/>
                </a:solidFill>
                <a:highlight>
                  <a:srgbClr val="FFFFFF"/>
                </a:highlight>
                <a:uFill>
                  <a:noFill/>
                </a:uFill>
                <a:hlinkClick r:id="rId3"/>
              </a:rPr>
              <a:t>puzzle platform game</a:t>
            </a:r>
            <a:r>
              <a:rPr lang="en" sz="1050">
                <a:solidFill>
                  <a:srgbClr val="252525"/>
                </a:solidFill>
                <a:highlight>
                  <a:srgbClr val="FFFFFF"/>
                </a:highlight>
              </a:rPr>
              <a:t> set in a </a:t>
            </a:r>
            <a:r>
              <a:rPr lang="en" sz="1050">
                <a:solidFill>
                  <a:srgbClr val="0B0080"/>
                </a:solidFill>
                <a:highlight>
                  <a:srgbClr val="FFFFFF"/>
                </a:highlight>
                <a:uFill>
                  <a:noFill/>
                </a:uFill>
                <a:hlinkClick r:id="rId4"/>
              </a:rPr>
              <a:t>three-dimensional</a:t>
            </a:r>
            <a:r>
              <a:rPr lang="en" sz="1050">
                <a:solidFill>
                  <a:srgbClr val="252525"/>
                </a:solidFill>
                <a:highlight>
                  <a:srgbClr val="FFFFFF"/>
                </a:highlight>
              </a:rPr>
              <a:t>(3D) world. The </a:t>
            </a:r>
            <a:r>
              <a:rPr lang="en" sz="1050">
                <a:solidFill>
                  <a:srgbClr val="0B0080"/>
                </a:solidFill>
                <a:highlight>
                  <a:srgbClr val="FFFFFF"/>
                </a:highlight>
                <a:uFill>
                  <a:noFill/>
                </a:uFill>
                <a:hlinkClick r:id="rId5"/>
              </a:rPr>
              <a:t>player-character</a:t>
            </a:r>
            <a:r>
              <a:rPr lang="en" sz="1050">
                <a:solidFill>
                  <a:srgbClr val="252525"/>
                </a:solidFill>
                <a:highlight>
                  <a:srgbClr val="FFFFFF"/>
                </a:highlight>
              </a:rPr>
              <a:t> Gomez lives peacefully on a 2D plane until he receives a red </a:t>
            </a:r>
            <a:r>
              <a:rPr lang="en" sz="1050">
                <a:solidFill>
                  <a:srgbClr val="0B0080"/>
                </a:solidFill>
                <a:highlight>
                  <a:srgbClr val="FFFFFF"/>
                </a:highlight>
                <a:uFill>
                  <a:noFill/>
                </a:uFill>
                <a:hlinkClick r:id="rId6"/>
              </a:rPr>
              <a:t>fez</a:t>
            </a:r>
            <a:r>
              <a:rPr lang="en" sz="1050">
                <a:solidFill>
                  <a:srgbClr val="252525"/>
                </a:solidFill>
                <a:highlight>
                  <a:srgbClr val="FFFFFF"/>
                </a:highlight>
              </a:rPr>
              <a:t> and witnesses the breakup of a giant, golden </a:t>
            </a:r>
            <a:r>
              <a:rPr lang="en" sz="1050">
                <a:solidFill>
                  <a:srgbClr val="0B0080"/>
                </a:solidFill>
                <a:highlight>
                  <a:srgbClr val="FFFFFF"/>
                </a:highlight>
                <a:uFill>
                  <a:noFill/>
                </a:uFill>
                <a:hlinkClick r:id="rId7"/>
              </a:rPr>
              <a:t>hexahedron</a:t>
            </a:r>
            <a:r>
              <a:rPr lang="en" sz="1050">
                <a:solidFill>
                  <a:srgbClr val="252525"/>
                </a:solidFill>
                <a:highlight>
                  <a:srgbClr val="FFFFFF"/>
                </a:highlight>
              </a:rPr>
              <a:t> that tears the fabric of </a:t>
            </a:r>
            <a:r>
              <a:rPr lang="en" sz="1050">
                <a:solidFill>
                  <a:srgbClr val="0B0080"/>
                </a:solidFill>
                <a:highlight>
                  <a:srgbClr val="FFFFFF"/>
                </a:highlight>
                <a:uFill>
                  <a:noFill/>
                </a:uFill>
                <a:hlinkClick r:id="rId8"/>
              </a:rPr>
              <a:t>spacetime</a:t>
            </a:r>
            <a:r>
              <a:rPr lang="en" sz="1050">
                <a:solidFill>
                  <a:srgbClr val="252525"/>
                </a:solidFill>
                <a:highlight>
                  <a:srgbClr val="FFFFFF"/>
                </a:highlight>
              </a:rPr>
              <a:t> and reveals a third dimension. After the game appears to </a:t>
            </a:r>
            <a:r>
              <a:rPr lang="en" sz="1050">
                <a:solidFill>
                  <a:srgbClr val="0B0080"/>
                </a:solidFill>
                <a:highlight>
                  <a:srgbClr val="FFFFFF"/>
                </a:highlight>
                <a:uFill>
                  <a:noFill/>
                </a:uFill>
                <a:hlinkClick r:id="rId9"/>
              </a:rPr>
              <a:t>glitch</a:t>
            </a:r>
            <a:r>
              <a:rPr lang="en" sz="1050">
                <a:solidFill>
                  <a:srgbClr val="252525"/>
                </a:solidFill>
                <a:highlight>
                  <a:srgbClr val="FFFFFF"/>
                </a:highlight>
              </a:rPr>
              <a:t>, </a:t>
            </a:r>
            <a:r>
              <a:rPr lang="en" sz="1050">
                <a:solidFill>
                  <a:srgbClr val="0B0080"/>
                </a:solidFill>
                <a:highlight>
                  <a:srgbClr val="FFFFFF"/>
                </a:highlight>
                <a:uFill>
                  <a:noFill/>
                </a:uFill>
                <a:hlinkClick r:id="rId10"/>
              </a:rPr>
              <a:t>reset</a:t>
            </a:r>
            <a:r>
              <a:rPr lang="en" sz="1050">
                <a:solidFill>
                  <a:srgbClr val="252525"/>
                </a:solidFill>
                <a:highlight>
                  <a:srgbClr val="FFFFFF"/>
                </a:highlight>
              </a:rPr>
              <a:t>, and </a:t>
            </a:r>
            <a:r>
              <a:rPr lang="en" sz="1050">
                <a:solidFill>
                  <a:srgbClr val="0B0080"/>
                </a:solidFill>
                <a:highlight>
                  <a:srgbClr val="FFFFFF"/>
                </a:highlight>
                <a:uFill>
                  <a:noFill/>
                </a:uFill>
                <a:hlinkClick r:id="rId11"/>
              </a:rPr>
              <a:t>reboot</a:t>
            </a:r>
            <a:r>
              <a:rPr lang="en" sz="1050">
                <a:solidFill>
                  <a:srgbClr val="252525"/>
                </a:solidFill>
                <a:highlight>
                  <a:srgbClr val="FFFFFF"/>
                </a:highlight>
              </a:rPr>
              <a:t>,</a:t>
            </a:r>
            <a:r>
              <a:rPr baseline="30000" lang="en" sz="1400">
                <a:solidFill>
                  <a:srgbClr val="0B0080"/>
                </a:solidFill>
                <a:highlight>
                  <a:srgbClr val="FFFFFF"/>
                </a:highlight>
                <a:uFill>
                  <a:noFill/>
                </a:uFill>
                <a:hlinkClick r:id="rId12"/>
              </a:rPr>
              <a:t>[4]</a:t>
            </a:r>
            <a:r>
              <a:rPr lang="en" sz="1050">
                <a:solidFill>
                  <a:srgbClr val="252525"/>
                </a:solidFill>
                <a:highlight>
                  <a:srgbClr val="FFFFFF"/>
                </a:highlight>
              </a:rPr>
              <a:t> the player can rotate between four 2D views of the 3D world, as four sides around a cube-like space.</a:t>
            </a:r>
            <a:r>
              <a:rPr baseline="30000" lang="en" sz="1400">
                <a:solidFill>
                  <a:srgbClr val="0B0080"/>
                </a:solidFill>
                <a:highlight>
                  <a:srgbClr val="FFFFFF"/>
                </a:highlight>
                <a:uFill>
                  <a:noFill/>
                </a:uFill>
                <a:hlinkClick r:id="rId13"/>
              </a:rPr>
              <a:t>[1]</a:t>
            </a:r>
            <a:r>
              <a:rPr baseline="30000" lang="en" sz="1400">
                <a:solidFill>
                  <a:srgbClr val="0B0080"/>
                </a:solidFill>
                <a:highlight>
                  <a:srgbClr val="FFFFFF"/>
                </a:highlight>
                <a:uFill>
                  <a:noFill/>
                </a:uFill>
                <a:hlinkClick r:id="rId14"/>
              </a:rPr>
              <a:t>[5]</a:t>
            </a:r>
            <a:r>
              <a:rPr lang="en" sz="1050">
                <a:solidFill>
                  <a:srgbClr val="252525"/>
                </a:solidFill>
                <a:highlight>
                  <a:srgbClr val="FFFFFF"/>
                </a:highlight>
              </a:rPr>
              <a:t> This rotation </a:t>
            </a:r>
            <a:r>
              <a:rPr lang="en" sz="1050">
                <a:solidFill>
                  <a:srgbClr val="0B0080"/>
                </a:solidFill>
                <a:highlight>
                  <a:srgbClr val="FFFFFF"/>
                </a:highlight>
                <a:uFill>
                  <a:noFill/>
                </a:uFill>
                <a:hlinkClick r:id="rId15"/>
              </a:rPr>
              <a:t>mechanic</a:t>
            </a:r>
            <a:r>
              <a:rPr lang="en" sz="1050">
                <a:solidFill>
                  <a:srgbClr val="252525"/>
                </a:solidFill>
                <a:highlight>
                  <a:srgbClr val="FFFFFF"/>
                </a:highlight>
              </a:rPr>
              <a:t> reveals new paths through the</a:t>
            </a:r>
            <a:r>
              <a:rPr lang="en" sz="1050">
                <a:solidFill>
                  <a:srgbClr val="0B0080"/>
                </a:solidFill>
                <a:highlight>
                  <a:srgbClr val="FFFFFF"/>
                </a:highlight>
                <a:uFill>
                  <a:noFill/>
                </a:uFill>
                <a:hlinkClick r:id="rId16"/>
              </a:rPr>
              <a:t>levels</a:t>
            </a:r>
            <a:r>
              <a:rPr lang="en" sz="1050">
                <a:solidFill>
                  <a:srgbClr val="252525"/>
                </a:solidFill>
                <a:highlight>
                  <a:srgbClr val="FFFFFF"/>
                </a:highlight>
              </a:rPr>
              <a:t> by connecting otherwise inaccessible platforms, and is the basis of </a:t>
            </a:r>
            <a:r>
              <a:rPr i="1" lang="en" sz="1050">
                <a:solidFill>
                  <a:srgbClr val="252525"/>
                </a:solidFill>
                <a:highlight>
                  <a:srgbClr val="FFFFFF"/>
                </a:highlight>
              </a:rPr>
              <a:t>Fez</a:t>
            </a:r>
            <a:r>
              <a:rPr lang="en" sz="1050">
                <a:solidFill>
                  <a:srgbClr val="252525"/>
                </a:solidFill>
                <a:highlight>
                  <a:srgbClr val="FFFFFF"/>
                </a:highlight>
              </a:rPr>
              <a:t>‍‍ '​‍s puzzles.</a:t>
            </a:r>
            <a:r>
              <a:rPr baseline="30000" lang="en" sz="1400">
                <a:solidFill>
                  <a:srgbClr val="0B0080"/>
                </a:solidFill>
                <a:highlight>
                  <a:srgbClr val="FFFFFF"/>
                </a:highlight>
                <a:uFill>
                  <a:noFill/>
                </a:uFill>
                <a:hlinkClick r:id="rId17"/>
              </a:rPr>
              <a:t>[6]</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theme: wormholes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idx="1" type="subTitle"/>
          </p:nvPr>
        </p:nvSpPr>
        <p:spPr>
          <a:xfrm>
            <a:off x="685800" y="2840053"/>
            <a:ext cx="7772400" cy="784800"/>
          </a:xfrm>
          <a:prstGeom prst="rect">
            <a:avLst/>
          </a:prstGeom>
        </p:spPr>
        <p:txBody>
          <a:bodyPr anchorCtr="0" anchor="t" bIns="91425" lIns="91425" spcFirstLastPara="1" rIns="91425" wrap="square" tIns="91425"/>
          <a:lstStyle>
            <a:lvl1pPr lvl="0" algn="ctr">
              <a:spcBef>
                <a:spcPts val="0"/>
              </a:spcBef>
              <a:spcAft>
                <a:spcPts val="0"/>
              </a:spcAft>
              <a:buClr>
                <a:schemeClr val="lt2"/>
              </a:buClr>
              <a:buSzPts val="3000"/>
              <a:buNone/>
              <a:defRPr>
                <a:solidFill>
                  <a:schemeClr val="lt2"/>
                </a:solidFill>
              </a:defRPr>
            </a:lvl1pPr>
            <a:lvl2pPr lvl="1" algn="ctr">
              <a:spcBef>
                <a:spcPts val="0"/>
              </a:spcBef>
              <a:spcAft>
                <a:spcPts val="0"/>
              </a:spcAft>
              <a:buClr>
                <a:schemeClr val="lt2"/>
              </a:buClr>
              <a:buSzPts val="3000"/>
              <a:buNone/>
              <a:defRPr sz="3000">
                <a:solidFill>
                  <a:schemeClr val="lt2"/>
                </a:solidFill>
              </a:defRPr>
            </a:lvl2pPr>
            <a:lvl3pPr lvl="2" algn="ctr">
              <a:spcBef>
                <a:spcPts val="0"/>
              </a:spcBef>
              <a:spcAft>
                <a:spcPts val="0"/>
              </a:spcAft>
              <a:buClr>
                <a:schemeClr val="lt2"/>
              </a:buClr>
              <a:buSzPts val="3000"/>
              <a:buNone/>
              <a:defRPr sz="3000">
                <a:solidFill>
                  <a:schemeClr val="lt2"/>
                </a:solidFill>
              </a:defRPr>
            </a:lvl3pPr>
            <a:lvl4pPr lvl="3" algn="ctr">
              <a:spcBef>
                <a:spcPts val="0"/>
              </a:spcBef>
              <a:spcAft>
                <a:spcPts val="0"/>
              </a:spcAft>
              <a:buClr>
                <a:schemeClr val="lt2"/>
              </a:buClr>
              <a:buSzPts val="3000"/>
              <a:buNone/>
              <a:defRPr sz="3000">
                <a:solidFill>
                  <a:schemeClr val="lt2"/>
                </a:solidFill>
              </a:defRPr>
            </a:lvl4pPr>
            <a:lvl5pPr lvl="4" algn="ctr">
              <a:spcBef>
                <a:spcPts val="0"/>
              </a:spcBef>
              <a:spcAft>
                <a:spcPts val="0"/>
              </a:spcAft>
              <a:buClr>
                <a:schemeClr val="lt2"/>
              </a:buClr>
              <a:buSzPts val="3000"/>
              <a:buNone/>
              <a:defRPr sz="3000">
                <a:solidFill>
                  <a:schemeClr val="lt2"/>
                </a:solidFill>
              </a:defRPr>
            </a:lvl5pPr>
            <a:lvl6pPr lvl="5" algn="ctr">
              <a:spcBef>
                <a:spcPts val="0"/>
              </a:spcBef>
              <a:spcAft>
                <a:spcPts val="0"/>
              </a:spcAft>
              <a:buClr>
                <a:schemeClr val="lt2"/>
              </a:buClr>
              <a:buSzPts val="3000"/>
              <a:buNone/>
              <a:defRPr sz="3000">
                <a:solidFill>
                  <a:schemeClr val="lt2"/>
                </a:solidFill>
              </a:defRPr>
            </a:lvl6pPr>
            <a:lvl7pPr lvl="6" algn="ctr">
              <a:spcBef>
                <a:spcPts val="0"/>
              </a:spcBef>
              <a:spcAft>
                <a:spcPts val="0"/>
              </a:spcAft>
              <a:buClr>
                <a:schemeClr val="lt2"/>
              </a:buClr>
              <a:buSzPts val="3000"/>
              <a:buNone/>
              <a:defRPr sz="3000">
                <a:solidFill>
                  <a:schemeClr val="lt2"/>
                </a:solidFill>
              </a:defRPr>
            </a:lvl7pPr>
            <a:lvl8pPr lvl="7" algn="ctr">
              <a:spcBef>
                <a:spcPts val="0"/>
              </a:spcBef>
              <a:spcAft>
                <a:spcPts val="0"/>
              </a:spcAft>
              <a:buClr>
                <a:schemeClr val="lt2"/>
              </a:buClr>
              <a:buSzPts val="3000"/>
              <a:buNone/>
              <a:defRPr sz="3000">
                <a:solidFill>
                  <a:schemeClr val="lt2"/>
                </a:solidFill>
              </a:defRPr>
            </a:lvl8pPr>
            <a:lvl9pPr lvl="8" algn="ctr">
              <a:spcBef>
                <a:spcPts val="0"/>
              </a:spcBef>
              <a:spcAft>
                <a:spcPts val="0"/>
              </a:spcAft>
              <a:buClr>
                <a:schemeClr val="lt2"/>
              </a:buClr>
              <a:buSzPts val="3000"/>
              <a:buNone/>
              <a:defRPr sz="3000">
                <a:solidFill>
                  <a:schemeClr val="lt2"/>
                </a:solidFill>
              </a:defRPr>
            </a:lvl9pPr>
          </a:lstStyle>
          <a:p/>
        </p:txBody>
      </p:sp>
      <p:sp>
        <p:nvSpPr>
          <p:cNvPr id="11" name="Shape 11"/>
          <p:cNvSpPr txBox="1"/>
          <p:nvPr>
            <p:ph type="ctrTitle"/>
          </p:nvPr>
        </p:nvSpPr>
        <p:spPr>
          <a:xfrm>
            <a:off x="685800" y="1583342"/>
            <a:ext cx="7772400" cy="11598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2" name="Shape 1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 name="Shape 15"/>
          <p:cNvSpPr txBox="1"/>
          <p:nvPr>
            <p:ph idx="1" type="body"/>
          </p:nvPr>
        </p:nvSpPr>
        <p:spPr>
          <a:xfrm>
            <a:off x="457200" y="1200150"/>
            <a:ext cx="82296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 name="Shape 1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2" type="body"/>
          </p:nvPr>
        </p:nvSpPr>
        <p:spPr>
          <a:xfrm>
            <a:off x="4692274"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Shape 21"/>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Shape 2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0"/>
              </a:spcBef>
              <a:spcAft>
                <a:spcPts val="0"/>
              </a:spcAft>
              <a:buSzPts val="1800"/>
              <a:buNone/>
              <a:defRPr sz="1800"/>
            </a:lvl1pPr>
          </a:lstStyle>
          <a:p/>
        </p:txBody>
      </p:sp>
      <p:sp>
        <p:nvSpPr>
          <p:cNvPr id="27" name="Shape 2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Font typeface="Geo"/>
              <a:buNone/>
              <a:defRPr b="1" sz="3600">
                <a:solidFill>
                  <a:schemeClr val="lt1"/>
                </a:solidFill>
                <a:latin typeface="Geo"/>
                <a:ea typeface="Geo"/>
                <a:cs typeface="Geo"/>
                <a:sym typeface="Geo"/>
              </a:defRPr>
            </a:lvl1pPr>
            <a:lvl2pPr lvl="1">
              <a:spcBef>
                <a:spcPts val="0"/>
              </a:spcBef>
              <a:spcAft>
                <a:spcPts val="0"/>
              </a:spcAft>
              <a:buClr>
                <a:schemeClr val="lt1"/>
              </a:buClr>
              <a:buSzPts val="3600"/>
              <a:buFont typeface="Geo"/>
              <a:buNone/>
              <a:defRPr b="1" sz="3600">
                <a:solidFill>
                  <a:schemeClr val="lt1"/>
                </a:solidFill>
                <a:latin typeface="Geo"/>
                <a:ea typeface="Geo"/>
                <a:cs typeface="Geo"/>
                <a:sym typeface="Geo"/>
              </a:defRPr>
            </a:lvl2pPr>
            <a:lvl3pPr lvl="2">
              <a:spcBef>
                <a:spcPts val="0"/>
              </a:spcBef>
              <a:spcAft>
                <a:spcPts val="0"/>
              </a:spcAft>
              <a:buClr>
                <a:schemeClr val="lt1"/>
              </a:buClr>
              <a:buSzPts val="3600"/>
              <a:buFont typeface="Geo"/>
              <a:buNone/>
              <a:defRPr b="1" sz="3600">
                <a:solidFill>
                  <a:schemeClr val="lt1"/>
                </a:solidFill>
                <a:latin typeface="Geo"/>
                <a:ea typeface="Geo"/>
                <a:cs typeface="Geo"/>
                <a:sym typeface="Geo"/>
              </a:defRPr>
            </a:lvl3pPr>
            <a:lvl4pPr lvl="3">
              <a:spcBef>
                <a:spcPts val="0"/>
              </a:spcBef>
              <a:spcAft>
                <a:spcPts val="0"/>
              </a:spcAft>
              <a:buClr>
                <a:schemeClr val="lt1"/>
              </a:buClr>
              <a:buSzPts val="3600"/>
              <a:buFont typeface="Geo"/>
              <a:buNone/>
              <a:defRPr b="1" sz="3600">
                <a:solidFill>
                  <a:schemeClr val="lt1"/>
                </a:solidFill>
                <a:latin typeface="Geo"/>
                <a:ea typeface="Geo"/>
                <a:cs typeface="Geo"/>
                <a:sym typeface="Geo"/>
              </a:defRPr>
            </a:lvl4pPr>
            <a:lvl5pPr lvl="4">
              <a:spcBef>
                <a:spcPts val="0"/>
              </a:spcBef>
              <a:spcAft>
                <a:spcPts val="0"/>
              </a:spcAft>
              <a:buClr>
                <a:schemeClr val="lt1"/>
              </a:buClr>
              <a:buSzPts val="3600"/>
              <a:buFont typeface="Geo"/>
              <a:buNone/>
              <a:defRPr b="1" sz="3600">
                <a:solidFill>
                  <a:schemeClr val="lt1"/>
                </a:solidFill>
                <a:latin typeface="Geo"/>
                <a:ea typeface="Geo"/>
                <a:cs typeface="Geo"/>
                <a:sym typeface="Geo"/>
              </a:defRPr>
            </a:lvl5pPr>
            <a:lvl6pPr lvl="5">
              <a:spcBef>
                <a:spcPts val="0"/>
              </a:spcBef>
              <a:spcAft>
                <a:spcPts val="0"/>
              </a:spcAft>
              <a:buClr>
                <a:schemeClr val="lt1"/>
              </a:buClr>
              <a:buSzPts val="3600"/>
              <a:buFont typeface="Geo"/>
              <a:buNone/>
              <a:defRPr b="1" sz="3600">
                <a:solidFill>
                  <a:schemeClr val="lt1"/>
                </a:solidFill>
                <a:latin typeface="Geo"/>
                <a:ea typeface="Geo"/>
                <a:cs typeface="Geo"/>
                <a:sym typeface="Geo"/>
              </a:defRPr>
            </a:lvl6pPr>
            <a:lvl7pPr lvl="6">
              <a:spcBef>
                <a:spcPts val="0"/>
              </a:spcBef>
              <a:spcAft>
                <a:spcPts val="0"/>
              </a:spcAft>
              <a:buClr>
                <a:schemeClr val="lt1"/>
              </a:buClr>
              <a:buSzPts val="3600"/>
              <a:buFont typeface="Geo"/>
              <a:buNone/>
              <a:defRPr b="1" sz="3600">
                <a:solidFill>
                  <a:schemeClr val="lt1"/>
                </a:solidFill>
                <a:latin typeface="Geo"/>
                <a:ea typeface="Geo"/>
                <a:cs typeface="Geo"/>
                <a:sym typeface="Geo"/>
              </a:defRPr>
            </a:lvl7pPr>
            <a:lvl8pPr lvl="7">
              <a:spcBef>
                <a:spcPts val="0"/>
              </a:spcBef>
              <a:spcAft>
                <a:spcPts val="0"/>
              </a:spcAft>
              <a:buClr>
                <a:schemeClr val="lt1"/>
              </a:buClr>
              <a:buSzPts val="3600"/>
              <a:buFont typeface="Geo"/>
              <a:buNone/>
              <a:defRPr b="1" sz="3600">
                <a:solidFill>
                  <a:schemeClr val="lt1"/>
                </a:solidFill>
                <a:latin typeface="Geo"/>
                <a:ea typeface="Geo"/>
                <a:cs typeface="Geo"/>
                <a:sym typeface="Geo"/>
              </a:defRPr>
            </a:lvl8pPr>
            <a:lvl9pPr lvl="8">
              <a:spcBef>
                <a:spcPts val="0"/>
              </a:spcBef>
              <a:spcAft>
                <a:spcPts val="0"/>
              </a:spcAft>
              <a:buClr>
                <a:schemeClr val="lt1"/>
              </a:buClr>
              <a:buSzPts val="3600"/>
              <a:buFont typeface="Geo"/>
              <a:buNone/>
              <a:defRPr b="1" sz="3600">
                <a:solidFill>
                  <a:schemeClr val="lt1"/>
                </a:solidFill>
                <a:latin typeface="Geo"/>
                <a:ea typeface="Geo"/>
                <a:cs typeface="Geo"/>
                <a:sym typeface="Geo"/>
              </a:defRPr>
            </a:lvl9pPr>
          </a:lstStyle>
          <a:p/>
        </p:txBody>
      </p:sp>
      <p:sp>
        <p:nvSpPr>
          <p:cNvPr id="7" name="Shape 7"/>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lt1"/>
              </a:buClr>
              <a:buSzPts val="3000"/>
              <a:buFont typeface="Lato"/>
              <a:buChar char="●"/>
              <a:defRPr sz="3000">
                <a:solidFill>
                  <a:schemeClr val="lt1"/>
                </a:solidFill>
                <a:latin typeface="Lato"/>
                <a:ea typeface="Lato"/>
                <a:cs typeface="Lato"/>
                <a:sym typeface="Lato"/>
              </a:defRPr>
            </a:lvl1pPr>
            <a:lvl2pPr indent="-381000" lvl="1" marL="914400">
              <a:spcBef>
                <a:spcPts val="0"/>
              </a:spcBef>
              <a:spcAft>
                <a:spcPts val="0"/>
              </a:spcAft>
              <a:buClr>
                <a:schemeClr val="lt1"/>
              </a:buClr>
              <a:buSzPts val="2400"/>
              <a:buFont typeface="Lato"/>
              <a:buChar char="○"/>
              <a:defRPr sz="2400">
                <a:solidFill>
                  <a:schemeClr val="lt1"/>
                </a:solidFill>
                <a:latin typeface="Lato"/>
                <a:ea typeface="Lato"/>
                <a:cs typeface="Lato"/>
                <a:sym typeface="Lato"/>
              </a:defRPr>
            </a:lvl2pPr>
            <a:lvl3pPr indent="-381000" lvl="2" marL="1371600">
              <a:spcBef>
                <a:spcPts val="0"/>
              </a:spcBef>
              <a:spcAft>
                <a:spcPts val="0"/>
              </a:spcAft>
              <a:buClr>
                <a:schemeClr val="lt1"/>
              </a:buClr>
              <a:buSzPts val="2400"/>
              <a:buFont typeface="Lato"/>
              <a:buChar char="■"/>
              <a:defRPr sz="2400">
                <a:solidFill>
                  <a:schemeClr val="lt1"/>
                </a:solidFill>
                <a:latin typeface="Lato"/>
                <a:ea typeface="Lato"/>
                <a:cs typeface="Lato"/>
                <a:sym typeface="Lato"/>
              </a:defRPr>
            </a:lvl3pPr>
            <a:lvl4pPr indent="-342900" lvl="3" marL="1828800">
              <a:spcBef>
                <a:spcPts val="0"/>
              </a:spcBef>
              <a:spcAft>
                <a:spcPts val="0"/>
              </a:spcAft>
              <a:buClr>
                <a:schemeClr val="lt1"/>
              </a:buClr>
              <a:buSzPts val="1800"/>
              <a:buFont typeface="Lato"/>
              <a:buChar char="●"/>
              <a:defRPr sz="1800">
                <a:solidFill>
                  <a:schemeClr val="lt1"/>
                </a:solidFill>
                <a:latin typeface="Lato"/>
                <a:ea typeface="Lato"/>
                <a:cs typeface="Lato"/>
                <a:sym typeface="Lato"/>
              </a:defRPr>
            </a:lvl4pPr>
            <a:lvl5pPr indent="-342900" lvl="4" marL="2286000">
              <a:spcBef>
                <a:spcPts val="0"/>
              </a:spcBef>
              <a:spcAft>
                <a:spcPts val="0"/>
              </a:spcAft>
              <a:buClr>
                <a:schemeClr val="lt1"/>
              </a:buClr>
              <a:buSzPts val="1800"/>
              <a:buFont typeface="Lato"/>
              <a:buChar char="○"/>
              <a:defRPr sz="1800">
                <a:solidFill>
                  <a:schemeClr val="lt1"/>
                </a:solidFill>
                <a:latin typeface="Lato"/>
                <a:ea typeface="Lato"/>
                <a:cs typeface="Lato"/>
                <a:sym typeface="Lato"/>
              </a:defRPr>
            </a:lvl5pPr>
            <a:lvl6pPr indent="-342900" lvl="5" marL="2743200">
              <a:spcBef>
                <a:spcPts val="0"/>
              </a:spcBef>
              <a:spcAft>
                <a:spcPts val="0"/>
              </a:spcAft>
              <a:buClr>
                <a:schemeClr val="lt1"/>
              </a:buClr>
              <a:buSzPts val="1800"/>
              <a:buFont typeface="Lato"/>
              <a:buChar char="■"/>
              <a:defRPr sz="1800">
                <a:solidFill>
                  <a:schemeClr val="lt1"/>
                </a:solidFill>
                <a:latin typeface="Lato"/>
                <a:ea typeface="Lato"/>
                <a:cs typeface="Lato"/>
                <a:sym typeface="Lato"/>
              </a:defRPr>
            </a:lvl6pPr>
            <a:lvl7pPr indent="-342900" lvl="6" marL="3200400">
              <a:spcBef>
                <a:spcPts val="0"/>
              </a:spcBef>
              <a:spcAft>
                <a:spcPts val="0"/>
              </a:spcAft>
              <a:buClr>
                <a:schemeClr val="lt1"/>
              </a:buClr>
              <a:buSzPts val="1800"/>
              <a:buFont typeface="Lato"/>
              <a:buChar char="●"/>
              <a:defRPr sz="1800">
                <a:solidFill>
                  <a:schemeClr val="lt1"/>
                </a:solidFill>
                <a:latin typeface="Lato"/>
                <a:ea typeface="Lato"/>
                <a:cs typeface="Lato"/>
                <a:sym typeface="Lato"/>
              </a:defRPr>
            </a:lvl7pPr>
            <a:lvl8pPr indent="-342900" lvl="7" marL="3657600">
              <a:spcBef>
                <a:spcPts val="0"/>
              </a:spcBef>
              <a:spcAft>
                <a:spcPts val="0"/>
              </a:spcAft>
              <a:buClr>
                <a:schemeClr val="lt1"/>
              </a:buClr>
              <a:buSzPts val="1800"/>
              <a:buFont typeface="Lato"/>
              <a:buChar char="○"/>
              <a:defRPr sz="1800">
                <a:solidFill>
                  <a:schemeClr val="lt1"/>
                </a:solidFill>
                <a:latin typeface="Lato"/>
                <a:ea typeface="Lato"/>
                <a:cs typeface="Lato"/>
                <a:sym typeface="Lato"/>
              </a:defRPr>
            </a:lvl8pPr>
            <a:lvl9pPr indent="-342900" lvl="8" marL="4114800">
              <a:spcBef>
                <a:spcPts val="0"/>
              </a:spcBef>
              <a:spcAft>
                <a:spcPts val="0"/>
              </a:spcAft>
              <a:buClr>
                <a:schemeClr val="lt1"/>
              </a:buClr>
              <a:buSzPts val="1800"/>
              <a:buFont typeface="Lato"/>
              <a:buChar char="■"/>
              <a:defRPr sz="1800">
                <a:solidFill>
                  <a:schemeClr val="lt1"/>
                </a:solidFill>
                <a:latin typeface="Lato"/>
                <a:ea typeface="Lato"/>
                <a:cs typeface="Lato"/>
                <a:sym typeface="Lato"/>
              </a:defRPr>
            </a:lvl9pPr>
          </a:lstStyle>
          <a:p/>
        </p:txBody>
      </p:sp>
      <p:sp>
        <p:nvSpPr>
          <p:cNvPr id="8" name="Shape 8"/>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lt1"/>
                </a:solidFill>
              </a:defRPr>
            </a:lvl1pPr>
            <a:lvl2pPr lvl="1" algn="r">
              <a:buNone/>
              <a:defRPr sz="1300">
                <a:solidFill>
                  <a:schemeClr val="lt1"/>
                </a:solidFill>
              </a:defRPr>
            </a:lvl2pPr>
            <a:lvl3pPr lvl="2" algn="r">
              <a:buNone/>
              <a:defRPr sz="1300">
                <a:solidFill>
                  <a:schemeClr val="lt1"/>
                </a:solidFill>
              </a:defRPr>
            </a:lvl3pPr>
            <a:lvl4pPr lvl="3" algn="r">
              <a:buNone/>
              <a:defRPr sz="1300">
                <a:solidFill>
                  <a:schemeClr val="lt1"/>
                </a:solidFill>
              </a:defRPr>
            </a:lvl4pPr>
            <a:lvl5pPr lvl="4" algn="r">
              <a:buNone/>
              <a:defRPr sz="1300">
                <a:solidFill>
                  <a:schemeClr val="lt1"/>
                </a:solidFill>
              </a:defRPr>
            </a:lvl5pPr>
            <a:lvl6pPr lvl="5" algn="r">
              <a:buNone/>
              <a:defRPr sz="1300">
                <a:solidFill>
                  <a:schemeClr val="lt1"/>
                </a:solidFill>
              </a:defRPr>
            </a:lvl6pPr>
            <a:lvl7pPr lvl="6" algn="r">
              <a:buNone/>
              <a:defRPr sz="1300">
                <a:solidFill>
                  <a:schemeClr val="lt1"/>
                </a:solidFill>
              </a:defRPr>
            </a:lvl7pPr>
            <a:lvl8pPr lvl="7" algn="r">
              <a:buNone/>
              <a:defRPr sz="1300">
                <a:solidFill>
                  <a:schemeClr val="lt1"/>
                </a:solidFill>
              </a:defRPr>
            </a:lvl8pPr>
            <a:lvl9pPr lvl="8" algn="r">
              <a:buNone/>
              <a:defRPr sz="1300">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entire.spacebar.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oit.hostos.cuny.edu/hostosdesign/wp-content/uploads/2015/03/onePagerExample2.pdf" TargetMode="Externa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youtube.com/watch?v=FiDTWQGfexU" TargetMode="Externa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goo.gl/forms/bvTRFNtX6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www.youtube.com/watch?v=9SxnNX4DqT0" TargetMode="Externa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www.youtube.com/watch?v=tfpKTclOnfI" TargetMode="Externa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www.youtube.com/watch?v=XeVmSEvhzQU" TargetMode="Externa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Shape 34"/>
          <p:cNvSpPr/>
          <p:nvPr/>
        </p:nvSpPr>
        <p:spPr>
          <a:xfrm>
            <a:off x="0" y="-7108"/>
            <a:ext cx="3322200" cy="51633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txBox="1"/>
          <p:nvPr>
            <p:ph idx="1" type="subTitle"/>
          </p:nvPr>
        </p:nvSpPr>
        <p:spPr>
          <a:xfrm>
            <a:off x="4269000" y="3033938"/>
            <a:ext cx="4500600" cy="155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Game Design - 201</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Tue </a:t>
            </a:r>
            <a:r>
              <a:rPr lang="en"/>
              <a:t>2-4:45</a:t>
            </a:r>
            <a:r>
              <a:rPr lang="en">
                <a:latin typeface="Lato"/>
                <a:ea typeface="Lato"/>
                <a:cs typeface="Lato"/>
                <a:sym typeface="Lato"/>
              </a:rPr>
              <a:t>pm C-</a:t>
            </a:r>
            <a:r>
              <a:rPr lang="en"/>
              <a:t>3</a:t>
            </a:r>
            <a:r>
              <a:rPr lang="en">
                <a:latin typeface="Lato"/>
                <a:ea typeface="Lato"/>
                <a:cs typeface="Lato"/>
                <a:sym typeface="Lato"/>
              </a:rPr>
              <a:t>56</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Prof. Alec McClure</a:t>
            </a:r>
            <a:endParaRPr>
              <a:latin typeface="Lato"/>
              <a:ea typeface="Lato"/>
              <a:cs typeface="Lato"/>
              <a:sym typeface="Lato"/>
            </a:endParaRPr>
          </a:p>
        </p:txBody>
      </p:sp>
      <p:sp>
        <p:nvSpPr>
          <p:cNvPr id="36" name="Shape 36"/>
          <p:cNvSpPr txBox="1"/>
          <p:nvPr>
            <p:ph type="ctrTitle"/>
          </p:nvPr>
        </p:nvSpPr>
        <p:spPr>
          <a:xfrm>
            <a:off x="3717450" y="533400"/>
            <a:ext cx="4995300" cy="161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0">
                <a:latin typeface="Geo"/>
                <a:ea typeface="Geo"/>
                <a:cs typeface="Geo"/>
                <a:sym typeface="Geo"/>
              </a:rPr>
              <a:t>Digital</a:t>
            </a:r>
            <a:endParaRPr sz="12000">
              <a:latin typeface="Geo"/>
              <a:ea typeface="Geo"/>
              <a:cs typeface="Geo"/>
              <a:sym typeface="Geo"/>
            </a:endParaRPr>
          </a:p>
        </p:txBody>
      </p:sp>
      <p:pic>
        <p:nvPicPr>
          <p:cNvPr id="37" name="Shape 37"/>
          <p:cNvPicPr preferRelativeResize="0"/>
          <p:nvPr/>
        </p:nvPicPr>
        <p:blipFill>
          <a:blip r:embed="rId3">
            <a:alphaModFix/>
          </a:blip>
          <a:stretch>
            <a:fillRect/>
          </a:stretch>
        </p:blipFill>
        <p:spPr>
          <a:xfrm>
            <a:off x="137075" y="2454299"/>
            <a:ext cx="3060776" cy="620825"/>
          </a:xfrm>
          <a:prstGeom prst="rect">
            <a:avLst/>
          </a:prstGeom>
          <a:noFill/>
          <a:ln>
            <a:noFill/>
          </a:ln>
        </p:spPr>
      </p:pic>
      <p:pic>
        <p:nvPicPr>
          <p:cNvPr id="38" name="Shape 38"/>
          <p:cNvPicPr preferRelativeResize="0"/>
          <p:nvPr/>
        </p:nvPicPr>
        <p:blipFill>
          <a:blip r:embed="rId4">
            <a:alphaModFix/>
          </a:blip>
          <a:stretch>
            <a:fillRect/>
          </a:stretch>
        </p:blipFill>
        <p:spPr>
          <a:xfrm>
            <a:off x="286325" y="3356450"/>
            <a:ext cx="2762250" cy="1219200"/>
          </a:xfrm>
          <a:prstGeom prst="rect">
            <a:avLst/>
          </a:prstGeom>
          <a:noFill/>
          <a:ln>
            <a:noFill/>
          </a:ln>
        </p:spPr>
      </p:pic>
      <p:sp>
        <p:nvSpPr>
          <p:cNvPr id="39" name="Shape 39"/>
          <p:cNvSpPr txBox="1"/>
          <p:nvPr>
            <p:ph type="ctrTitle"/>
          </p:nvPr>
        </p:nvSpPr>
        <p:spPr>
          <a:xfrm>
            <a:off x="3717450" y="1570850"/>
            <a:ext cx="4995300" cy="172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0">
                <a:latin typeface="Geo"/>
                <a:ea typeface="Geo"/>
                <a:cs typeface="Geo"/>
                <a:sym typeface="Geo"/>
              </a:rPr>
              <a:t>Games</a:t>
            </a:r>
            <a:endParaRPr sz="12000">
              <a:latin typeface="Geo"/>
              <a:ea typeface="Geo"/>
              <a:cs typeface="Geo"/>
              <a:sym typeface="Geo"/>
            </a:endParaRPr>
          </a:p>
        </p:txBody>
      </p:sp>
      <p:pic>
        <p:nvPicPr>
          <p:cNvPr id="40" name="Shape 40"/>
          <p:cNvPicPr preferRelativeResize="0"/>
          <p:nvPr/>
        </p:nvPicPr>
        <p:blipFill>
          <a:blip r:embed="rId5">
            <a:alphaModFix/>
          </a:blip>
          <a:stretch>
            <a:fillRect/>
          </a:stretch>
        </p:blipFill>
        <p:spPr>
          <a:xfrm>
            <a:off x="0" y="378675"/>
            <a:ext cx="3197875" cy="19415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entire screen of one game by @tom7</a:t>
            </a:r>
            <a:endParaRPr/>
          </a:p>
          <a:p>
            <a:pPr indent="0" lvl="0" marL="0">
              <a:spcBef>
                <a:spcPts val="0"/>
              </a:spcBef>
              <a:spcAft>
                <a:spcPts val="0"/>
              </a:spcAft>
              <a:buNone/>
            </a:pPr>
            <a:r>
              <a:rPr lang="en" u="sng">
                <a:solidFill>
                  <a:schemeClr val="hlink"/>
                </a:solidFill>
                <a:hlinkClick r:id="rId3"/>
              </a:rPr>
              <a:t>http://entire.spacebar.org/</a:t>
            </a:r>
            <a:endParaRPr/>
          </a:p>
        </p:txBody>
      </p:sp>
      <p:sp>
        <p:nvSpPr>
          <p:cNvPr id="97" name="Shape 97"/>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 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Shape 102"/>
          <p:cNvPicPr preferRelativeResize="0"/>
          <p:nvPr/>
        </p:nvPicPr>
        <p:blipFill>
          <a:blip r:embed="rId3">
            <a:alphaModFix/>
          </a:blip>
          <a:stretch>
            <a:fillRect/>
          </a:stretch>
        </p:blipFill>
        <p:spPr>
          <a:xfrm>
            <a:off x="1840250" y="166101"/>
            <a:ext cx="7146226" cy="3634149"/>
          </a:xfrm>
          <a:prstGeom prst="rect">
            <a:avLst/>
          </a:prstGeom>
          <a:noFill/>
          <a:ln>
            <a:noFill/>
          </a:ln>
        </p:spPr>
      </p:pic>
      <p:sp>
        <p:nvSpPr>
          <p:cNvPr id="103" name="Shape 103"/>
          <p:cNvSpPr txBox="1"/>
          <p:nvPr>
            <p:ph idx="1" type="subTitle"/>
          </p:nvPr>
        </p:nvSpPr>
        <p:spPr>
          <a:xfrm>
            <a:off x="1178250" y="4358703"/>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Circa Infinity</a:t>
            </a:r>
            <a:endParaRPr/>
          </a:p>
        </p:txBody>
      </p:sp>
      <p:sp>
        <p:nvSpPr>
          <p:cNvPr id="104" name="Shape 104"/>
          <p:cNvSpPr txBox="1"/>
          <p:nvPr>
            <p:ph type="ctrTitle"/>
          </p:nvPr>
        </p:nvSpPr>
        <p:spPr>
          <a:xfrm>
            <a:off x="1178250" y="340079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space and dimensionality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idx="1" type="body"/>
          </p:nvPr>
        </p:nvSpPr>
        <p:spPr>
          <a:xfrm>
            <a:off x="1320850" y="1839325"/>
            <a:ext cx="7823100" cy="33042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Space / Time / Dimensionality must be fundamental to game concept</a:t>
            </a:r>
            <a:endParaRPr sz="2400"/>
          </a:p>
          <a:p>
            <a:pPr indent="-381000" lvl="0" marL="457200" rtl="0">
              <a:spcBef>
                <a:spcPts val="0"/>
              </a:spcBef>
              <a:spcAft>
                <a:spcPts val="0"/>
              </a:spcAft>
              <a:buSzPts val="2400"/>
              <a:buChar char="●"/>
            </a:pPr>
            <a:r>
              <a:rPr b="1" lang="en" sz="2400"/>
              <a:t>ALL CORE MECHANIC</a:t>
            </a:r>
            <a:r>
              <a:rPr b="1" lang="en" sz="1800"/>
              <a:t>(S)</a:t>
            </a:r>
            <a:r>
              <a:rPr b="1" lang="en" sz="2400"/>
              <a:t> MUST BE ORIGINAL</a:t>
            </a:r>
            <a:endParaRPr b="1" sz="2400"/>
          </a:p>
          <a:p>
            <a:pPr indent="-342900" lvl="1" marL="914400" rtl="0">
              <a:spcBef>
                <a:spcPts val="0"/>
              </a:spcBef>
              <a:spcAft>
                <a:spcPts val="0"/>
              </a:spcAft>
              <a:buSzPts val="1800"/>
              <a:buChar char="○"/>
            </a:pPr>
            <a:r>
              <a:rPr lang="en" sz="1800"/>
              <a:t>If Mario or Sonic did it, you can’t.</a:t>
            </a:r>
            <a:endParaRPr sz="1800"/>
          </a:p>
          <a:p>
            <a:pPr indent="-381000" lvl="0" marL="457200" rtl="0">
              <a:spcBef>
                <a:spcPts val="0"/>
              </a:spcBef>
              <a:spcAft>
                <a:spcPts val="0"/>
              </a:spcAft>
              <a:buSzPts val="2400"/>
              <a:buChar char="●"/>
            </a:pPr>
            <a:r>
              <a:rPr lang="en" sz="2400"/>
              <a:t>Individuals or teams up to 3 members</a:t>
            </a:r>
            <a:endParaRPr sz="2400"/>
          </a:p>
          <a:p>
            <a:pPr indent="-381000" lvl="0" marL="457200" rtl="0">
              <a:spcBef>
                <a:spcPts val="0"/>
              </a:spcBef>
              <a:spcAft>
                <a:spcPts val="0"/>
              </a:spcAft>
              <a:buSzPts val="2400"/>
              <a:buChar char="●"/>
            </a:pPr>
            <a:r>
              <a:rPr lang="en" sz="2400"/>
              <a:t>Teams of </a:t>
            </a:r>
            <a:r>
              <a:rPr lang="en" sz="2400" u="sng"/>
              <a:t>more than 1 must use </a:t>
            </a:r>
            <a:r>
              <a:rPr b="1" lang="en" sz="2400" u="sng"/>
              <a:t>Unity</a:t>
            </a:r>
            <a:r>
              <a:rPr lang="en" sz="2400"/>
              <a:t>, unless granted special exception</a:t>
            </a:r>
            <a:endParaRPr sz="2400"/>
          </a:p>
          <a:p>
            <a:pPr indent="-381000" lvl="0" marL="457200">
              <a:spcBef>
                <a:spcPts val="0"/>
              </a:spcBef>
              <a:spcAft>
                <a:spcPts val="0"/>
              </a:spcAft>
              <a:buSzPts val="2400"/>
              <a:buChar char="●"/>
            </a:pPr>
            <a:r>
              <a:rPr b="1" lang="en" sz="2400"/>
              <a:t>Solo </a:t>
            </a:r>
            <a:r>
              <a:rPr lang="en" sz="2400"/>
              <a:t>teams can use </a:t>
            </a:r>
            <a:r>
              <a:rPr b="1" lang="en" sz="2400"/>
              <a:t>Unity</a:t>
            </a:r>
            <a:r>
              <a:rPr lang="en" sz="2400"/>
              <a:t>, </a:t>
            </a:r>
            <a:r>
              <a:rPr b="1" lang="en" sz="2400"/>
              <a:t>GameMaker </a:t>
            </a:r>
            <a:r>
              <a:rPr lang="en" sz="2400"/>
              <a:t>or </a:t>
            </a:r>
            <a:r>
              <a:rPr b="1" lang="en" sz="2400"/>
              <a:t>Processing</a:t>
            </a:r>
            <a:endParaRPr b="1" sz="2400"/>
          </a:p>
        </p:txBody>
      </p:sp>
      <p:sp>
        <p:nvSpPr>
          <p:cNvPr id="116" name="Shape 116"/>
          <p:cNvSpPr txBox="1"/>
          <p:nvPr>
            <p:ph type="title"/>
          </p:nvPr>
        </p:nvSpPr>
        <p:spPr>
          <a:xfrm>
            <a:off x="539225" y="30125"/>
            <a:ext cx="8604600" cy="1891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800"/>
              <a:t>GAME 2 -</a:t>
            </a:r>
            <a:r>
              <a:rPr lang="en" sz="6000"/>
              <a:t> </a:t>
            </a:r>
            <a:r>
              <a:rPr lang="en" sz="6000">
                <a:solidFill>
                  <a:srgbClr val="D5A6BD"/>
                </a:solidFill>
              </a:rPr>
              <a:t>DIMENSION EXPLORER</a:t>
            </a:r>
            <a:r>
              <a:rPr lang="en" sz="6000"/>
              <a:t> </a:t>
            </a:r>
            <a:r>
              <a:rPr lang="en"/>
              <a:t>REQUIREMENTS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Shape 121"/>
          <p:cNvPicPr preferRelativeResize="0"/>
          <p:nvPr/>
        </p:nvPicPr>
        <p:blipFill>
          <a:blip r:embed="rId3">
            <a:alphaModFix/>
          </a:blip>
          <a:stretch>
            <a:fillRect/>
          </a:stretch>
        </p:blipFill>
        <p:spPr>
          <a:xfrm>
            <a:off x="3169469" y="398175"/>
            <a:ext cx="2805075" cy="4347150"/>
          </a:xfrm>
          <a:prstGeom prst="rect">
            <a:avLst/>
          </a:prstGeom>
          <a:noFill/>
          <a:ln>
            <a:noFill/>
          </a:ln>
        </p:spPr>
      </p:pic>
      <p:cxnSp>
        <p:nvCxnSpPr>
          <p:cNvPr id="122" name="Shape 122"/>
          <p:cNvCxnSpPr/>
          <p:nvPr/>
        </p:nvCxnSpPr>
        <p:spPr>
          <a:xfrm>
            <a:off x="2890663" y="738150"/>
            <a:ext cx="3573600" cy="3468000"/>
          </a:xfrm>
          <a:prstGeom prst="straightConnector1">
            <a:avLst/>
          </a:prstGeom>
          <a:noFill/>
          <a:ln cap="flat" cmpd="sng" w="152400">
            <a:solidFill>
              <a:srgbClr val="FFFFFF"/>
            </a:solidFill>
            <a:prstDash val="solid"/>
            <a:round/>
            <a:headEnd len="med" w="med" type="none"/>
            <a:tailEnd len="med" w="med" type="none"/>
          </a:ln>
        </p:spPr>
      </p:cxnSp>
      <p:cxnSp>
        <p:nvCxnSpPr>
          <p:cNvPr id="123" name="Shape 123"/>
          <p:cNvCxnSpPr/>
          <p:nvPr/>
        </p:nvCxnSpPr>
        <p:spPr>
          <a:xfrm flipH="1">
            <a:off x="2890663" y="738150"/>
            <a:ext cx="3573600" cy="3468000"/>
          </a:xfrm>
          <a:prstGeom prst="straightConnector1">
            <a:avLst/>
          </a:prstGeom>
          <a:noFill/>
          <a:ln cap="flat" cmpd="sng" w="152400">
            <a:solidFill>
              <a:srgbClr val="FFFFFF"/>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1-3 members</a:t>
            </a:r>
            <a:endParaRPr/>
          </a:p>
        </p:txBody>
      </p:sp>
      <p:sp>
        <p:nvSpPr>
          <p:cNvPr id="129" name="Shape 129"/>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break into teams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 type="subTitle"/>
          </p:nvPr>
        </p:nvSpPr>
        <p:spPr>
          <a:xfrm>
            <a:off x="457200" y="2459050"/>
            <a:ext cx="8575500" cy="16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down 5 characters and 5 situations without saying anything out loud.</a:t>
            </a:r>
            <a:endParaRPr/>
          </a:p>
          <a:p>
            <a:pPr indent="0" lvl="0" marL="0" rtl="0" algn="l">
              <a:spcBef>
                <a:spcPts val="0"/>
              </a:spcBef>
              <a:spcAft>
                <a:spcPts val="0"/>
              </a:spcAft>
              <a:buNone/>
            </a:pPr>
            <a:r>
              <a:rPr lang="en"/>
              <a:t>e.g. </a:t>
            </a:r>
            <a:endParaRPr/>
          </a:p>
          <a:p>
            <a:pPr indent="-419100" lvl="0" marL="1371600" rtl="0" algn="l">
              <a:spcBef>
                <a:spcPts val="0"/>
              </a:spcBef>
              <a:spcAft>
                <a:spcPts val="0"/>
              </a:spcAft>
              <a:buSzPts val="3000"/>
              <a:buAutoNum type="arabicPeriod"/>
            </a:pPr>
            <a:r>
              <a:rPr lang="en"/>
              <a:t>a mortician </a:t>
            </a:r>
            <a:endParaRPr/>
          </a:p>
          <a:p>
            <a:pPr indent="-419100" lvl="0" marL="1371600" algn="l">
              <a:spcBef>
                <a:spcPts val="0"/>
              </a:spcBef>
              <a:spcAft>
                <a:spcPts val="0"/>
              </a:spcAft>
              <a:buSzPts val="3000"/>
              <a:buAutoNum type="arabicPeriod"/>
            </a:pPr>
            <a:r>
              <a:rPr lang="en"/>
              <a:t>waiting in line at the post office</a:t>
            </a:r>
            <a:endParaRPr/>
          </a:p>
        </p:txBody>
      </p:sp>
      <p:sp>
        <p:nvSpPr>
          <p:cNvPr id="135" name="Shape 135"/>
          <p:cNvSpPr txBox="1"/>
          <p:nvPr>
            <p:ph type="ctrTitle"/>
          </p:nvPr>
        </p:nvSpPr>
        <p:spPr>
          <a:xfrm>
            <a:off x="457200" y="1202342"/>
            <a:ext cx="7772400" cy="11598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en"/>
              <a:t>brainstormin’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p:txBody>
      </p:sp>
      <p:sp>
        <p:nvSpPr>
          <p:cNvPr id="141" name="Shape 14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lang="en" sz="3600">
                <a:latin typeface="Geo"/>
                <a:ea typeface="Geo"/>
                <a:cs typeface="Geo"/>
                <a:sym typeface="Geo"/>
              </a:rPr>
              <a:t>One-Sheet Example </a:t>
            </a:r>
            <a:endParaRPr sz="3600">
              <a:latin typeface="Geo"/>
              <a:ea typeface="Geo"/>
              <a:cs typeface="Geo"/>
              <a:sym typeface="Geo"/>
            </a:endParaRPr>
          </a:p>
          <a:p>
            <a:pPr indent="0" lvl="0" marL="0" rtl="0" algn="r">
              <a:spcBef>
                <a:spcPts val="600"/>
              </a:spcBef>
              <a:spcAft>
                <a:spcPts val="0"/>
              </a:spcAft>
              <a:buNone/>
            </a:pPr>
            <a:r>
              <a:rPr lang="en" u="sng">
                <a:solidFill>
                  <a:schemeClr val="hlink"/>
                </a:solidFill>
                <a:latin typeface="Geo"/>
                <a:ea typeface="Geo"/>
                <a:cs typeface="Geo"/>
                <a:sym typeface="Geo"/>
                <a:hlinkClick r:id="rId3"/>
              </a:rPr>
              <a:t>link</a:t>
            </a:r>
            <a:r>
              <a:rPr lang="en">
                <a:latin typeface="Geo"/>
                <a:ea typeface="Geo"/>
                <a:cs typeface="Geo"/>
                <a:sym typeface="Geo"/>
              </a:rPr>
              <a:t>			</a:t>
            </a:r>
            <a:endParaRPr>
              <a:latin typeface="Geo"/>
              <a:ea typeface="Geo"/>
              <a:cs typeface="Geo"/>
              <a:sym typeface="Geo"/>
            </a:endParaRPr>
          </a:p>
        </p:txBody>
      </p:sp>
      <p:pic>
        <p:nvPicPr>
          <p:cNvPr descr="Screen Shot 2015-09-23 at 5.11.15 PM.png" id="142" name="Shape 142"/>
          <p:cNvPicPr preferRelativeResize="0"/>
          <p:nvPr/>
        </p:nvPicPr>
        <p:blipFill>
          <a:blip r:embed="rId4">
            <a:alphaModFix/>
          </a:blip>
          <a:stretch>
            <a:fillRect/>
          </a:stretch>
        </p:blipFill>
        <p:spPr>
          <a:xfrm>
            <a:off x="932221" y="0"/>
            <a:ext cx="3949807"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203825" y="205975"/>
            <a:ext cx="74829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
                <a:ea typeface="Geo"/>
                <a:cs typeface="Geo"/>
                <a:sym typeface="Geo"/>
              </a:rPr>
              <a:t>One-Sheet Outline</a:t>
            </a:r>
            <a:endParaRPr>
              <a:latin typeface="Geo"/>
              <a:ea typeface="Geo"/>
              <a:cs typeface="Geo"/>
              <a:sym typeface="Geo"/>
            </a:endParaRPr>
          </a:p>
        </p:txBody>
      </p:sp>
      <p:sp>
        <p:nvSpPr>
          <p:cNvPr id="148" name="Shape 148"/>
          <p:cNvSpPr txBox="1"/>
          <p:nvPr>
            <p:ph idx="1" type="body"/>
          </p:nvPr>
        </p:nvSpPr>
        <p:spPr>
          <a:xfrm>
            <a:off x="1812150" y="1200150"/>
            <a:ext cx="6874500" cy="3725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Font typeface="Geo"/>
              <a:buChar char="●"/>
            </a:pPr>
            <a:r>
              <a:rPr lang="en" sz="2400">
                <a:latin typeface="Geo"/>
                <a:ea typeface="Geo"/>
                <a:cs typeface="Geo"/>
                <a:sym typeface="Geo"/>
              </a:rPr>
              <a:t>Title</a:t>
            </a:r>
            <a:endParaRPr sz="2400">
              <a:latin typeface="Geo"/>
              <a:ea typeface="Geo"/>
              <a:cs typeface="Geo"/>
              <a:sym typeface="Geo"/>
            </a:endParaRPr>
          </a:p>
          <a:p>
            <a:pPr indent="-381000" lvl="0" marL="457200" rtl="0">
              <a:spcBef>
                <a:spcPts val="0"/>
              </a:spcBef>
              <a:spcAft>
                <a:spcPts val="0"/>
              </a:spcAft>
              <a:buSzPts val="2400"/>
              <a:buFont typeface="Geo"/>
              <a:buChar char="●"/>
            </a:pPr>
            <a:r>
              <a:rPr lang="en" sz="2400">
                <a:latin typeface="Geo"/>
                <a:ea typeface="Geo"/>
                <a:cs typeface="Geo"/>
                <a:sym typeface="Geo"/>
              </a:rPr>
              <a:t>Game Platform</a:t>
            </a:r>
            <a:endParaRPr sz="2400">
              <a:latin typeface="Geo"/>
              <a:ea typeface="Geo"/>
              <a:cs typeface="Geo"/>
              <a:sym typeface="Geo"/>
            </a:endParaRPr>
          </a:p>
          <a:p>
            <a:pPr indent="-381000" lvl="0" marL="457200" rtl="0">
              <a:spcBef>
                <a:spcPts val="0"/>
              </a:spcBef>
              <a:spcAft>
                <a:spcPts val="0"/>
              </a:spcAft>
              <a:buSzPts val="2400"/>
              <a:buFont typeface="Geo"/>
              <a:buChar char="●"/>
            </a:pPr>
            <a:r>
              <a:rPr lang="en" sz="2400">
                <a:latin typeface="Geo"/>
                <a:ea typeface="Geo"/>
                <a:cs typeface="Geo"/>
                <a:sym typeface="Geo"/>
              </a:rPr>
              <a:t>Target Audience</a:t>
            </a:r>
            <a:endParaRPr sz="2400">
              <a:latin typeface="Geo"/>
              <a:ea typeface="Geo"/>
              <a:cs typeface="Geo"/>
              <a:sym typeface="Geo"/>
            </a:endParaRPr>
          </a:p>
          <a:p>
            <a:pPr indent="-381000" lvl="0" marL="457200" rtl="0">
              <a:spcBef>
                <a:spcPts val="0"/>
              </a:spcBef>
              <a:spcAft>
                <a:spcPts val="0"/>
              </a:spcAft>
              <a:buSzPts val="2400"/>
              <a:buFont typeface="Geo"/>
              <a:buChar char="●"/>
            </a:pPr>
            <a:r>
              <a:rPr lang="en" sz="2400">
                <a:latin typeface="Geo"/>
                <a:ea typeface="Geo"/>
                <a:cs typeface="Geo"/>
                <a:sym typeface="Geo"/>
              </a:rPr>
              <a:t>Rating</a:t>
            </a:r>
            <a:endParaRPr sz="2400">
              <a:latin typeface="Geo"/>
              <a:ea typeface="Geo"/>
              <a:cs typeface="Geo"/>
              <a:sym typeface="Geo"/>
            </a:endParaRPr>
          </a:p>
          <a:p>
            <a:pPr indent="0" lvl="0" marL="0" rtl="0">
              <a:spcBef>
                <a:spcPts val="600"/>
              </a:spcBef>
              <a:spcAft>
                <a:spcPts val="0"/>
              </a:spcAft>
              <a:buNone/>
            </a:pPr>
            <a:r>
              <a:t/>
            </a:r>
            <a:endParaRPr sz="2400">
              <a:latin typeface="Geo"/>
              <a:ea typeface="Geo"/>
              <a:cs typeface="Geo"/>
              <a:sym typeface="Geo"/>
            </a:endParaRPr>
          </a:p>
          <a:p>
            <a:pPr indent="-381000" lvl="0" marL="457200" rtl="0">
              <a:spcBef>
                <a:spcPts val="600"/>
              </a:spcBef>
              <a:spcAft>
                <a:spcPts val="0"/>
              </a:spcAft>
              <a:buSzPts val="2400"/>
              <a:buFont typeface="Geo"/>
              <a:buChar char="●"/>
            </a:pPr>
            <a:r>
              <a:rPr lang="en" sz="2400">
                <a:latin typeface="Geo"/>
                <a:ea typeface="Geo"/>
                <a:cs typeface="Geo"/>
                <a:sym typeface="Geo"/>
              </a:rPr>
              <a:t>Game Summary</a:t>
            </a:r>
            <a:endParaRPr sz="2400">
              <a:latin typeface="Geo"/>
              <a:ea typeface="Geo"/>
              <a:cs typeface="Geo"/>
              <a:sym typeface="Geo"/>
            </a:endParaRPr>
          </a:p>
          <a:p>
            <a:pPr indent="-381000" lvl="0" marL="457200" rtl="0">
              <a:spcBef>
                <a:spcPts val="0"/>
              </a:spcBef>
              <a:spcAft>
                <a:spcPts val="0"/>
              </a:spcAft>
              <a:buSzPts val="2400"/>
              <a:buFont typeface="Geo"/>
              <a:buChar char="●"/>
            </a:pPr>
            <a:r>
              <a:rPr lang="en" sz="2400">
                <a:latin typeface="Geo"/>
                <a:ea typeface="Geo"/>
                <a:cs typeface="Geo"/>
                <a:sym typeface="Geo"/>
              </a:rPr>
              <a:t>Game Outline</a:t>
            </a:r>
            <a:endParaRPr sz="2400">
              <a:latin typeface="Geo"/>
              <a:ea typeface="Geo"/>
              <a:cs typeface="Geo"/>
              <a:sym typeface="Geo"/>
            </a:endParaRPr>
          </a:p>
          <a:p>
            <a:pPr indent="-381000" lvl="0" marL="457200" rtl="0">
              <a:spcBef>
                <a:spcPts val="0"/>
              </a:spcBef>
              <a:spcAft>
                <a:spcPts val="0"/>
              </a:spcAft>
              <a:buSzPts val="2400"/>
              <a:buFont typeface="Geo"/>
              <a:buChar char="●"/>
            </a:pPr>
            <a:r>
              <a:rPr lang="en" sz="2400">
                <a:latin typeface="Geo"/>
                <a:ea typeface="Geo"/>
                <a:cs typeface="Geo"/>
                <a:sym typeface="Geo"/>
              </a:rPr>
              <a:t>USP (Unique Selling Points)</a:t>
            </a:r>
            <a:endParaRPr sz="2400">
              <a:latin typeface="Geo"/>
              <a:ea typeface="Geo"/>
              <a:cs typeface="Geo"/>
              <a:sym typeface="Geo"/>
            </a:endParaRPr>
          </a:p>
          <a:p>
            <a:pPr indent="-381000" lvl="0" marL="457200" rtl="0">
              <a:spcBef>
                <a:spcPts val="0"/>
              </a:spcBef>
              <a:spcAft>
                <a:spcPts val="0"/>
              </a:spcAft>
              <a:buSzPts val="2400"/>
              <a:buFont typeface="Geo"/>
              <a:buChar char="●"/>
            </a:pPr>
            <a:r>
              <a:rPr lang="en" sz="2400">
                <a:latin typeface="Geo"/>
                <a:ea typeface="Geo"/>
                <a:cs typeface="Geo"/>
                <a:sym typeface="Geo"/>
              </a:rPr>
              <a:t>Similar Competitive Products / Precedents</a:t>
            </a:r>
            <a:endParaRPr sz="2400">
              <a:latin typeface="Geo"/>
              <a:ea typeface="Geo"/>
              <a:cs typeface="Geo"/>
              <a:sym typeface="Ge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t/>
            </a:r>
            <a:endParaRPr/>
          </a:p>
        </p:txBody>
      </p:sp>
      <p:sp>
        <p:nvSpPr>
          <p:cNvPr descr="Based in The Netherlands, Rami Ismail founded VLAMBEER in 2010 with partner Jan Willem Nijman after they dropped out of their university where they were studying game design. With no resources, space or money, they created RADICAL FISHING, their first award-winning game. This commercial hit bought them time to develop SUPER CRATE BOX which was an overwhelming success, earning them recognition at the Independent Games Festival and the Penny Arcade Expo. Vlambeer won a 2013 Edge Developer Award for the top 50 studios developing games in the world today. For more information, visit www.vlambeer.com.   Moderated by Phil Tibitoski  Phil Tibitoski is president, community manager, and co-founder at YOUNG HORSES, the independent game development studio based in Chicago that brought the world OCTODAD. He is also on the board for the collective Indie City Games strives to connect local independent developers in their creative pursuits. Phil can be contacted on twitter @PTibz.  Recorded 2/15/13 Produced by an all-student crew at DePaul University Faculty Producer   Jonah Zeiger Production Stage Manager   Ryan McCarthy Assistant Stage Manager   Anastasia Kontchaeva Production Coordinator &amp; House Manager   Elizabeth Chitjian Floor Manager   Samantha C. Rodriguez Booth &amp; Lighting Operator   Jessica Franklin  Theatre Manager &amp; Lighting Director    Chris Vinopal Audio Supervisor   Derek Katzer Video Supervisor      Sharon Mooney Media Supervisor   Savvas Paritsis Video Director   Peter Hongisto Camera Supervisor   Theo Jamal Camera Operators   Nick Buffo, Shawn Tigue      vGrace Simonett Assistant Audio Supervisor   Tim Calistro Audio Crew   Thomas Korabik   Kaitlin Kreterfield,   Gaffer   Grant Wieland Still Photographer  lStephen Collera Publicist &amp; Make Up Artist   Anastasia Kontchaeva Logo &amp; Poster Design    Christopher Kalis Editor Nick Schmidt" id="155" name="Shape 155" title="Rami Ismail of Vlambeer, Independent Game Developer">
            <a:hlinkClick r:id="rId3"/>
          </p:cNvPr>
          <p:cNvSpPr/>
          <p:nvPr/>
        </p:nvSpPr>
        <p:spPr>
          <a:xfrm>
            <a:off x="1143000" y="0"/>
            <a:ext cx="6858000" cy="5143500"/>
          </a:xfrm>
          <a:prstGeom prst="rect">
            <a:avLst/>
          </a:prstGeom>
          <a:blipFill>
            <a:blip r:embed="rId4">
              <a:alphaModFix/>
            </a:blip>
            <a:stretch>
              <a:fillRect/>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Shape 45"/>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6" name="Shape 46"/>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6000"/>
              <a:t>Last week</a:t>
            </a:r>
            <a:endParaRPr sz="6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solidFill>
                  <a:srgbClr val="E06666"/>
                </a:solidFill>
              </a:rPr>
              <a:t>HOMEWORK</a:t>
            </a:r>
            <a:endParaRPr sz="4800">
              <a:solidFill>
                <a:srgbClr val="E06666"/>
              </a:solidFill>
            </a:endParaRPr>
          </a:p>
        </p:txBody>
      </p:sp>
      <p:sp>
        <p:nvSpPr>
          <p:cNvPr id="161" name="Shape 161"/>
          <p:cNvSpPr txBox="1"/>
          <p:nvPr>
            <p:ph idx="1" type="body"/>
          </p:nvPr>
        </p:nvSpPr>
        <p:spPr>
          <a:xfrm>
            <a:off x="457200" y="1200150"/>
            <a:ext cx="8229600" cy="3725700"/>
          </a:xfrm>
          <a:prstGeom prst="rect">
            <a:avLst/>
          </a:prstGeom>
          <a:ln>
            <a:noFill/>
          </a:ln>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b="1" lang="en"/>
              <a:t>Platformer</a:t>
            </a:r>
            <a:r>
              <a:rPr lang="en"/>
              <a:t> Pitches -- next week</a:t>
            </a:r>
            <a:endParaRPr/>
          </a:p>
          <a:p>
            <a:pPr indent="-381000" lvl="1" marL="914400" rtl="0">
              <a:spcBef>
                <a:spcPts val="0"/>
              </a:spcBef>
              <a:spcAft>
                <a:spcPts val="0"/>
              </a:spcAft>
              <a:buSzPts val="2400"/>
              <a:buChar char="○"/>
            </a:pPr>
            <a:r>
              <a:rPr lang="en"/>
              <a:t>One-sheets for all </a:t>
            </a:r>
            <a:endParaRPr/>
          </a:p>
          <a:p>
            <a:pPr indent="-381000" lvl="1" marL="914400" rtl="0">
              <a:spcBef>
                <a:spcPts val="0"/>
              </a:spcBef>
              <a:spcAft>
                <a:spcPts val="0"/>
              </a:spcAft>
              <a:buSzPts val="2400"/>
              <a:buChar char="○"/>
            </a:pPr>
            <a:r>
              <a:rPr lang="en"/>
              <a:t>Formal presentation with sketches, inspiration/precedent visuals, etc.</a:t>
            </a:r>
            <a:endParaRPr/>
          </a:p>
          <a:p>
            <a:pPr indent="0" lvl="0" marL="457200" rtl="0">
              <a:spcBef>
                <a:spcPts val="600"/>
              </a:spcBef>
              <a:spcAft>
                <a:spcPts val="0"/>
              </a:spcAft>
              <a:buNone/>
            </a:pPr>
            <a:r>
              <a:t/>
            </a:r>
            <a:endParaRPr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Shape 51"/>
          <p:cNvSpPr txBox="1"/>
          <p:nvPr>
            <p:ph idx="1" type="subTitle"/>
          </p:nvPr>
        </p:nvSpPr>
        <p:spPr>
          <a:xfrm>
            <a:off x="515475" y="591903"/>
            <a:ext cx="7772400" cy="78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u="sng">
                <a:solidFill>
                  <a:schemeClr val="hlink"/>
                </a:solidFill>
                <a:hlinkClick r:id="rId3"/>
              </a:rPr>
              <a:t>http://goo.gl/forms/bvTRFNtX6C</a:t>
            </a:r>
            <a:endParaRPr sz="3600"/>
          </a:p>
        </p:txBody>
      </p:sp>
      <p:sp>
        <p:nvSpPr>
          <p:cNvPr id="52" name="Shape 52"/>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Peer Evaluations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15 mins</a:t>
            </a:r>
            <a:endParaRPr/>
          </a:p>
        </p:txBody>
      </p:sp>
      <p:sp>
        <p:nvSpPr>
          <p:cNvPr id="58" name="Shape 58"/>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Polished Games</a:t>
            </a:r>
            <a:r>
              <a:rPr lang="en" sz="7200"/>
              <a:t>?</a:t>
            </a:r>
            <a:endParaRPr sz="7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4" name="Shape 64"/>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traditional platformers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0" name="Shape 70"/>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descr="A brief history of several platformgames that have changed the way we play platformers these days." id="71" name="Shape 71" title="The History of Platform Games">
            <a:hlinkClick r:id="rId3"/>
          </p:cNvPr>
          <p:cNvSpPr/>
          <p:nvPr/>
        </p:nvSpPr>
        <p:spPr>
          <a:xfrm>
            <a:off x="1143000" y="0"/>
            <a:ext cx="6858000" cy="5143500"/>
          </a:xfrm>
          <a:prstGeom prst="rect">
            <a:avLst/>
          </a:prstGeom>
          <a:blipFill>
            <a:blip r:embed="rId4">
              <a:alphaModFix/>
            </a:blip>
            <a:stretch>
              <a:fillRect/>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7" name="Shape 77"/>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non-traditional platformers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descr="The award winning Xbox LIVE Arcade title, released on April 13th 2012.  http://fezgame.com/ http://marketplace.xbox.com/Product/Fez/66acd000-77fe-1000-9115-d802584109c0" id="82" name="Shape 82" title="FEZ - Launch Trailer">
            <a:hlinkClick r:id="rId3"/>
          </p:cNvPr>
          <p:cNvSpPr/>
          <p:nvPr/>
        </p:nvSpPr>
        <p:spPr>
          <a:xfrm>
            <a:off x="3674175" y="1041125"/>
            <a:ext cx="5469824" cy="4102375"/>
          </a:xfrm>
          <a:prstGeom prst="rect">
            <a:avLst/>
          </a:prstGeom>
          <a:blipFill>
            <a:blip r:embed="rId4">
              <a:alphaModFix/>
            </a:blip>
            <a:stretch>
              <a:fillRect/>
            </a:stretch>
          </a:blipFill>
          <a:ln>
            <a:noFill/>
          </a:ln>
        </p:spPr>
      </p:sp>
      <p:sp>
        <p:nvSpPr>
          <p:cNvPr id="83" name="Shape 83"/>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a:t>fez</a:t>
            </a:r>
            <a:endParaRPr/>
          </a:p>
        </p:txBody>
      </p:sp>
      <p:sp>
        <p:nvSpPr>
          <p:cNvPr id="84" name="Shape 84"/>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en"/>
              <a:t>example 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a:t>portal</a:t>
            </a:r>
            <a:endParaRPr/>
          </a:p>
        </p:txBody>
      </p:sp>
      <p:sp>
        <p:nvSpPr>
          <p:cNvPr descr="Buy Portal 2 for only 6$! https://www.g2a.com/r/portal2code   //-Info Portal 2 is a first-person puzzle-platform video game developed by Valve Corporation. It is the sequel to the critically-acclaimed 2007 video game Portal and was announced on March 5, 2010, following a week-long alternate reality game based on new patches to the original game.Though initially slated for release in the last quarter of 2010, the game was postponed to the week of April 18, 2011. The game was released by Valve through Steam for Microsoft Windows and Mac OS X, while the PlayStation 3, Xbox 360 and retail Windows/OS X versions of the game are distributed by Electronic Arts. The game's release on Steam was preceded by a second multi-week alternate reality game involving 13 independently-developed titles, culminating in a distributed computing spoof to release Portal 2 several hours early.  //-Hardware -OS: Windows 7 Home Premium x64 -CPU: AMD Phenom II X4 965 3,6GHz -GPU: Sapphire Vapor-X HD 5870 1GB -RAM: 4096MB DDR3 1333MHz -HDD: 4 Terabyte 7.200RPM  Presented you by: http://deluxe-tools.net/" id="90" name="Shape 90" title="Portal 2 Gameplay (PC HD)">
            <a:hlinkClick r:id="rId3"/>
          </p:cNvPr>
          <p:cNvSpPr/>
          <p:nvPr/>
        </p:nvSpPr>
        <p:spPr>
          <a:xfrm>
            <a:off x="2286000" y="0"/>
            <a:ext cx="6858000" cy="5143500"/>
          </a:xfrm>
          <a:prstGeom prst="rect">
            <a:avLst/>
          </a:prstGeom>
          <a:blipFill>
            <a:blip r:embed="rId4">
              <a:alphaModFix/>
            </a:blip>
            <a:stretch>
              <a:fillRect/>
            </a:stretch>
          </a:blipFill>
          <a:ln>
            <a:noFill/>
          </a:ln>
        </p:spPr>
      </p:sp>
      <p:sp>
        <p:nvSpPr>
          <p:cNvPr id="91" name="Shape 91"/>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en"/>
              <a:t>example 2</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