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Geo"/>
      <p:regular r:id="rId24"/>
      <p:italic r:id="rId25"/>
    </p:embeddedFont>
    <p:embeddedFont>
      <p:font typeface="Fjalla One"/>
      <p:regular r:id="rId26"/>
    </p:embeddedFont>
    <p:embeddedFont>
      <p:font typeface="Abel"/>
      <p:regular r:id="rId27"/>
    </p:embeddedFont>
    <p:embeddedFont>
      <p:font typeface="Ropa Sans"/>
      <p:regular r:id="rId28"/>
      <p:italic r:id="rId29"/>
    </p:embeddedFont>
    <p:embeddedFont>
      <p:font typeface="Iceland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e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FjallaOne-regular.fntdata"/><Relationship Id="rId25" Type="http://schemas.openxmlformats.org/officeDocument/2006/relationships/font" Target="fonts/Geo-italic.fntdata"/><Relationship Id="rId28" Type="http://schemas.openxmlformats.org/officeDocument/2006/relationships/font" Target="fonts/RopaSans-regular.fntdata"/><Relationship Id="rId27" Type="http://schemas.openxmlformats.org/officeDocument/2006/relationships/font" Target="fonts/A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pa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Icela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pa Sans"/>
              <a:buNone/>
              <a:defRPr sz="2800">
                <a:latin typeface="Ropa Sans"/>
                <a:ea typeface="Ropa Sans"/>
                <a:cs typeface="Ropa Sans"/>
                <a:sym typeface="Rop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pa Sans"/>
              <a:buNone/>
              <a:defRPr sz="2800">
                <a:latin typeface="Ropa Sans"/>
                <a:ea typeface="Ropa Sans"/>
                <a:cs typeface="Ropa Sans"/>
                <a:sym typeface="Ropa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pa Sans"/>
              <a:buNone/>
              <a:defRPr sz="2800">
                <a:latin typeface="Ropa Sans"/>
                <a:ea typeface="Ropa Sans"/>
                <a:cs typeface="Ropa Sans"/>
                <a:sym typeface="Ropa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pa Sans"/>
              <a:buNone/>
              <a:defRPr sz="2800">
                <a:latin typeface="Ropa Sans"/>
                <a:ea typeface="Ropa Sans"/>
                <a:cs typeface="Ropa Sans"/>
                <a:sym typeface="Ropa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pa Sans"/>
              <a:buNone/>
              <a:defRPr sz="2800">
                <a:latin typeface="Ropa Sans"/>
                <a:ea typeface="Ropa Sans"/>
                <a:cs typeface="Ropa Sans"/>
                <a:sym typeface="Ropa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pa Sans"/>
              <a:buNone/>
              <a:defRPr sz="2800">
                <a:latin typeface="Ropa Sans"/>
                <a:ea typeface="Ropa Sans"/>
                <a:cs typeface="Ropa Sans"/>
                <a:sym typeface="Ropa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pa Sans"/>
              <a:buNone/>
              <a:defRPr sz="2800">
                <a:latin typeface="Ropa Sans"/>
                <a:ea typeface="Ropa Sans"/>
                <a:cs typeface="Ropa Sans"/>
                <a:sym typeface="Ropa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pa Sans"/>
              <a:buNone/>
              <a:defRPr sz="2800">
                <a:latin typeface="Ropa Sans"/>
                <a:ea typeface="Ropa Sans"/>
                <a:cs typeface="Ropa Sans"/>
                <a:sym typeface="Ropa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pa Sans"/>
              <a:buNone/>
              <a:defRPr sz="2800">
                <a:latin typeface="Ropa Sans"/>
                <a:ea typeface="Ropa Sans"/>
                <a:cs typeface="Ropa Sans"/>
                <a:sym typeface="Ropa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Fjalla One"/>
              <a:buNone/>
              <a:defRPr sz="36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jalla One"/>
              <a:buNone/>
              <a:defRPr sz="36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jalla One"/>
              <a:buNone/>
              <a:defRPr sz="36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jalla One"/>
              <a:buNone/>
              <a:defRPr sz="36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jalla One"/>
              <a:buNone/>
              <a:defRPr sz="36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jalla One"/>
              <a:buNone/>
              <a:defRPr sz="36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jalla One"/>
              <a:buNone/>
              <a:defRPr sz="36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jalla One"/>
              <a:buNone/>
              <a:defRPr sz="36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jalla One"/>
              <a:buNone/>
              <a:defRPr sz="36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pa Sans"/>
              <a:buChar char="●"/>
              <a:defRPr>
                <a:latin typeface="Ropa Sans"/>
                <a:ea typeface="Ropa Sans"/>
                <a:cs typeface="Ropa Sans"/>
                <a:sym typeface="Ropa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Ropa Sans"/>
              <a:buChar char="○"/>
              <a:defRPr>
                <a:latin typeface="Ropa Sans"/>
                <a:ea typeface="Ropa Sans"/>
                <a:cs typeface="Ropa Sans"/>
                <a:sym typeface="Ropa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Ropa Sans"/>
              <a:buChar char="■"/>
              <a:defRPr>
                <a:latin typeface="Ropa Sans"/>
                <a:ea typeface="Ropa Sans"/>
                <a:cs typeface="Ropa Sans"/>
                <a:sym typeface="Ropa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Ropa Sans"/>
              <a:buChar char="●"/>
              <a:defRPr>
                <a:latin typeface="Ropa Sans"/>
                <a:ea typeface="Ropa Sans"/>
                <a:cs typeface="Ropa Sans"/>
                <a:sym typeface="Ropa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Ropa Sans"/>
              <a:buChar char="○"/>
              <a:defRPr>
                <a:latin typeface="Ropa Sans"/>
                <a:ea typeface="Ropa Sans"/>
                <a:cs typeface="Ropa Sans"/>
                <a:sym typeface="Ropa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Ropa Sans"/>
              <a:buChar char="■"/>
              <a:defRPr>
                <a:latin typeface="Ropa Sans"/>
                <a:ea typeface="Ropa Sans"/>
                <a:cs typeface="Ropa Sans"/>
                <a:sym typeface="Ropa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Ropa Sans"/>
              <a:buChar char="●"/>
              <a:defRPr>
                <a:latin typeface="Ropa Sans"/>
                <a:ea typeface="Ropa Sans"/>
                <a:cs typeface="Ropa Sans"/>
                <a:sym typeface="Ropa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Ropa Sans"/>
              <a:buChar char="○"/>
              <a:defRPr>
                <a:latin typeface="Ropa Sans"/>
                <a:ea typeface="Ropa Sans"/>
                <a:cs typeface="Ropa Sans"/>
                <a:sym typeface="Ropa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Ropa Sans"/>
              <a:buChar char="■"/>
              <a:defRPr>
                <a:latin typeface="Ropa Sans"/>
                <a:ea typeface="Ropa Sans"/>
                <a:cs typeface="Ropa Sans"/>
                <a:sym typeface="Ropa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pa Sans"/>
              <a:buChar char="●"/>
              <a:defRPr sz="1800">
                <a:solidFill>
                  <a:schemeClr val="lt2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pa Sans"/>
              <a:buChar char="○"/>
              <a:defRPr>
                <a:solidFill>
                  <a:schemeClr val="lt2"/>
                </a:solidFill>
                <a:latin typeface="Ropa Sans"/>
                <a:ea typeface="Ropa Sans"/>
                <a:cs typeface="Ropa Sans"/>
                <a:sym typeface="Ropa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pa Sans"/>
              <a:buChar char="■"/>
              <a:defRPr>
                <a:solidFill>
                  <a:schemeClr val="lt2"/>
                </a:solidFill>
                <a:latin typeface="Ropa Sans"/>
                <a:ea typeface="Ropa Sans"/>
                <a:cs typeface="Ropa Sans"/>
                <a:sym typeface="Ropa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pa Sans"/>
              <a:buChar char="●"/>
              <a:defRPr>
                <a:solidFill>
                  <a:schemeClr val="lt2"/>
                </a:solidFill>
                <a:latin typeface="Ropa Sans"/>
                <a:ea typeface="Ropa Sans"/>
                <a:cs typeface="Ropa Sans"/>
                <a:sym typeface="Ropa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pa Sans"/>
              <a:buChar char="○"/>
              <a:defRPr>
                <a:solidFill>
                  <a:schemeClr val="lt2"/>
                </a:solidFill>
                <a:latin typeface="Ropa Sans"/>
                <a:ea typeface="Ropa Sans"/>
                <a:cs typeface="Ropa Sans"/>
                <a:sym typeface="Ropa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pa Sans"/>
              <a:buChar char="■"/>
              <a:defRPr>
                <a:solidFill>
                  <a:schemeClr val="lt2"/>
                </a:solidFill>
                <a:latin typeface="Ropa Sans"/>
                <a:ea typeface="Ropa Sans"/>
                <a:cs typeface="Ropa Sans"/>
                <a:sym typeface="Ropa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pa Sans"/>
              <a:buChar char="●"/>
              <a:defRPr>
                <a:solidFill>
                  <a:schemeClr val="lt2"/>
                </a:solidFill>
                <a:latin typeface="Ropa Sans"/>
                <a:ea typeface="Ropa Sans"/>
                <a:cs typeface="Ropa Sans"/>
                <a:sym typeface="Ropa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pa Sans"/>
              <a:buChar char="○"/>
              <a:defRPr>
                <a:solidFill>
                  <a:schemeClr val="lt2"/>
                </a:solidFill>
                <a:latin typeface="Ropa Sans"/>
                <a:ea typeface="Ropa Sans"/>
                <a:cs typeface="Ropa Sans"/>
                <a:sym typeface="Ropa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pa Sans"/>
              <a:buChar char="■"/>
              <a:defRPr>
                <a:solidFill>
                  <a:schemeClr val="lt2"/>
                </a:solidFill>
                <a:latin typeface="Ropa Sans"/>
                <a:ea typeface="Ropa Sans"/>
                <a:cs typeface="Ropa Sans"/>
                <a:sym typeface="Ropa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0B46d2RJIvLNuenNyN0RBR0RKaEE/view?usp=sharing" TargetMode="External"/><Relationship Id="rId4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BdbAWcvvjCggA4fhAvdrEfGK9DTJtUBi0nv06BrY4QU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F8CUu7S1_-ce9ZT-wHMxrp-vyVIdVtQyblIN0W45HPA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0" y="1201775"/>
            <a:ext cx="8520600" cy="25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/>
              <a:t>G D 2 1 0</a:t>
            </a:r>
            <a:endParaRPr sz="18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641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Studio</a:t>
            </a:r>
            <a:endParaRPr>
              <a:latin typeface="Ropa Sans"/>
              <a:ea typeface="Ropa Sans"/>
              <a:cs typeface="Ropa Sans"/>
              <a:sym typeface="Ropa Sans"/>
            </a:endParaRPr>
          </a:p>
        </p:txBody>
      </p:sp>
      <p:cxnSp>
        <p:nvCxnSpPr>
          <p:cNvPr id="81" name="Shape 81"/>
          <p:cNvCxnSpPr/>
          <p:nvPr/>
        </p:nvCxnSpPr>
        <p:spPr>
          <a:xfrm>
            <a:off x="1669275" y="3485500"/>
            <a:ext cx="5953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Shape 82"/>
          <p:cNvSpPr/>
          <p:nvPr/>
        </p:nvSpPr>
        <p:spPr>
          <a:xfrm>
            <a:off x="0" y="4885575"/>
            <a:ext cx="91440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712623"/>
            <a:ext cx="81123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Lui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Shaughn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King</a:t>
            </a:r>
            <a:endParaRPr b="1" sz="2400"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457200" y="855200"/>
            <a:ext cx="82296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Geo"/>
                <a:ea typeface="Geo"/>
                <a:cs typeface="Geo"/>
                <a:sym typeface="Geo"/>
              </a:rPr>
              <a:t>Le Grind!</a:t>
            </a:r>
            <a:endParaRPr sz="96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712623"/>
            <a:ext cx="81123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Dzmitry</a:t>
            </a:r>
            <a:endParaRPr b="1" sz="2400"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457200" y="855200"/>
            <a:ext cx="82296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Geo"/>
                <a:ea typeface="Geo"/>
                <a:cs typeface="Geo"/>
                <a:sym typeface="Geo"/>
              </a:rPr>
              <a:t>Destroyer</a:t>
            </a:r>
            <a:endParaRPr sz="96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Geo"/>
                <a:ea typeface="Geo"/>
                <a:cs typeface="Geo"/>
                <a:sym typeface="Geo"/>
              </a:rPr>
              <a:t>Roles - Code, Art, Design</a:t>
            </a:r>
            <a:endParaRPr sz="6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studio member is responsible for communicating progress in their area of expertise and ensuring its completion. </a:t>
            </a:r>
            <a:endParaRPr b="1">
              <a:solidFill>
                <a:srgbClr val="B6D7A8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A9999"/>
                </a:solidFill>
              </a:rPr>
              <a:t>Team members are expected to contribute to all aspects of development, regardless of their area of expertise. </a:t>
            </a:r>
            <a:endParaRPr b="1">
              <a:solidFill>
                <a:srgbClr val="B6D7A8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Agreement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team will bring in a signed contribution agreement by next class.  This will lay out a timeline, listing each asset, mechanic or other task that will need to be completed and who will be responsible for that work.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de.gif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1400" y="-156525"/>
            <a:ext cx="10042152" cy="53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333950" y="2834600"/>
            <a:ext cx="8352900" cy="2091300"/>
          </a:xfrm>
          <a:prstGeom prst="rect">
            <a:avLst/>
          </a:prstGeom>
          <a:solidFill>
            <a:srgbClr val="252525">
              <a:alpha val="6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2727150"/>
            <a:ext cx="8229600" cy="21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If you dislike your role/team assignment, you can trade with someone else, but there must be 1 point person each for art, design and code on each team. </a:t>
            </a:r>
            <a:br>
              <a:rPr lang="en">
                <a:latin typeface="Abel"/>
                <a:ea typeface="Abel"/>
                <a:cs typeface="Abel"/>
                <a:sym typeface="Abel"/>
              </a:rPr>
            </a:br>
            <a:r>
              <a:rPr b="1" lang="en" sz="3600">
                <a:solidFill>
                  <a:srgbClr val="E06666"/>
                </a:solidFill>
                <a:latin typeface="Abel"/>
                <a:ea typeface="Abel"/>
                <a:cs typeface="Abel"/>
                <a:sym typeface="Abel"/>
              </a:rPr>
              <a:t>IT MUST BE DONE TODAY</a:t>
            </a:r>
            <a:endParaRPr b="1" sz="3600">
              <a:solidFill>
                <a:srgbClr val="E06666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Geo"/>
                <a:ea typeface="Geo"/>
                <a:cs typeface="Geo"/>
                <a:sym typeface="Geo"/>
              </a:rPr>
              <a:t>Additional Information</a:t>
            </a:r>
            <a:endParaRPr sz="6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No ‘found’/third party assets allowed in the prototypes.</a:t>
            </a:r>
            <a:endParaRPr b="1"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bel"/>
              <a:ea typeface="Abel"/>
              <a:cs typeface="Abel"/>
              <a:sym typeface="Abel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Final Game: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 Third party assets used must have explicit written justification in the GDD, explaining </a:t>
            </a:r>
            <a:r>
              <a:rPr b="1" lang="en" u="sng">
                <a:latin typeface="Abel"/>
                <a:ea typeface="Abel"/>
                <a:cs typeface="Abel"/>
                <a:sym typeface="Abel"/>
              </a:rPr>
              <a:t>why these particular assets were essential for the experience being designed</a:t>
            </a:r>
            <a:endParaRPr b="1" u="sng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Geo"/>
                <a:ea typeface="Geo"/>
                <a:cs typeface="Geo"/>
                <a:sym typeface="Geo"/>
              </a:rPr>
              <a:t>DUE DATES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26575" y="1200150"/>
            <a:ext cx="7560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Weekly Devlogs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						04.xx.18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GDD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 										05.01.18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Alpha Build + Presentation Outline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05.08.18	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Beta build due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						05.15.18	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Final Game  + Documentation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  		05.22.18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Hostos Arcade Presentations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		05.22.18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17525"/>
          <a:stretch/>
        </p:blipFill>
        <p:spPr>
          <a:xfrm>
            <a:off x="3416213" y="205975"/>
            <a:ext cx="2311575" cy="1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495150"/>
            <a:ext cx="8229600" cy="4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Abel"/>
              <a:buChar char="●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WHAT IS YOUR STUDIO’S NAME?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bel"/>
              <a:buChar char="●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Review/Revise the one-sheet together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bel"/>
              <a:buChar char="●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Start collecting information into the GDD template.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bel"/>
              <a:buChar char="●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Create an itch.io page placeholder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bel"/>
              <a:buChar char="●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Make a private Ryver team (optional)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Abel"/>
              <a:buChar char="●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What are the most important core mechanics?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bel"/>
              <a:buChar char="●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When are you meeting before next week?</a:t>
            </a:r>
            <a:endParaRPr sz="24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09475" y="408650"/>
            <a:ext cx="5256600" cy="10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7200">
                <a:latin typeface="Geo"/>
                <a:ea typeface="Geo"/>
                <a:cs typeface="Geo"/>
                <a:sym typeface="Geo"/>
              </a:rPr>
              <a:t>ASSIGNMENT</a:t>
            </a:r>
            <a:endParaRPr b="0" sz="3000"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734875" y="1355150"/>
            <a:ext cx="1693200" cy="32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  <a:latin typeface="Iceland"/>
                <a:ea typeface="Iceland"/>
                <a:cs typeface="Iceland"/>
                <a:sym typeface="Iceland"/>
              </a:rPr>
              <a:t>Reading:</a:t>
            </a:r>
            <a:endParaRPr>
              <a:solidFill>
                <a:srgbClr val="DD7E6B"/>
              </a:solidFill>
              <a:latin typeface="Iceland"/>
              <a:ea typeface="Iceland"/>
              <a:cs typeface="Iceland"/>
              <a:sym typeface="Icela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  <a:latin typeface="Iceland"/>
                <a:ea typeface="Iceland"/>
                <a:cs typeface="Iceland"/>
                <a:sym typeface="Iceland"/>
              </a:rPr>
              <a:t>RR4:</a:t>
            </a:r>
            <a:endParaRPr>
              <a:solidFill>
                <a:srgbClr val="DD7E6B"/>
              </a:solidFill>
              <a:latin typeface="Iceland"/>
              <a:ea typeface="Iceland"/>
              <a:cs typeface="Iceland"/>
              <a:sym typeface="Icela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  <a:latin typeface="Iceland"/>
              <a:ea typeface="Iceland"/>
              <a:cs typeface="Iceland"/>
              <a:sym typeface="Icela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  <a:latin typeface="Iceland"/>
              <a:ea typeface="Iceland"/>
              <a:cs typeface="Iceland"/>
              <a:sym typeface="Iceland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D7E6B"/>
              </a:solidFill>
              <a:latin typeface="Iceland"/>
              <a:ea typeface="Iceland"/>
              <a:cs typeface="Iceland"/>
              <a:sym typeface="Icela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DD7E6B"/>
                </a:solidFill>
                <a:latin typeface="Iceland"/>
                <a:ea typeface="Iceland"/>
                <a:cs typeface="Iceland"/>
                <a:sym typeface="Iceland"/>
              </a:rPr>
              <a:t>Game:</a:t>
            </a:r>
            <a:r>
              <a:rPr lang="en">
                <a:solidFill>
                  <a:srgbClr val="FFFFFF"/>
                </a:solidFill>
                <a:latin typeface="Iceland"/>
                <a:ea typeface="Iceland"/>
                <a:cs typeface="Iceland"/>
                <a:sym typeface="Iceland"/>
              </a:rPr>
              <a:t>	</a:t>
            </a:r>
            <a:endParaRPr>
              <a:solidFill>
                <a:srgbClr val="FFFFFF"/>
              </a:solidFill>
              <a:latin typeface="Iceland"/>
              <a:ea typeface="Iceland"/>
              <a:cs typeface="Iceland"/>
              <a:sym typeface="Iceland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2129100" y="3783875"/>
            <a:ext cx="70149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CCCCCC"/>
                </a:solidFill>
                <a:latin typeface="Iceland"/>
                <a:ea typeface="Iceland"/>
                <a:cs typeface="Iceland"/>
                <a:sym typeface="Iceland"/>
              </a:rPr>
              <a:t>Proof of concept prototype demonstrating core mechanics; GDD Outline with basic information; bring in signed and printed contribution agreement</a:t>
            </a:r>
            <a:endParaRPr sz="2400">
              <a:solidFill>
                <a:srgbClr val="CCCCCC"/>
              </a:solidFill>
              <a:latin typeface="Iceland"/>
              <a:ea typeface="Iceland"/>
              <a:cs typeface="Iceland"/>
              <a:sym typeface="Iceland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2129100" y="1391625"/>
            <a:ext cx="35847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Iceland"/>
                <a:ea typeface="Iceland"/>
                <a:cs typeface="Iceland"/>
                <a:sym typeface="Iceland"/>
                <a:hlinkClick r:id="rId3"/>
              </a:rPr>
              <a:t>Meaningful Play</a:t>
            </a:r>
            <a:r>
              <a:rPr lang="en" sz="3000">
                <a:solidFill>
                  <a:srgbClr val="FFFFFF"/>
                </a:solidFill>
                <a:latin typeface="Iceland"/>
                <a:ea typeface="Iceland"/>
                <a:cs typeface="Iceland"/>
                <a:sym typeface="Iceland"/>
              </a:rPr>
              <a:t> (RoP)</a:t>
            </a:r>
            <a:endParaRPr sz="3000">
              <a:solidFill>
                <a:srgbClr val="FFFFFF"/>
              </a:solidFill>
              <a:latin typeface="Iceland"/>
              <a:ea typeface="Iceland"/>
              <a:cs typeface="Iceland"/>
              <a:sym typeface="Icela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Iceland"/>
              <a:ea typeface="Iceland"/>
              <a:cs typeface="Iceland"/>
              <a:sym typeface="Iceland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2129100" y="1922850"/>
            <a:ext cx="379920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Iceland"/>
                <a:ea typeface="Iceland"/>
                <a:cs typeface="Iceland"/>
                <a:sym typeface="Iceland"/>
              </a:rPr>
              <a:t>Write a paper relating the reading to your studio’s project. min one-page </a:t>
            </a:r>
            <a:r>
              <a:rPr lang="en" sz="1800">
                <a:solidFill>
                  <a:srgbClr val="FFFFFF"/>
                </a:solidFill>
                <a:latin typeface="Iceland"/>
                <a:ea typeface="Iceland"/>
                <a:cs typeface="Iceland"/>
                <a:sym typeface="Iceland"/>
              </a:rPr>
              <a:t>(approx. 400 words) </a:t>
            </a:r>
            <a:endParaRPr sz="1800">
              <a:solidFill>
                <a:srgbClr val="FFFFFF"/>
              </a:solidFill>
              <a:latin typeface="Iceland"/>
              <a:ea typeface="Iceland"/>
              <a:cs typeface="Iceland"/>
              <a:sym typeface="Icela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Iceland"/>
              <a:ea typeface="Iceland"/>
              <a:cs typeface="Iceland"/>
              <a:sym typeface="Iceland"/>
            </a:endParaRPr>
          </a:p>
        </p:txBody>
      </p:sp>
      <p:pic>
        <p:nvPicPr>
          <p:cNvPr descr="mario.gif.gif"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6075" y="634075"/>
            <a:ext cx="2678575" cy="26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Events</a:t>
            </a:r>
            <a:endParaRPr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GDC</a:t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Capstone</a:t>
            </a:r>
            <a:r>
              <a:rPr lang="en"/>
              <a:t> Review</a:t>
            </a:r>
            <a:endParaRPr/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kme.gif" id="105" name="Shape 105"/>
          <p:cNvPicPr preferRelativeResize="0"/>
          <p:nvPr/>
        </p:nvPicPr>
        <p:blipFill rotWithShape="1">
          <a:blip r:embed="rId3">
            <a:alphaModFix/>
          </a:blip>
          <a:srcRect b="24448" l="0" r="0" t="0"/>
          <a:stretch/>
        </p:blipFill>
        <p:spPr>
          <a:xfrm>
            <a:off x="0" y="1"/>
            <a:ext cx="9144000" cy="3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1076050" y="3970600"/>
            <a:ext cx="6918900" cy="1159800"/>
          </a:xfrm>
          <a:prstGeom prst="rect">
            <a:avLst/>
          </a:prstGeom>
          <a:solidFill>
            <a:srgbClr val="000000">
              <a:alpha val="7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ctrTitle"/>
          </p:nvPr>
        </p:nvSpPr>
        <p:spPr>
          <a:xfrm>
            <a:off x="685800" y="38860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ASSIGNMENTS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78798"/>
            <a:ext cx="8112300" cy="3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Texas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Jose P.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Brendon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Henzel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57200" y="964750"/>
            <a:ext cx="8229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Geo"/>
                <a:ea typeface="Geo"/>
                <a:cs typeface="Geo"/>
                <a:sym typeface="Geo"/>
              </a:rPr>
              <a:t>Bob and Weave 2</a:t>
            </a:r>
            <a:endParaRPr sz="96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993325"/>
            <a:ext cx="82296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Geo"/>
                <a:ea typeface="Geo"/>
                <a:cs typeface="Geo"/>
                <a:sym typeface="Geo"/>
              </a:rPr>
              <a:t>Butterscape</a:t>
            </a:r>
            <a:endParaRPr sz="96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701354"/>
            <a:ext cx="82296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Mark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Jackie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Malik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107625"/>
            <a:ext cx="82296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Geo"/>
                <a:ea typeface="Geo"/>
                <a:cs typeface="Geo"/>
                <a:sym typeface="Geo"/>
              </a:rPr>
              <a:t>Ready, Aim, FIRE!</a:t>
            </a:r>
            <a:endParaRPr sz="96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867779"/>
            <a:ext cx="82296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Eli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Eric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Victor T.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Cleon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769023"/>
            <a:ext cx="81123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Victor D</a:t>
            </a:r>
            <a:endParaRPr sz="2400"/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Jose C.</a:t>
            </a:r>
            <a:endParaRPr b="1" sz="2400"/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Jose O.</a:t>
            </a:r>
            <a:endParaRPr b="1" sz="2400"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457200" y="926650"/>
            <a:ext cx="8229600" cy="7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Geo"/>
                <a:ea typeface="Geo"/>
                <a:cs typeface="Geo"/>
                <a:sym typeface="Geo"/>
              </a:rPr>
              <a:t>Pork!</a:t>
            </a:r>
            <a:endParaRPr sz="96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