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embeddedFontLst>
    <p:embeddedFont>
      <p:font typeface="Abe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bel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Structure: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Index values are structured similar to coordinates and therefore start at 0.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We start at zero because technically the first element of the array is located at the start of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array, a distance of zero from the beginning.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-live code “day_07_05_assignOnce” (builds off previous example, so just build off your existing live code session)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Question for class: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what would be index value of the first element in an array? 0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if you have an array of 1000 elements, what is the range of indices of that array?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live code “day_07_06_forLoopArrays”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live code “day_07_06_forLoopArrays”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-Processing gives us a nice means for accessing the size of an array dynamically, using the dot syntax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-length is a property of every array and we can access it by saying “arrayName.length”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-Ask class for examples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-Any time a program requires multiple instances of similar data, it might be time to use an array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-store scores in a video game, store colors in a data visualization, etc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numbers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 a[] = {0,1,2,3,4,5,6,7,8,9};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// Elevator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strings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Names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numbers + string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Contact Adresses of people with ID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positions (int x, int y)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// Drawing tools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colors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// Palettes -&gt; IMAGES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Images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Animation -&gt; video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</a:t>
            </a:r>
            <a:r>
              <a:rPr lang="en">
                <a:solidFill>
                  <a:schemeClr val="dk1"/>
                </a:solidFill>
              </a:rPr>
              <a:t>Sprite sheets in games. You can load an array of individual images to form animations.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-How would you shift all of the elements of the array down one spot?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-live code “day_07_07_shift” or show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-Sorts an array of numbers from smallest to largest, or puts an array of words in alphabetical order. </a:t>
            </a:r>
            <a:endParaRPr sz="1000">
              <a:solidFill>
                <a:srgbClr val="25252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-The original array is not modified; a re-ordered array is returned. </a:t>
            </a:r>
            <a:endParaRPr sz="1000">
              <a:solidFill>
                <a:srgbClr val="25252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-The </a:t>
            </a:r>
            <a:r>
              <a:rPr lang="en" sz="800">
                <a:solidFill>
                  <a:srgbClr val="2525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parameter states the number of elements to sort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Reads the contents of a file or URL and creates an Table object with its values.</a:t>
            </a:r>
            <a:endParaRPr sz="1000">
              <a:solidFill>
                <a:srgbClr val="25252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If a file is specified, it must be located in the sketch's "data" folder. </a:t>
            </a:r>
            <a:endParaRPr sz="1000">
              <a:solidFill>
                <a:srgbClr val="25252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By default, the file is assumed to be comma-separated (in CSV format). To use tab-separated data, include "tsv" in the options parameter.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use arrays and for loops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 of having different storage... cabinets/containers... list... ( everyone use the one of his own preference 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can't remember all of the information in a phone book, but the computer can. The easiest way to store all of this information is in a list.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-Arrays are a list of variables that share a common name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-If you think of memory as cookie dough, what would the cooker cutter represent? a variables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Similar to how cookie cutters are different sizes/shapes, variables can also have different values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-What would cutting out dough using a cookie cutter represent in code?  declaring the variable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-Arrays make the code: (1) shorter, (2) easier to read, and (3) more convenient to update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code examples are meant as quick examples to show the class (not live coding) and demonstrate how/why arrays are useful.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file “day07_01_manyVariables” shows how NOT using an array is inefficient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file “day07_02_arrayCircles” displays the same output as “day07_01”; difference is in the code which uses an array for x position of the circle’s center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lang="en">
                <a:solidFill>
                  <a:schemeClr val="dk1"/>
                </a:solidFill>
              </a:rPr>
              <a:t>file “day07_02b_arrayCircles” displays the same output as “day07_02”;  difference is in the code - numbers within the array "circleX" have been replaced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variables.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-file “day07_02C_arrayCircles” shows how easy it is to make 1000 circles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Each item in array is an </a:t>
            </a:r>
            <a:r>
              <a:rPr b="1" lang="en"/>
              <a:t>element</a:t>
            </a:r>
            <a:r>
              <a:rPr lang="en"/>
              <a:t>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Each element has an </a:t>
            </a:r>
            <a:r>
              <a:rPr b="1" lang="en"/>
              <a:t>index</a:t>
            </a:r>
            <a:r>
              <a:rPr lang="en"/>
              <a:t> value to represent its position.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are arrays declared?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Arrays and variables are declared in similar structures; arrays have additional square brackets.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Live code example “day_07_03_declareAssign”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Questoins to ask class: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What is the array name? number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What happens if you change the number 6 to 10?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live code “day_07_04_compactArray” (builds off previous example, so just build off your existing live code session)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ibecafilm.com/gam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5.png"/><Relationship Id="rId13" Type="http://schemas.openxmlformats.org/officeDocument/2006/relationships/image" Target="../media/image2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gif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Arrays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57696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477288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</a:t>
            </a:r>
            <a:endParaRPr sz="7200"/>
          </a:p>
        </p:txBody>
      </p:sp>
      <p:sp>
        <p:nvSpPr>
          <p:cNvPr id="131" name="Shape 131"/>
          <p:cNvSpPr/>
          <p:nvPr/>
        </p:nvSpPr>
        <p:spPr>
          <a:xfrm>
            <a:off x="1947783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1867375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6</a:t>
            </a:r>
            <a:endParaRPr sz="7200"/>
          </a:p>
        </p:txBody>
      </p:sp>
      <p:sp>
        <p:nvSpPr>
          <p:cNvPr id="133" name="Shape 133"/>
          <p:cNvSpPr/>
          <p:nvPr/>
        </p:nvSpPr>
        <p:spPr>
          <a:xfrm>
            <a:off x="3337870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3257462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4</a:t>
            </a:r>
            <a:endParaRPr sz="7200"/>
          </a:p>
        </p:txBody>
      </p:sp>
      <p:sp>
        <p:nvSpPr>
          <p:cNvPr id="135" name="Shape 135"/>
          <p:cNvSpPr/>
          <p:nvPr/>
        </p:nvSpPr>
        <p:spPr>
          <a:xfrm>
            <a:off x="4727957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647549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5</a:t>
            </a:r>
            <a:endParaRPr sz="7200"/>
          </a:p>
        </p:txBody>
      </p:sp>
      <p:sp>
        <p:nvSpPr>
          <p:cNvPr id="137" name="Shape 137"/>
          <p:cNvSpPr/>
          <p:nvPr/>
        </p:nvSpPr>
        <p:spPr>
          <a:xfrm>
            <a:off x="6118045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037636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3</a:t>
            </a:r>
            <a:endParaRPr sz="7200"/>
          </a:p>
        </p:txBody>
      </p:sp>
      <p:sp>
        <p:nvSpPr>
          <p:cNvPr id="139" name="Shape 139"/>
          <p:cNvSpPr/>
          <p:nvPr/>
        </p:nvSpPr>
        <p:spPr>
          <a:xfrm>
            <a:off x="7508131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427723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</a:t>
            </a:r>
            <a:endParaRPr sz="7200"/>
          </a:p>
        </p:txBody>
      </p:sp>
      <p:sp>
        <p:nvSpPr>
          <p:cNvPr id="141" name="Shape 141"/>
          <p:cNvSpPr txBox="1"/>
          <p:nvPr/>
        </p:nvSpPr>
        <p:spPr>
          <a:xfrm>
            <a:off x="885450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[0]</a:t>
            </a:r>
            <a:endParaRPr sz="3000"/>
          </a:p>
        </p:txBody>
      </p:sp>
      <p:sp>
        <p:nvSpPr>
          <p:cNvPr id="142" name="Shape 142"/>
          <p:cNvSpPr txBox="1"/>
          <p:nvPr/>
        </p:nvSpPr>
        <p:spPr>
          <a:xfrm>
            <a:off x="2275525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[1]</a:t>
            </a:r>
            <a:endParaRPr sz="3000"/>
          </a:p>
        </p:txBody>
      </p:sp>
      <p:sp>
        <p:nvSpPr>
          <p:cNvPr id="143" name="Shape 143"/>
          <p:cNvSpPr txBox="1"/>
          <p:nvPr/>
        </p:nvSpPr>
        <p:spPr>
          <a:xfrm>
            <a:off x="3665600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[2]</a:t>
            </a:r>
            <a:endParaRPr sz="3000"/>
          </a:p>
        </p:txBody>
      </p:sp>
      <p:sp>
        <p:nvSpPr>
          <p:cNvPr id="144" name="Shape 144"/>
          <p:cNvSpPr txBox="1"/>
          <p:nvPr/>
        </p:nvSpPr>
        <p:spPr>
          <a:xfrm>
            <a:off x="5055675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[3]</a:t>
            </a:r>
            <a:endParaRPr sz="3000"/>
          </a:p>
        </p:txBody>
      </p:sp>
      <p:sp>
        <p:nvSpPr>
          <p:cNvPr id="145" name="Shape 145"/>
          <p:cNvSpPr txBox="1"/>
          <p:nvPr/>
        </p:nvSpPr>
        <p:spPr>
          <a:xfrm>
            <a:off x="6445750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[4]</a:t>
            </a:r>
            <a:endParaRPr sz="3000"/>
          </a:p>
        </p:txBody>
      </p:sp>
      <p:sp>
        <p:nvSpPr>
          <p:cNvPr id="146" name="Shape 146"/>
          <p:cNvSpPr txBox="1"/>
          <p:nvPr/>
        </p:nvSpPr>
        <p:spPr>
          <a:xfrm>
            <a:off x="7835825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[5]</a:t>
            </a:r>
            <a:endParaRPr sz="3000"/>
          </a:p>
        </p:txBody>
      </p:sp>
      <p:sp>
        <p:nvSpPr>
          <p:cNvPr id="147" name="Shape 147"/>
          <p:cNvSpPr txBox="1"/>
          <p:nvPr/>
        </p:nvSpPr>
        <p:spPr>
          <a:xfrm>
            <a:off x="961650" y="13871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71025" y="5641025"/>
            <a:ext cx="2055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(index)</a:t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>
            <a:off x="1226550" y="1797175"/>
            <a:ext cx="0" cy="46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Shape 150"/>
          <p:cNvCxnSpPr/>
          <p:nvPr/>
        </p:nvCxnSpPr>
        <p:spPr>
          <a:xfrm flipH="1" rot="10800000">
            <a:off x="1206900" y="4866025"/>
            <a:ext cx="1800" cy="65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3059546"/>
            <a:ext cx="82296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Using a for loop to initialize all elements of an array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3059546"/>
            <a:ext cx="82296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arrayName dot length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3059546"/>
            <a:ext cx="82296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arrays?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149250" y="1600200"/>
            <a:ext cx="4994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int[ ] floors = {1,2,3,4,5,6,7}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3515400" cy="49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194150" y="5153375"/>
            <a:ext cx="89499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String [ ] beatles = {"George", "Paul", "Ringo", "John"}</a:t>
            </a:r>
            <a:endParaRPr sz="2800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938" y="112725"/>
            <a:ext cx="5374124" cy="40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457200" y="40103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and Numbers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445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String[ ] firstname = {"Alec", "Catherine", "Andy", "Rees", "Oded"}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String[ ] lastname = {"McClure", "Lewis", "London", "Shad", "Naaman"}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int[ ] phonenumber = {1929141, 1290841, 3813829, 4839184, 0382849, 2839482, 8492019}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println(firstname[0] + lastname[0] + phonenumber[0]) =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"Alec McClure 1929141" 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(x, y)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04800" y="1752600"/>
            <a:ext cx="44028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int [ ] posX = new int[50];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for (int i=0; i&lt;50; i++) {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  posX[i] = random(width);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}</a:t>
            </a:r>
            <a:endParaRPr sz="2800"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741100" y="1752600"/>
            <a:ext cx="45234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[ ] posY = new int[50]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/>
              <a:t>for (int i=0; i&lt;50; i++) {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/>
              <a:t>  posY[i] = random(height);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/>
              <a:t>}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383675" y="4630750"/>
            <a:ext cx="82296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// assume we have a size[] array already defined</a:t>
            </a:r>
            <a:endParaRPr sz="20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(int i = 0; i &lt; 50; i++) {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	ellipse(posX[i], posY[i], size[i], size[i]);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}</a:t>
            </a:r>
            <a:endParaRPr sz="2800"/>
          </a:p>
        </p:txBody>
      </p:sp>
      <p:cxnSp>
        <p:nvCxnSpPr>
          <p:cNvPr id="194" name="Shape 194"/>
          <p:cNvCxnSpPr/>
          <p:nvPr/>
        </p:nvCxnSpPr>
        <p:spPr>
          <a:xfrm flipH="1">
            <a:off x="4574675" y="1604050"/>
            <a:ext cx="2700" cy="302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1790850" y="3027000"/>
            <a:ext cx="55623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/>
              <a:t>Examples</a:t>
            </a:r>
            <a:endParaRPr b="1" i="1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5199550"/>
            <a:ext cx="8229600" cy="1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image is an array of colors.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238" y="655650"/>
            <a:ext cx="5489526" cy="43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Tribeca Game Festival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https://tribecafilm.com/games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May Day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Automata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96" y="1532813"/>
            <a:ext cx="6236208" cy="51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 (GIFs)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600200"/>
            <a:ext cx="4396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4396125" cy="49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825" y="441952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175" y="427061"/>
            <a:ext cx="13785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2850" y="427061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825" y="1891561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5125" y="1929536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5425" y="1929536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24825" y="3417361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19175" y="3360148"/>
            <a:ext cx="1378525" cy="15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49225" y="3360148"/>
            <a:ext cx="1378525" cy="15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24825" y="5048091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375125" y="4990879"/>
            <a:ext cx="1378525" cy="15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1790850" y="3027000"/>
            <a:ext cx="55623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/>
              <a:t>Array Functions &amp; Operations</a:t>
            </a:r>
            <a:endParaRPr b="1" i="1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Shift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091096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1010688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42" name="Shape 242"/>
          <p:cNvSpPr/>
          <p:nvPr/>
        </p:nvSpPr>
        <p:spPr>
          <a:xfrm>
            <a:off x="2481183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2400775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44" name="Shape 244"/>
          <p:cNvSpPr/>
          <p:nvPr/>
        </p:nvSpPr>
        <p:spPr>
          <a:xfrm>
            <a:off x="3871270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3790862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46" name="Shape 246"/>
          <p:cNvSpPr/>
          <p:nvPr/>
        </p:nvSpPr>
        <p:spPr>
          <a:xfrm>
            <a:off x="5261357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5180949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48" name="Shape 248"/>
          <p:cNvSpPr/>
          <p:nvPr/>
        </p:nvSpPr>
        <p:spPr>
          <a:xfrm>
            <a:off x="6651445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6571036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50" name="Shape 250"/>
          <p:cNvSpPr txBox="1"/>
          <p:nvPr/>
        </p:nvSpPr>
        <p:spPr>
          <a:xfrm>
            <a:off x="1418850" y="43058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[0]</a:t>
            </a:r>
            <a:endParaRPr sz="3000"/>
          </a:p>
        </p:txBody>
      </p:sp>
      <p:sp>
        <p:nvSpPr>
          <p:cNvPr id="251" name="Shape 251"/>
          <p:cNvSpPr txBox="1"/>
          <p:nvPr/>
        </p:nvSpPr>
        <p:spPr>
          <a:xfrm>
            <a:off x="2808925" y="43058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[1]</a:t>
            </a:r>
            <a:endParaRPr sz="3000"/>
          </a:p>
        </p:txBody>
      </p:sp>
      <p:sp>
        <p:nvSpPr>
          <p:cNvPr id="252" name="Shape 252"/>
          <p:cNvSpPr txBox="1"/>
          <p:nvPr/>
        </p:nvSpPr>
        <p:spPr>
          <a:xfrm>
            <a:off x="4199000" y="43058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[2]</a:t>
            </a:r>
            <a:endParaRPr sz="3000"/>
          </a:p>
        </p:txBody>
      </p:sp>
      <p:sp>
        <p:nvSpPr>
          <p:cNvPr id="253" name="Shape 253"/>
          <p:cNvSpPr txBox="1"/>
          <p:nvPr/>
        </p:nvSpPr>
        <p:spPr>
          <a:xfrm>
            <a:off x="5589075" y="43058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[3]</a:t>
            </a:r>
            <a:endParaRPr sz="3000"/>
          </a:p>
        </p:txBody>
      </p:sp>
      <p:cxnSp>
        <p:nvCxnSpPr>
          <p:cNvPr id="254" name="Shape 254"/>
          <p:cNvCxnSpPr/>
          <p:nvPr/>
        </p:nvCxnSpPr>
        <p:spPr>
          <a:xfrm>
            <a:off x="1759950" y="1797175"/>
            <a:ext cx="0" cy="46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7064950" y="43058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[4]</a:t>
            </a:r>
            <a:endParaRPr sz="3000"/>
          </a:p>
        </p:txBody>
      </p:sp>
      <p:sp>
        <p:nvSpPr>
          <p:cNvPr id="256" name="Shape 256"/>
          <p:cNvSpPr txBox="1"/>
          <p:nvPr/>
        </p:nvSpPr>
        <p:spPr>
          <a:xfrm>
            <a:off x="961650" y="1387100"/>
            <a:ext cx="1847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0 is overwritten </a:t>
            </a:r>
            <a:endParaRPr/>
          </a:p>
        </p:txBody>
      </p:sp>
      <p:cxnSp>
        <p:nvCxnSpPr>
          <p:cNvPr id="257" name="Shape 257"/>
          <p:cNvCxnSpPr>
            <a:stCxn id="251" idx="1"/>
            <a:endCxn id="250" idx="3"/>
          </p:cNvCxnSpPr>
          <p:nvPr/>
        </p:nvCxnSpPr>
        <p:spPr>
          <a:xfrm rot="10800000">
            <a:off x="2101225" y="4641375"/>
            <a:ext cx="7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/>
          <p:nvPr/>
        </p:nvCxnSpPr>
        <p:spPr>
          <a:xfrm rot="10800000">
            <a:off x="3491363" y="4641375"/>
            <a:ext cx="7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881500" y="4641375"/>
            <a:ext cx="7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Shape 260"/>
          <p:cNvCxnSpPr/>
          <p:nvPr/>
        </p:nvCxnSpPr>
        <p:spPr>
          <a:xfrm rot="10800000">
            <a:off x="6202275" y="4641375"/>
            <a:ext cx="7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Shape 261"/>
          <p:cNvCxnSpPr/>
          <p:nvPr/>
        </p:nvCxnSpPr>
        <p:spPr>
          <a:xfrm>
            <a:off x="7320275" y="1939200"/>
            <a:ext cx="0" cy="46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Shape 262"/>
          <p:cNvSpPr txBox="1"/>
          <p:nvPr/>
        </p:nvSpPr>
        <p:spPr>
          <a:xfrm>
            <a:off x="6396575" y="1389975"/>
            <a:ext cx="1847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value goes into spot 4</a:t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786075" y="4927825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goes to 0</a:t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3176213" y="40060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goes to 1</a:t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4514213" y="4976925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goes to 2</a:t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5919413" y="4006013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goes to 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sort()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//create a list of names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names [] = { “eric”, “ken”, “raeling”};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//sort my list of names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names = sort(names);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//sort the first 2 elements of my list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names = sort(names, 2);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reverse()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//create a list of names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 names [] = { “eric”, “ken”, “raeling”};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//reverse the order of my list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names = reverse(names);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names[] = {“raeling”, “ken”, “eric”};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loadTable() - declaring &amp; initializing</a:t>
            </a:r>
            <a:endParaRPr/>
          </a:p>
        </p:txBody>
      </p:sp>
      <p:sp>
        <p:nvSpPr>
          <p:cNvPr id="284" name="Shape 284"/>
          <p:cNvSpPr txBox="1"/>
          <p:nvPr>
            <p:ph idx="4294967295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//declare table object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table;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void setup(){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2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//initialize  a list of names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= loadTable("codeTeachers.csv", "header");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loadTable() - loading rows</a:t>
            </a:r>
            <a:endParaRPr/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457200" y="1600200"/>
            <a:ext cx="87531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void draw(){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for (int i=0; i&lt;table.getRowCount(); i++){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int id = table.getInt(i, "id");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String firstName = table.getString(i, "firstName");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String lastName = table.getString(i, "lastName");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- GE1 (10 points)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SYLLABLES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Abel"/>
                <a:ea typeface="Abel"/>
                <a:cs typeface="Abel"/>
                <a:sym typeface="Abel"/>
              </a:rPr>
              <a:t>TIC</a:t>
            </a:r>
            <a:endParaRPr b="1" sz="36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>
                <a:latin typeface="Abel"/>
                <a:ea typeface="Abel"/>
                <a:cs typeface="Abel"/>
                <a:sym typeface="Abel"/>
              </a:rPr>
              <a:t>TAC</a:t>
            </a:r>
            <a:endParaRPr b="1" sz="60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7200">
                <a:latin typeface="Abel"/>
                <a:ea typeface="Abel"/>
                <a:cs typeface="Abel"/>
                <a:sym typeface="Abel"/>
              </a:rPr>
              <a:t>TOE</a:t>
            </a:r>
            <a:endParaRPr b="1" sz="72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(low gravity/in space)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((using </a:t>
            </a:r>
            <a:r>
              <a:rPr b="1" lang="en">
                <a:latin typeface="Abel"/>
                <a:ea typeface="Abel"/>
                <a:cs typeface="Abel"/>
                <a:sym typeface="Abel"/>
              </a:rPr>
              <a:t>for loop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(s) and </a:t>
            </a:r>
            <a:r>
              <a:rPr b="1" lang="en">
                <a:latin typeface="Abel"/>
                <a:ea typeface="Abel"/>
                <a:cs typeface="Abel"/>
                <a:sym typeface="Abel"/>
              </a:rPr>
              <a:t>array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(s)))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07400" y="41650"/>
            <a:ext cx="8714400" cy="6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00" y="1889100"/>
            <a:ext cx="5923775" cy="44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1597075" y="1099150"/>
            <a:ext cx="59238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Memory is great.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1790850" y="3027000"/>
            <a:ext cx="55623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/>
              <a:t>An array is a list of variables. </a:t>
            </a:r>
            <a:endParaRPr i="1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1790850" y="3027000"/>
            <a:ext cx="55623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/>
              <a:t>Why are arrays useful?</a:t>
            </a:r>
            <a:endParaRPr i="1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578350" y="21378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21900" y="21565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62" name="Shape 62"/>
          <p:cNvSpPr/>
          <p:nvPr/>
        </p:nvSpPr>
        <p:spPr>
          <a:xfrm>
            <a:off x="16348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15783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64" name="Shape 64"/>
          <p:cNvSpPr/>
          <p:nvPr/>
        </p:nvSpPr>
        <p:spPr>
          <a:xfrm>
            <a:off x="26107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25542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6</a:t>
            </a:r>
            <a:endParaRPr sz="4800"/>
          </a:p>
        </p:txBody>
      </p:sp>
      <p:sp>
        <p:nvSpPr>
          <p:cNvPr id="66" name="Shape 66"/>
          <p:cNvSpPr/>
          <p:nvPr/>
        </p:nvSpPr>
        <p:spPr>
          <a:xfrm>
            <a:off x="35866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35301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</a:t>
            </a:r>
            <a:endParaRPr sz="4800"/>
          </a:p>
        </p:txBody>
      </p:sp>
      <p:sp>
        <p:nvSpPr>
          <p:cNvPr id="68" name="Shape 68"/>
          <p:cNvSpPr/>
          <p:nvPr/>
        </p:nvSpPr>
        <p:spPr>
          <a:xfrm>
            <a:off x="45625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45060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</a:t>
            </a:r>
            <a:endParaRPr sz="4800"/>
          </a:p>
        </p:txBody>
      </p:sp>
      <p:sp>
        <p:nvSpPr>
          <p:cNvPr id="70" name="Shape 70"/>
          <p:cNvSpPr/>
          <p:nvPr/>
        </p:nvSpPr>
        <p:spPr>
          <a:xfrm>
            <a:off x="55384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54819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72" name="Shape 72"/>
          <p:cNvSpPr/>
          <p:nvPr/>
        </p:nvSpPr>
        <p:spPr>
          <a:xfrm>
            <a:off x="65143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64578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</a:t>
            </a:r>
            <a:endParaRPr sz="4800"/>
          </a:p>
        </p:txBody>
      </p:sp>
      <p:sp>
        <p:nvSpPr>
          <p:cNvPr id="74" name="Shape 74"/>
          <p:cNvSpPr txBox="1"/>
          <p:nvPr/>
        </p:nvSpPr>
        <p:spPr>
          <a:xfrm>
            <a:off x="1521900" y="1518800"/>
            <a:ext cx="19143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Variable</a:t>
            </a:r>
            <a:endParaRPr sz="3000"/>
          </a:p>
        </p:txBody>
      </p:sp>
      <p:sp>
        <p:nvSpPr>
          <p:cNvPr id="75" name="Shape 75"/>
          <p:cNvSpPr txBox="1"/>
          <p:nvPr/>
        </p:nvSpPr>
        <p:spPr>
          <a:xfrm>
            <a:off x="1521900" y="3848625"/>
            <a:ext cx="19143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Array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578350" y="21378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521900" y="21565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82" name="Shape 82"/>
          <p:cNvSpPr/>
          <p:nvPr/>
        </p:nvSpPr>
        <p:spPr>
          <a:xfrm>
            <a:off x="16348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5783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84" name="Shape 84"/>
          <p:cNvSpPr/>
          <p:nvPr/>
        </p:nvSpPr>
        <p:spPr>
          <a:xfrm>
            <a:off x="26107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5542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6</a:t>
            </a:r>
            <a:endParaRPr sz="4800"/>
          </a:p>
        </p:txBody>
      </p:sp>
      <p:sp>
        <p:nvSpPr>
          <p:cNvPr id="86" name="Shape 86"/>
          <p:cNvSpPr/>
          <p:nvPr/>
        </p:nvSpPr>
        <p:spPr>
          <a:xfrm>
            <a:off x="35866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5301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</a:t>
            </a:r>
            <a:endParaRPr sz="4800"/>
          </a:p>
        </p:txBody>
      </p:sp>
      <p:sp>
        <p:nvSpPr>
          <p:cNvPr id="88" name="Shape 88"/>
          <p:cNvSpPr/>
          <p:nvPr/>
        </p:nvSpPr>
        <p:spPr>
          <a:xfrm>
            <a:off x="45625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45060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</a:t>
            </a:r>
            <a:endParaRPr sz="4800"/>
          </a:p>
        </p:txBody>
      </p:sp>
      <p:sp>
        <p:nvSpPr>
          <p:cNvPr id="90" name="Shape 90"/>
          <p:cNvSpPr/>
          <p:nvPr/>
        </p:nvSpPr>
        <p:spPr>
          <a:xfrm>
            <a:off x="55384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4819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92" name="Shape 92"/>
          <p:cNvSpPr/>
          <p:nvPr/>
        </p:nvSpPr>
        <p:spPr>
          <a:xfrm>
            <a:off x="65143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4578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</a:t>
            </a:r>
            <a:endParaRPr sz="4800"/>
          </a:p>
        </p:txBody>
      </p:sp>
      <p:sp>
        <p:nvSpPr>
          <p:cNvPr id="94" name="Shape 94"/>
          <p:cNvSpPr txBox="1"/>
          <p:nvPr/>
        </p:nvSpPr>
        <p:spPr>
          <a:xfrm>
            <a:off x="1521900" y="1518800"/>
            <a:ext cx="2984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 number;</a:t>
            </a:r>
            <a:endParaRPr sz="3000"/>
          </a:p>
        </p:txBody>
      </p:sp>
      <p:sp>
        <p:nvSpPr>
          <p:cNvPr id="95" name="Shape 95"/>
          <p:cNvSpPr txBox="1"/>
          <p:nvPr/>
        </p:nvSpPr>
        <p:spPr>
          <a:xfrm>
            <a:off x="1521900" y="3848625"/>
            <a:ext cx="2984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int[ ] number;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557696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77288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</a:t>
            </a:r>
            <a:endParaRPr sz="7200"/>
          </a:p>
        </p:txBody>
      </p:sp>
      <p:sp>
        <p:nvSpPr>
          <p:cNvPr id="102" name="Shape 102"/>
          <p:cNvSpPr/>
          <p:nvPr/>
        </p:nvSpPr>
        <p:spPr>
          <a:xfrm>
            <a:off x="1947783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867375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6</a:t>
            </a:r>
            <a:endParaRPr sz="7200"/>
          </a:p>
        </p:txBody>
      </p:sp>
      <p:sp>
        <p:nvSpPr>
          <p:cNvPr id="104" name="Shape 104"/>
          <p:cNvSpPr/>
          <p:nvPr/>
        </p:nvSpPr>
        <p:spPr>
          <a:xfrm>
            <a:off x="3337870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257462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4</a:t>
            </a:r>
            <a:endParaRPr sz="7200"/>
          </a:p>
        </p:txBody>
      </p:sp>
      <p:sp>
        <p:nvSpPr>
          <p:cNvPr id="106" name="Shape 106"/>
          <p:cNvSpPr/>
          <p:nvPr/>
        </p:nvSpPr>
        <p:spPr>
          <a:xfrm>
            <a:off x="4727957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647549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5</a:t>
            </a:r>
            <a:endParaRPr sz="7200"/>
          </a:p>
        </p:txBody>
      </p:sp>
      <p:sp>
        <p:nvSpPr>
          <p:cNvPr id="108" name="Shape 108"/>
          <p:cNvSpPr/>
          <p:nvPr/>
        </p:nvSpPr>
        <p:spPr>
          <a:xfrm>
            <a:off x="6118045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6037636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3</a:t>
            </a:r>
            <a:endParaRPr sz="7200"/>
          </a:p>
        </p:txBody>
      </p:sp>
      <p:sp>
        <p:nvSpPr>
          <p:cNvPr id="110" name="Shape 110"/>
          <p:cNvSpPr/>
          <p:nvPr/>
        </p:nvSpPr>
        <p:spPr>
          <a:xfrm>
            <a:off x="7508131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7427723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</a:t>
            </a:r>
            <a:endParaRPr sz="7200"/>
          </a:p>
        </p:txBody>
      </p:sp>
      <p:sp>
        <p:nvSpPr>
          <p:cNvPr id="112" name="Shape 112"/>
          <p:cNvSpPr txBox="1"/>
          <p:nvPr/>
        </p:nvSpPr>
        <p:spPr>
          <a:xfrm>
            <a:off x="396877" y="553825"/>
            <a:ext cx="69165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int[ ] number =  new int[6];</a:t>
            </a:r>
            <a:endParaRPr sz="4200"/>
          </a:p>
        </p:txBody>
      </p:sp>
      <p:sp>
        <p:nvSpPr>
          <p:cNvPr id="113" name="Shape 113"/>
          <p:cNvSpPr/>
          <p:nvPr/>
        </p:nvSpPr>
        <p:spPr>
          <a:xfrm>
            <a:off x="557696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947783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337870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727957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118045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7508131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06250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number[0] = 1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947775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number[1] = 6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337875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number[2] = 4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4755950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number[3] = 5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6174025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number[4] = 3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7592100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number[5] =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