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embeddedFontLst>
    <p:embeddedFont>
      <p:font typeface="Fjalla One"/>
      <p:regular r:id="rId40"/>
    </p:embeddedFont>
    <p:embeddedFont>
      <p:font typeface="Ropa Sans"/>
      <p:regular r:id="rId41"/>
      <p: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jallaOne-regular.fntdata"/><Relationship Id="rId20" Type="http://schemas.openxmlformats.org/officeDocument/2006/relationships/slide" Target="slides/slide14.xml"/><Relationship Id="rId42" Type="http://schemas.openxmlformats.org/officeDocument/2006/relationships/font" Target="fonts/RopaSans-italic.fntdata"/><Relationship Id="rId41" Type="http://schemas.openxmlformats.org/officeDocument/2006/relationships/font" Target="fonts/Ropa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Here, clarify that these are all variables being changed, but mention functions can do anything, not just change variables.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Assert the importance and relevance of the aforementioned scope of variables.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o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o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o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o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o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o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o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o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o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log.blprnt.com/blog/blprnt/avengers-assembled-and-visualized-part-1" TargetMode="External"/><Relationship Id="rId4" Type="http://schemas.openxmlformats.org/officeDocument/2006/relationships/hyperlink" Target="http://blog.blprnt.com/blog/blprnt/avengers-assembled-and-visualized-part-1" TargetMode="External"/><Relationship Id="rId5" Type="http://schemas.openxmlformats.org/officeDocument/2006/relationships/hyperlink" Target="http://blog.blprnt.com/blog/blprnt/avengers-assembled-and-visualized-part-1" TargetMode="External"/><Relationship Id="rId6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stefanieposavec.co.uk/-everything-in-between/%23/entangled-word-bank/" TargetMode="External"/><Relationship Id="rId4" Type="http://schemas.openxmlformats.org/officeDocument/2006/relationships/hyperlink" Target="http://www.stefanieposavec.co.uk/-everything-in-between/%23/entangled-word-bank/" TargetMode="External"/><Relationship Id="rId5" Type="http://schemas.openxmlformats.org/officeDocument/2006/relationships/hyperlink" Target="http://www.stefanieposavec.co.uk/-everything-in-between/%23/entangled-word-bank/" TargetMode="External"/><Relationship Id="rId6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9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GD105 WEEK 10</a:t>
            </a:r>
            <a:endParaRPr b="1" i="0" sz="96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Origin to Center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482000" y="1625000"/>
            <a:ext cx="8229600" cy="494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608650" y="4357175"/>
            <a:ext cx="5427300" cy="20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rectMode(CENTER);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rect(0, 0, 100, 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Shape 131"/>
          <p:cNvCxnSpPr>
            <a:stCxn id="129" idx="0"/>
            <a:endCxn id="129" idx="2"/>
          </p:cNvCxnSpPr>
          <p:nvPr/>
        </p:nvCxnSpPr>
        <p:spPr>
          <a:xfrm>
            <a:off x="4596800" y="1625000"/>
            <a:ext cx="0" cy="494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Shape 132"/>
          <p:cNvCxnSpPr>
            <a:stCxn id="129" idx="1"/>
          </p:cNvCxnSpPr>
          <p:nvPr/>
        </p:nvCxnSpPr>
        <p:spPr>
          <a:xfrm>
            <a:off x="482000" y="4096400"/>
            <a:ext cx="82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Shape 133"/>
          <p:cNvSpPr/>
          <p:nvPr/>
        </p:nvSpPr>
        <p:spPr>
          <a:xfrm>
            <a:off x="3559100" y="3046349"/>
            <a:ext cx="2075399" cy="2075399"/>
          </a:xfrm>
          <a:prstGeom prst="rect">
            <a:avLst/>
          </a:prstGeom>
          <a:solidFill>
            <a:srgbClr val="0560E8">
              <a:alpha val="68235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964000" y="213450"/>
            <a:ext cx="7691099" cy="5708099"/>
          </a:xfrm>
          <a:prstGeom prst="flowChartMagneticTape">
            <a:avLst/>
          </a:prstGeom>
          <a:solidFill>
            <a:srgbClr val="CCCCCC">
              <a:alpha val="51372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>
            <p:ph type="ctrTitle"/>
          </p:nvPr>
        </p:nvSpPr>
        <p:spPr>
          <a:xfrm>
            <a:off x="983250" y="2290150"/>
            <a:ext cx="7177499" cy="167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“Why not just draw a rect() at</a:t>
            </a:r>
            <a:endParaRPr/>
          </a:p>
          <a:p>
            <a: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(width/2, height/2) ?”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57200" y="5240398"/>
            <a:ext cx="8229600" cy="132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Jer Thorp,</a:t>
            </a:r>
            <a:br>
              <a:rPr b="0" i="0" lang="e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r>
              <a:rPr b="0" i="0" lang="e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“Avengers, Assembled and Visualized”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5723" y="-1494253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57200" y="5240398"/>
            <a:ext cx="8229600" cy="132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Stefanie Posavec,</a:t>
            </a:r>
            <a:br>
              <a:rPr b="0" i="0" lang="e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r>
              <a:rPr b="0" i="0" lang="e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“(En)tangled Word Bank”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2172" y="-2826"/>
            <a:ext cx="7419656" cy="52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around top left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82000" y="1625000"/>
            <a:ext cx="8229600" cy="494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Shape 164"/>
          <p:cNvCxnSpPr>
            <a:stCxn id="163" idx="0"/>
            <a:endCxn id="163" idx="2"/>
          </p:cNvCxnSpPr>
          <p:nvPr/>
        </p:nvCxnSpPr>
        <p:spPr>
          <a:xfrm>
            <a:off x="4596800" y="1625000"/>
            <a:ext cx="0" cy="494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Shape 165"/>
          <p:cNvCxnSpPr>
            <a:stCxn id="163" idx="1"/>
          </p:cNvCxnSpPr>
          <p:nvPr/>
        </p:nvCxnSpPr>
        <p:spPr>
          <a:xfrm>
            <a:off x="482000" y="4096400"/>
            <a:ext cx="82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Shape 166"/>
          <p:cNvSpPr/>
          <p:nvPr/>
        </p:nvSpPr>
        <p:spPr>
          <a:xfrm>
            <a:off x="3548150" y="3046350"/>
            <a:ext cx="2075399" cy="2075399"/>
          </a:xfrm>
          <a:prstGeom prst="rect">
            <a:avLst/>
          </a:prstGeom>
          <a:solidFill>
            <a:srgbClr val="0560E8">
              <a:alpha val="68235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724125" y="2869875"/>
            <a:ext cx="5661299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(0, 0)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Shape 168"/>
          <p:cNvCxnSpPr/>
          <p:nvPr/>
        </p:nvCxnSpPr>
        <p:spPr>
          <a:xfrm rot="10800000">
            <a:off x="647425" y="1803949"/>
            <a:ext cx="1060199" cy="103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around middle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82000" y="1625000"/>
            <a:ext cx="8229600" cy="494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Shape 176"/>
          <p:cNvCxnSpPr>
            <a:stCxn id="175" idx="0"/>
            <a:endCxn id="175" idx="2"/>
          </p:cNvCxnSpPr>
          <p:nvPr/>
        </p:nvCxnSpPr>
        <p:spPr>
          <a:xfrm>
            <a:off x="4596800" y="1625000"/>
            <a:ext cx="0" cy="494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Shape 177"/>
          <p:cNvCxnSpPr>
            <a:stCxn id="175" idx="1"/>
          </p:cNvCxnSpPr>
          <p:nvPr/>
        </p:nvCxnSpPr>
        <p:spPr>
          <a:xfrm>
            <a:off x="482000" y="4096400"/>
            <a:ext cx="82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Shape 178"/>
          <p:cNvSpPr/>
          <p:nvPr/>
        </p:nvSpPr>
        <p:spPr>
          <a:xfrm>
            <a:off x="3548150" y="3046350"/>
            <a:ext cx="2075399" cy="2075399"/>
          </a:xfrm>
          <a:prstGeom prst="rect">
            <a:avLst/>
          </a:prstGeom>
          <a:solidFill>
            <a:srgbClr val="0560E8">
              <a:alpha val="68235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724125" y="2869875"/>
            <a:ext cx="5661299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(0, 0)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translate(width/2, height/2);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Shape 180"/>
          <p:cNvCxnSpPr/>
          <p:nvPr/>
        </p:nvCxnSpPr>
        <p:spPr>
          <a:xfrm>
            <a:off x="2850625" y="3305050"/>
            <a:ext cx="1528500" cy="63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isolate translations and rotations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pushMatrix() / popMatrix()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.gif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072553"/>
            <a:ext cx="9144001" cy="578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" type="body"/>
          </p:nvPr>
        </p:nvSpPr>
        <p:spPr>
          <a:xfrm>
            <a:off x="555525" y="4746525"/>
            <a:ext cx="82296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Let’s Code!</a:t>
            </a:r>
            <a:endParaRPr b="1" sz="96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37475" y="589250"/>
            <a:ext cx="4557300" cy="28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jalla One"/>
                <a:ea typeface="Fjalla One"/>
                <a:cs typeface="Fjalla One"/>
                <a:sym typeface="Fjalla One"/>
              </a:rPr>
              <a:t>GD105 Fall 17 Grade Breakdown</a:t>
            </a:r>
            <a:endParaRPr b="1" sz="48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37475" y="589250"/>
            <a:ext cx="4557300" cy="28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jalla One"/>
                <a:ea typeface="Fjalla One"/>
                <a:cs typeface="Fjalla One"/>
                <a:sym typeface="Fjalla One"/>
              </a:rPr>
              <a:t>GD105 Fall 17</a:t>
            </a:r>
            <a:endParaRPr b="1" sz="48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jalla One"/>
                <a:ea typeface="Fjalla One"/>
                <a:cs typeface="Fjalla One"/>
                <a:sym typeface="Fjalla One"/>
              </a:rPr>
              <a:t>Grade Breakdown</a:t>
            </a:r>
            <a:endParaRPr b="1" sz="48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994775" y="1600200"/>
            <a:ext cx="3691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AA84F"/>
                </a:solidFill>
                <a:latin typeface="Fjalla One"/>
                <a:ea typeface="Fjalla One"/>
                <a:cs typeface="Fjalla One"/>
                <a:sym typeface="Fjalla One"/>
              </a:rPr>
              <a:t>A: 4</a:t>
            </a:r>
            <a:endParaRPr b="1" sz="3600">
              <a:solidFill>
                <a:srgbClr val="6AA84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25401" lvl="0" marL="3429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B6D7A8"/>
                </a:solidFill>
                <a:latin typeface="Fjalla One"/>
                <a:ea typeface="Fjalla One"/>
                <a:cs typeface="Fjalla One"/>
                <a:sym typeface="Fjalla One"/>
              </a:rPr>
              <a:t>B: 6</a:t>
            </a:r>
            <a:endParaRPr b="1" sz="4800">
              <a:solidFill>
                <a:srgbClr val="B6D7A8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25401" lvl="0" marL="3429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  <a:latin typeface="Fjalla One"/>
                <a:ea typeface="Fjalla One"/>
                <a:cs typeface="Fjalla One"/>
                <a:sym typeface="Fjalla One"/>
              </a:rPr>
              <a:t>C: 3</a:t>
            </a:r>
            <a:endParaRPr b="1" sz="3600">
              <a:solidFill>
                <a:srgbClr val="FFD966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25401" lvl="0" marL="3429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B45F06"/>
                </a:solidFill>
                <a:latin typeface="Fjalla One"/>
                <a:ea typeface="Fjalla One"/>
                <a:cs typeface="Fjalla One"/>
                <a:sym typeface="Fjalla One"/>
              </a:rPr>
              <a:t>D: 7</a:t>
            </a:r>
            <a:endParaRPr b="1" sz="5200">
              <a:solidFill>
                <a:srgbClr val="B45F06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25401" lvl="0" marL="3429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80000"/>
                </a:solidFill>
                <a:latin typeface="Fjalla One"/>
                <a:ea typeface="Fjalla One"/>
                <a:cs typeface="Fjalla One"/>
                <a:sym typeface="Fjalla One"/>
              </a:rPr>
              <a:t>F: 9</a:t>
            </a:r>
            <a:endParaRPr b="1" sz="9600">
              <a:solidFill>
                <a:srgbClr val="98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1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"Functions aren't really that important"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1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-No one ever</a:t>
            </a:r>
            <a:endParaRPr/>
          </a:p>
          <a:p>
            <a:pPr indent="-254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block of code that you can call from anywhere.</a:t>
            </a:r>
            <a:endParaRPr/>
          </a:p>
          <a:p>
            <a:pPr indent="-254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Simplify and clarify your code. </a:t>
            </a:r>
            <a:endParaRPr/>
          </a:p>
          <a:p>
            <a:pPr indent="-254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egging.gif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625"/>
            <a:ext cx="91440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457200" y="55570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Fjalla One"/>
                <a:ea typeface="Fjalla One"/>
                <a:cs typeface="Fjalla One"/>
                <a:sym typeface="Fjalla One"/>
              </a:rPr>
              <a:t>CLEMENCY WEEK </a:t>
            </a:r>
            <a:endParaRPr b="1" sz="72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Fjalla One"/>
                <a:ea typeface="Fjalla One"/>
                <a:cs typeface="Fjalla One"/>
                <a:sym typeface="Fjalla One"/>
              </a:rPr>
              <a:t>CLEMENCY WEEK </a:t>
            </a:r>
            <a:endParaRPr b="1" sz="72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Ropa Sans"/>
                <a:ea typeface="Ropa Sans"/>
                <a:cs typeface="Ropa Sans"/>
                <a:sym typeface="Ropa Sans"/>
              </a:rPr>
              <a:t>THIS WEEK ONLY, late assignments will be allowed to be turned in for 60% credit.  They must be submitted, clearly labeled with a description, your name, well-commented with proper citations and submitted to the “Late Assignments” OP collection in order to receive 60% credit.  </a:t>
            </a:r>
            <a:r>
              <a:rPr b="1" lang="en" sz="2400">
                <a:latin typeface="Ropa Sans"/>
                <a:ea typeface="Ropa Sans"/>
                <a:cs typeface="Ropa Sans"/>
                <a:sym typeface="Ropa Sans"/>
              </a:rPr>
              <a:t>After this week, the zeros for assignments will be finalized.</a:t>
            </a:r>
            <a:endParaRPr b="1" sz="2400">
              <a:latin typeface="Ropa Sans"/>
              <a:ea typeface="Ropa Sans"/>
              <a:cs typeface="Ropa Sans"/>
              <a:sym typeface="Ropa Sans"/>
            </a:endParaRPr>
          </a:p>
          <a:p>
            <a:pPr indent="-25401" lvl="0" marL="3429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pa Sans"/>
              <a:ea typeface="Ropa Sans"/>
              <a:cs typeface="Ropa Sans"/>
              <a:sym typeface="Ropa Sans"/>
            </a:endParaRPr>
          </a:p>
          <a:p>
            <a:pPr indent="-25401" lvl="0" marL="3429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pa Sans"/>
              <a:ea typeface="Ropa Sans"/>
              <a:cs typeface="Ropa Sans"/>
              <a:sym typeface="Rop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800" y="2314624"/>
            <a:ext cx="7214000" cy="454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type="ctrTitle"/>
          </p:nvPr>
        </p:nvSpPr>
        <p:spPr>
          <a:xfrm>
            <a:off x="102600" y="132348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3048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Fjalla One"/>
                <a:ea typeface="Fjalla One"/>
                <a:cs typeface="Fjalla One"/>
                <a:sym typeface="Fjalla One"/>
              </a:rPr>
              <a:t>EXTRA CREDIT</a:t>
            </a:r>
            <a:endParaRPr b="1" sz="72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102600" y="1503162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pa Sans"/>
                <a:ea typeface="Ropa Sans"/>
                <a:cs typeface="Ropa Sans"/>
                <a:sym typeface="Ropa Sans"/>
              </a:rPr>
              <a:t>Submitting</a:t>
            </a:r>
            <a:endParaRPr sz="24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559525" y="2528300"/>
            <a:ext cx="365100" cy="421500"/>
          </a:xfrm>
          <a:prstGeom prst="rect">
            <a:avLst/>
          </a:prstGeom>
          <a:noFill/>
          <a:ln cap="flat" cmpd="sng" w="1143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575" y="3062050"/>
            <a:ext cx="6027223" cy="3795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type="ctrTitle"/>
          </p:nvPr>
        </p:nvSpPr>
        <p:spPr>
          <a:xfrm>
            <a:off x="102600" y="132348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Fjalla One"/>
                <a:ea typeface="Fjalla One"/>
                <a:cs typeface="Fjalla One"/>
                <a:sym typeface="Fjalla One"/>
              </a:rPr>
              <a:t>EXTRA CREDIT</a:t>
            </a:r>
            <a:endParaRPr b="1" sz="72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483600" y="1503162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pa Sans"/>
                <a:ea typeface="Ropa Sans"/>
                <a:cs typeface="Ropa Sans"/>
                <a:sym typeface="Ropa Sans"/>
              </a:rPr>
              <a:t>MUST INCLUDE: Photos from the event; a written reportback detailing how the event was.  Was it worthwhile?  Did you learn anything?  Meet anyone? etc.</a:t>
            </a:r>
            <a:endParaRPr sz="24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972162" y="3240574"/>
            <a:ext cx="304800" cy="352200"/>
          </a:xfrm>
          <a:prstGeom prst="rect">
            <a:avLst/>
          </a:prstGeom>
          <a:noFill/>
          <a:ln cap="flat" cmpd="sng" w="1143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5334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3048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Fjalla One"/>
                <a:ea typeface="Fjalla One"/>
                <a:cs typeface="Fjalla One"/>
                <a:sym typeface="Fjalla One"/>
              </a:rPr>
              <a:t>EXTRA CREDIT</a:t>
            </a:r>
            <a:endParaRPr b="1" sz="72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533400" y="3786737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pa Sans"/>
                <a:ea typeface="Ropa Sans"/>
                <a:cs typeface="Ropa Sans"/>
                <a:sym typeface="Ropa Sans"/>
              </a:rPr>
              <a:t>Upcoming Opportunities</a:t>
            </a:r>
            <a:endParaRPr sz="24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0" y="4503375"/>
            <a:ext cx="3195200" cy="22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1125" y="3617675"/>
            <a:ext cx="2004125" cy="301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x="685800" y="2111126"/>
            <a:ext cx="7772400" cy="23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5401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25401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Write childhood dream profession and an unusual animal on the board with your name.</a:t>
            </a:r>
            <a:endParaRPr sz="36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401" lvl="0" marL="3429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LIBRARY?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library is a collection of “helper” code.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might consist of functions, variables, and objects.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use them to make our lives easier in accomplishing our programming goals.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THEM?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(That’s it)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 long as the library itself is in the right folder in your Processing directory)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PS: We’ve already been using them. 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Whenever we call a function like line(), background(), ellipse(), whatever - </a:t>
            </a:r>
            <a:r>
              <a:rPr i="1" lang="en"/>
              <a:t>we are calling a function that is inside the CORE PROCESSING LIBRARY.</a:t>
            </a:r>
            <a:endParaRPr i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 processing.core.*;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(this is implicit in every Processing sketch!)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install and try: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Minim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ControlP5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Video (don’t need to download anything for this one)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pBox2D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-Making a tasty sandwich</a:t>
            </a:r>
            <a:endParaRPr/>
          </a:p>
          <a:p>
            <a:pPr indent="-254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makeSando(){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bread+=2;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lettuce+=1;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sauce+=3;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roastBeef+=27;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placeSandwich(plateX, plateY);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74649"/>
            <a:ext cx="82296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ControlP5</a:t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0" y="1170050"/>
            <a:ext cx="7988700" cy="538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74649"/>
            <a:ext cx="82296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ControlP5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25" y="973350"/>
            <a:ext cx="5840350" cy="56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74649"/>
            <a:ext cx="82296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ControlP5</a:t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973350"/>
            <a:ext cx="5829300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Fjalla One"/>
                <a:ea typeface="Fjalla One"/>
                <a:cs typeface="Fjalla One"/>
                <a:sym typeface="Fjalla One"/>
              </a:rPr>
              <a:t>FINAL PROJECT</a:t>
            </a:r>
            <a:endParaRPr sz="6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Ropa Sans"/>
                <a:ea typeface="Ropa Sans"/>
                <a:cs typeface="Ropa Sans"/>
                <a:sym typeface="Ropa Sans"/>
              </a:rPr>
              <a:t>Formal presentations will occur next week.  Bring in at least one functioning prototype and 3 examples of projects that have had similar functionality or themes.  What are the mechanics you will need to code?  Which libraries will you use?</a:t>
            </a:r>
            <a:endParaRPr sz="2400">
              <a:latin typeface="Ropa Sans"/>
              <a:ea typeface="Ropa Sans"/>
              <a:cs typeface="Ropa Sans"/>
              <a:sym typeface="Ropa Sans"/>
            </a:endParaRPr>
          </a:p>
          <a:p>
            <a:pPr indent="-25401" lvl="0" marL="3429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pa Sans"/>
              <a:ea typeface="Ropa Sans"/>
              <a:cs typeface="Ropa Sans"/>
              <a:sym typeface="Ropa Sans"/>
            </a:endParaRPr>
          </a:p>
          <a:p>
            <a:pPr indent="-25401" lvl="0" marL="3429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Ropa Sans"/>
                <a:ea typeface="Ropa Sans"/>
                <a:cs typeface="Ropa Sans"/>
                <a:sym typeface="Ropa Sans"/>
              </a:rPr>
              <a:t>Your theme is based on what you wrote on the board.</a:t>
            </a:r>
            <a:endParaRPr sz="2400">
              <a:latin typeface="Ropa Sans"/>
              <a:ea typeface="Ropa Sans"/>
              <a:cs typeface="Ropa Sans"/>
              <a:sym typeface="Rop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taking an argument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-Now, makeSando will take an "argument" or parameter. </a:t>
            </a:r>
            <a:endParaRPr/>
          </a:p>
          <a:p>
            <a:pPr indent="-254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makeSando (int numSandos)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bread+=2 * numSandos;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lettuce+=1 * numSandos;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sauce+=3 * numSandos;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roastBeef+=27 * numSandos;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judgement=false;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31234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"makeSando(10);" will make 10 sandwiches.</a:t>
            </a:r>
            <a:endParaRPr/>
          </a:p>
          <a:p>
            <a:pPr indent="-889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function 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fun: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line(20, 20, 80, 80);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Saves a TIFF file named "diagonal.tif"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save("diagonal.tif");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Saves a TARGA file named "cross.tga"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line(80, 20, 20, 80);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save("cross.tga");</a:t>
            </a:r>
            <a:endParaRPr/>
          </a:p>
          <a:p>
            <a:pPr indent="-254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noLoop();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don't want to save 60 images a second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Translate, Rotate, Scale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Transformations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TLO – Top-Left Origin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82000" y="1625000"/>
            <a:ext cx="8229600" cy="494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724125" y="28698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(0, 0)</a:t>
            </a:r>
            <a:endParaRPr/>
          </a:p>
        </p:txBody>
      </p:sp>
      <p:cxnSp>
        <p:nvCxnSpPr>
          <p:cNvPr id="102" name="Shape 102"/>
          <p:cNvCxnSpPr/>
          <p:nvPr/>
        </p:nvCxnSpPr>
        <p:spPr>
          <a:xfrm rot="10800000">
            <a:off x="647425" y="1803949"/>
            <a:ext cx="1060199" cy="103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Origin to Center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82000" y="1625000"/>
            <a:ext cx="8229600" cy="494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724125" y="2869875"/>
            <a:ext cx="5661299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(0, 0)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translate(width/2, height/2);</a:t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 rot="10800000">
            <a:off x="647425" y="1803949"/>
            <a:ext cx="1060199" cy="103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Origin to Center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82000" y="1625000"/>
            <a:ext cx="8229600" cy="494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724125" y="2869875"/>
            <a:ext cx="5427300" cy="20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(0, 0)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translate(width/2, height/2);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2850625" y="3305050"/>
            <a:ext cx="1528500" cy="63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Shape 121"/>
          <p:cNvCxnSpPr>
            <a:stCxn id="118" idx="0"/>
            <a:endCxn id="118" idx="2"/>
          </p:cNvCxnSpPr>
          <p:nvPr/>
        </p:nvCxnSpPr>
        <p:spPr>
          <a:xfrm>
            <a:off x="4596800" y="1625000"/>
            <a:ext cx="0" cy="494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Shape 122"/>
          <p:cNvCxnSpPr>
            <a:stCxn id="118" idx="1"/>
          </p:cNvCxnSpPr>
          <p:nvPr/>
        </p:nvCxnSpPr>
        <p:spPr>
          <a:xfrm>
            <a:off x="482000" y="4096400"/>
            <a:ext cx="82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