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embeddedFontLst>
    <p:embeddedFont>
      <p:font typeface="Fjalla One"/>
      <p:regular r:id="rId31"/>
    </p:embeddedFont>
    <p:embeddedFont>
      <p:font typeface="Ropa Sans"/>
      <p:regular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jallaOne-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paSans-italic.fntdata"/><Relationship Id="rId10" Type="http://schemas.openxmlformats.org/officeDocument/2006/relationships/slide" Target="slides/slide6.xml"/><Relationship Id="rId32" Type="http://schemas.openxmlformats.org/officeDocument/2006/relationships/font" Target="fonts/RopaSans-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685800" y="4343400"/>
            <a:ext cx="5484600" cy="4113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1800" u="none" cap="none" strike="noStrike"/>
              <a:t>"Before we dive into the structure of dynamic code, a really useful tool to have is commenting. Code can get pretty complicated so it is a good idea to leave notes for yourself to let yourself know what is going on."</a:t>
            </a:r>
            <a:endParaRPr b="0" i="0" sz="1800" u="none" cap="none" strike="noStrike"/>
          </a:p>
        </p:txBody>
      </p:sp>
      <p:sp>
        <p:nvSpPr>
          <p:cNvPr id="58" name="Shape 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5680" cy="41140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1800" u="none" cap="none" strike="noStrike"/>
              <a:t>Can think of as 0/1 or yes/no</a:t>
            </a:r>
            <a:endParaRPr b="0" i="0" sz="1800" u="none" cap="none" strike="noStrike"/>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5680" cy="41140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1800" u="none" cap="none" strike="noStrike"/>
              <a:t>NOT operator is represented with "!" basically reverse the value of a BOOLEAN</a:t>
            </a:r>
            <a:endParaRPr b="0" i="0" sz="1800" u="none" cap="none" strike="noStrike"/>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5680" cy="41140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1800" u="none" cap="none" strike="noStrike"/>
              <a:t>ACTIVITY 01 ( 05 minutes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1800" u="none" cap="none" strike="noStrike"/>
              <a:t>	- Break in pairs</a:t>
            </a:r>
            <a:endParaRPr b="0" i="0" sz="1800" u="none" cap="none" strike="noStrike"/>
          </a:p>
          <a:p>
            <a:pPr indent="0" lvl="0" marL="0" marR="0" rtl="0" algn="l">
              <a:lnSpc>
                <a:spcPct val="100000"/>
              </a:lnSpc>
              <a:spcBef>
                <a:spcPts val="0"/>
              </a:spcBef>
              <a:spcAft>
                <a:spcPts val="0"/>
              </a:spcAft>
              <a:buNone/>
            </a:pPr>
            <a:r>
              <a:rPr b="0" i="0" lang="en-US" sz="1800" u="none" cap="none" strike="noStrike"/>
              <a:t>	- Think of an important decision:</a:t>
            </a:r>
            <a:endParaRPr b="0" i="0" sz="1800" u="none" cap="none" strike="noStrike"/>
          </a:p>
          <a:p>
            <a:pPr indent="0" lvl="0" marL="0" marR="0" rtl="0" algn="l">
              <a:lnSpc>
                <a:spcPct val="100000"/>
              </a:lnSpc>
              <a:spcBef>
                <a:spcPts val="0"/>
              </a:spcBef>
              <a:spcAft>
                <a:spcPts val="0"/>
              </a:spcAft>
              <a:buNone/>
            </a:pPr>
            <a:r>
              <a:rPr b="0" i="0" lang="en-US" sz="1800" u="none" cap="none" strike="noStrike"/>
              <a:t>		- examples: expiration date on milk... how to proceed after that to re-check, how to cross the street, how to know if you want to ask somebody for a date, </a:t>
            </a:r>
            <a:endParaRPr b="0" i="0" sz="1800" u="none" cap="none" strike="noStrike"/>
          </a:p>
          <a:p>
            <a:pPr indent="0" lvl="0" marL="0" marR="0" rtl="0" algn="l">
              <a:lnSpc>
                <a:spcPct val="100000"/>
              </a:lnSpc>
              <a:spcBef>
                <a:spcPts val="0"/>
              </a:spcBef>
              <a:spcAft>
                <a:spcPts val="0"/>
              </a:spcAft>
              <a:buNone/>
            </a:pPr>
            <a:r>
              <a:rPr b="0" i="0" lang="en-US" sz="1800" u="none" cap="none" strike="noStrike"/>
              <a:t>- inspiration </a:t>
            </a:r>
            <a:r>
              <a:rPr b="0" i="0" lang="en-US" sz="800" u="none" cap="none" strike="noStrike"/>
              <a:t>https://www.google.com/search?q=decision+flow+charts&amp;tbm=isch&amp;tbo=u&amp;source=univ&amp;sa=X&amp;ei=A1fYUdnSH6224APokoDoDw&amp;ved=0CDAQsAQ&amp;biw=1333&amp;bih=775</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800" u="none" cap="none" strike="noStrike"/>
              <a:t>	- Break it in small YES/NO steps</a:t>
            </a:r>
            <a:endParaRPr b="0" i="0" sz="1800" u="none" cap="none" strike="noStrike"/>
          </a:p>
          <a:p>
            <a:pPr indent="0" lvl="0" marL="0" marR="0" rtl="0" algn="l">
              <a:lnSpc>
                <a:spcPct val="100000"/>
              </a:lnSpc>
              <a:spcBef>
                <a:spcPts val="0"/>
              </a:spcBef>
              <a:spcAft>
                <a:spcPts val="0"/>
              </a:spcAft>
              <a:buNone/>
            </a:pPr>
            <a:r>
              <a:rPr b="0" i="0" lang="en-US" sz="800" u="none" cap="none" strike="noStrike"/>
              <a:t>	- Make a FLOW CHARTS of it</a:t>
            </a:r>
            <a:endParaRPr b="0" i="0" sz="1800" u="none" cap="none" strike="noStrike"/>
          </a:p>
          <a:p>
            <a:pPr indent="0" lvl="0" marL="0" marR="0" rtl="0" algn="l">
              <a:lnSpc>
                <a:spcPct val="100000"/>
              </a:lnSpc>
              <a:spcBef>
                <a:spcPts val="0"/>
              </a:spcBef>
              <a:spcAft>
                <a:spcPts val="0"/>
              </a:spcAft>
              <a:buNone/>
            </a:pPr>
            <a:r>
              <a:rPr b="0" i="0" lang="en-US" sz="800" u="none" cap="none" strike="noStrike"/>
              <a:t>	- Translate it to code</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5680" cy="41140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1800" u="none" cap="none" strike="noStrike"/>
              <a:t>One of the most powerfull things on computation is that you can nest statements to develop more complex logics.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1800" u="none" cap="none" strike="noStrike"/>
              <a:t>SEE EXAMPLE</a:t>
            </a:r>
            <a:endParaRPr b="0" i="0" sz="1800" u="none" cap="none" strike="noStrike"/>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5680" cy="41140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1800" u="none" cap="none" strike="noStrike"/>
              <a:t>One of the most powerful things about computation is that you can nest statements to develop more complex logic.</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1800" u="none" cap="none" strike="noStrike"/>
              <a:t>Why this is important??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1800" u="none" cap="none" strike="noStrike"/>
              <a:t>SEE EXAMPLE</a:t>
            </a:r>
            <a:endParaRPr b="0" i="0" sz="1800" u="none" cap="none" strike="noStrike"/>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5680" cy="41140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1800" u="none" cap="none" strike="noStrike"/>
              <a:t>That's applied to text and images</a:t>
            </a:r>
            <a:endParaRPr b="0" i="0" sz="1800" u="none" cap="none" strike="noStrike"/>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None/>
            </a:pPr>
            <a:r>
              <a:rPr b="0" i="0" lang="en-US" sz="1800" u="none" cap="none" strike="noStrike"/>
              <a:t>When it comes to keyboard interaction it is both simpler and little more involved depending on what you want to do.</a:t>
            </a:r>
            <a:endParaRPr b="0" i="0" sz="1800" u="none" cap="none" strike="noStrike"/>
          </a:p>
        </p:txBody>
      </p:sp>
      <p:sp>
        <p:nvSpPr>
          <p:cNvPr id="64" name="Shape 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None/>
            </a:pPr>
            <a:r>
              <a:rPr b="0" i="0" lang="en-US" sz="1800" u="none" cap="none" strike="noStrike"/>
              <a:t>IMPORTANT: THIS IS A MOCKUP !!! </a:t>
            </a:r>
            <a:endParaRPr b="0" i="0" sz="1800" u="none" cap="none" strike="noStrike"/>
          </a:p>
        </p:txBody>
      </p:sp>
      <p:sp>
        <p:nvSpPr>
          <p:cNvPr id="257" name="Shape 2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None/>
            </a:pPr>
            <a:r>
              <a:rPr b="0" i="0" lang="en-US" sz="1800" u="none" cap="none" strike="noStrike"/>
              <a:t>These are identical to the mousePressed variations. One is a variable while the other is a function.</a:t>
            </a:r>
            <a:endParaRPr b="0" i="0" sz="1800" u="none" cap="none" strike="noStrike"/>
          </a:p>
        </p:txBody>
      </p:sp>
      <p:sp>
        <p:nvSpPr>
          <p:cNvPr id="70" name="Shape 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None/>
            </a:pPr>
            <a:r>
              <a:rPr b="0" i="0" lang="en-US" sz="1800" u="none" cap="none" strike="noStrike"/>
              <a:t>Once again, keyReleased works similar to mouseReleased</a:t>
            </a:r>
            <a:endParaRPr b="0" i="0" sz="1800" u="none" cap="none" strike="noStrike"/>
          </a:p>
        </p:txBody>
      </p:sp>
      <p:sp>
        <p:nvSpPr>
          <p:cNvPr id="77" name="Shape 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None/>
            </a:pPr>
            <a:r>
              <a:rPr b="0" i="0" lang="en-US" sz="1800" u="none" cap="none" strike="noStrike"/>
              <a:t>The real benefit of using a keyboard is that we can get lots of data from the user because there are so many keys they can press.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1800" u="none" cap="none" strike="noStrike"/>
              <a:t>However, in order to understand which key is being pressed, we need to understand something known as ASCII code (pronounced ask-ee). As you all probably know, computers only understand numbers, specifically ones and zeros. So, in order for us to understand key presses, we need to understand that some keys have an ASCII code and others do not. Luckily for us, we do not need to remember the specific number codes for each letter because Processing has made it very easy. However, we do need to recognize that some keys are not coded for so we need to identify them a slightly different way.</a:t>
            </a:r>
            <a:endParaRPr b="0" i="0" sz="1800" u="none" cap="none" strike="noStrike"/>
          </a:p>
        </p:txBody>
      </p:sp>
      <p:sp>
        <p:nvSpPr>
          <p:cNvPr id="83" name="Shape 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None/>
            </a:pPr>
            <a:r>
              <a:rPr b="0" i="0" lang="en-US" sz="1800" u="none" cap="none" strike="noStrike"/>
              <a:t>There are other keys on the keyboard that are not included in this list, but these are most of the keys you will actually use for user interactions.</a:t>
            </a:r>
            <a:endParaRPr b="0" i="0" sz="1800" u="none" cap="none" strike="noStrike"/>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None/>
            </a:pPr>
            <a:r>
              <a:rPr b="0" i="0" lang="en-US" sz="1800" u="none" cap="none" strike="noStrike"/>
              <a:t>For ASCII encoded keys, all you have to do is check the variable "key" to see what it contains after you have checked for a button press.</a:t>
            </a:r>
            <a:endParaRPr b="0" i="0" sz="1800" u="none" cap="none" strike="noStrike"/>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None/>
            </a:pPr>
            <a:r>
              <a:rPr b="0" i="0" lang="en-US" sz="1800" u="none" cap="none" strike="noStrike"/>
              <a:t>Like I said before, pretty much all the hard work is done by processing so if we want to access keys that are not ASCII coded we just need to check to use a different variable.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1800" u="none" cap="none" strike="noStrike"/>
              <a:t>When looking for non-ascii keys, check to see if key is "CODED" first, then proceed using keyCode instead of key.</a:t>
            </a:r>
            <a:endParaRPr b="0" i="0" sz="1800" u="none" cap="none" strike="noStrike"/>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None/>
            </a:pPr>
            <a:r>
              <a:rPr b="0" i="0" lang="en-US" sz="1800" u="none" cap="none" strike="noStrike"/>
              <a:t>Naturally, if we want to use both coded and non coded keys in our sketch we just need to use an else condition to specify what to do if the key is not coded.</a:t>
            </a:r>
            <a:endParaRPr b="0" i="0" sz="1800" u="none" cap="none" strike="noStrike"/>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AND_BODY_1">
    <p:spTree>
      <p:nvGrpSpPr>
        <p:cNvPr id="50" name="Shape 50"/>
        <p:cNvGrpSpPr/>
        <p:nvPr/>
      </p:nvGrpSpPr>
      <p:grpSpPr>
        <a:xfrm>
          <a:off x="0" y="0"/>
          <a:ext cx="0" cy="0"/>
          <a:chOff x="0" y="0"/>
          <a:chExt cx="0" cy="0"/>
        </a:xfrm>
      </p:grpSpPr>
      <p:sp>
        <p:nvSpPr>
          <p:cNvPr id="51" name="Shape 51"/>
          <p:cNvSpPr txBox="1"/>
          <p:nvPr>
            <p:ph type="title"/>
          </p:nvPr>
        </p:nvSpPr>
        <p:spPr>
          <a:xfrm>
            <a:off x="685800" y="2111040"/>
            <a:ext cx="7772100" cy="1546500"/>
          </a:xfrm>
          <a:prstGeom prst="rect">
            <a:avLst/>
          </a:prstGeom>
          <a:noFill/>
          <a:ln>
            <a:noFill/>
          </a:ln>
        </p:spPr>
        <p:txBody>
          <a:bodyPr anchorCtr="0" anchor="t" bIns="91425" lIns="91425" spcFirstLastPara="1" rIns="91425" wrap="square" tIns="91425"/>
          <a:lstStyle>
            <a:lvl1pPr lvl="0">
              <a:spcBef>
                <a:spcPts val="0"/>
              </a:spcBef>
              <a:spcAft>
                <a:spcPts val="0"/>
              </a:spcAft>
              <a:buNone/>
              <a:defRPr/>
            </a:lvl1pPr>
          </a:lstStyle>
          <a:p/>
        </p:txBody>
      </p:sp>
      <p:sp>
        <p:nvSpPr>
          <p:cNvPr id="52" name="Shape 52"/>
          <p:cNvSpPr txBox="1"/>
          <p:nvPr>
            <p:ph idx="1" type="subTitle"/>
          </p:nvPr>
        </p:nvSpPr>
        <p:spPr>
          <a:xfrm>
            <a:off x="457200" y="1604520"/>
            <a:ext cx="8229300" cy="3977700"/>
          </a:xfrm>
          <a:prstGeom prst="rect">
            <a:avLst/>
          </a:prstGeom>
          <a:noFill/>
          <a:ln>
            <a:noFill/>
          </a:ln>
        </p:spPr>
        <p:txBody>
          <a:bodyPr anchorCtr="0" anchor="t" bIns="91425" lIns="91425" spcFirstLastPara="1" rIns="91425" wrap="square" tIns="91425"/>
          <a:lstStyle>
            <a:lvl1pPr lvl="0" rtl="0">
              <a:spcBef>
                <a:spcPts val="0"/>
              </a:spcBef>
              <a:spcAft>
                <a:spcPts val="0"/>
              </a:spcAft>
              <a:buSzPts val="18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3" name="Shape 53"/>
        <p:cNvGrpSpPr/>
        <p:nvPr/>
      </p:nvGrpSpPr>
      <p:grpSpPr>
        <a:xfrm>
          <a:off x="0" y="0"/>
          <a:ext cx="0" cy="0"/>
          <a:chOff x="0" y="0"/>
          <a:chExt cx="0" cy="0"/>
        </a:xfrm>
      </p:grpSpPr>
      <p:sp>
        <p:nvSpPr>
          <p:cNvPr id="54" name="Shape 54"/>
          <p:cNvSpPr txBox="1"/>
          <p:nvPr>
            <p:ph type="title"/>
          </p:nvPr>
        </p:nvSpPr>
        <p:spPr>
          <a:xfrm>
            <a:off x="685800" y="2111040"/>
            <a:ext cx="7772100" cy="1546500"/>
          </a:xfrm>
          <a:prstGeom prst="rect">
            <a:avLst/>
          </a:prstGeom>
          <a:noFill/>
          <a:ln>
            <a:noFill/>
          </a:ln>
        </p:spPr>
        <p:txBody>
          <a:bodyPr anchorCtr="0" anchor="t" bIns="91425" lIns="91425" spcFirstLastPara="1" rIns="91425" wrap="square" tIns="91425"/>
          <a:lstStyle>
            <a:lvl1pPr lvl="0">
              <a:spcBef>
                <a:spcPts val="0"/>
              </a:spcBef>
              <a:spcAft>
                <a:spcPts val="0"/>
              </a:spcAft>
              <a:buNone/>
              <a:defRPr/>
            </a:lvl1pPr>
          </a:lstStyle>
          <a:p/>
        </p:txBody>
      </p:sp>
      <p:sp>
        <p:nvSpPr>
          <p:cNvPr id="55" name="Shape 55"/>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a:spcBef>
                <a:spcPts val="0"/>
              </a:spcBef>
              <a:spcAft>
                <a:spcPts val="1600"/>
              </a:spcAft>
              <a:buNone/>
              <a:defRPr/>
            </a:lvl1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33"/>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4.jpg"/><Relationship Id="rId4" Type="http://schemas.openxmlformats.org/officeDocument/2006/relationships/image" Target="../media/image11.jpg"/><Relationship Id="rId5" Type="http://schemas.openxmlformats.org/officeDocument/2006/relationships/hyperlink" Target="https://www.youtube.com/watch?v=s2E9iSQfGd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p:nvPr/>
        </p:nvSpPr>
        <p:spPr>
          <a:xfrm>
            <a:off x="685800" y="2111040"/>
            <a:ext cx="7770600" cy="154476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i="0" lang="en-US" sz="4800" u="none" cap="none" strike="noStrike">
                <a:solidFill>
                  <a:srgbClr val="FFFFFF"/>
                </a:solidFill>
                <a:latin typeface="Fjalla One"/>
                <a:ea typeface="Fjalla One"/>
                <a:cs typeface="Fjalla One"/>
                <a:sym typeface="Fjalla One"/>
              </a:rPr>
              <a:t>Geometry 2, Keyboard Interaction, Booleans</a:t>
            </a:r>
            <a:endParaRPr b="0" i="0" sz="1800" u="none" cap="none" strike="noStrike">
              <a:solidFill>
                <a:srgbClr val="FFFFFF"/>
              </a:solidFill>
              <a:latin typeface="Fjalla One"/>
              <a:ea typeface="Fjalla One"/>
              <a:cs typeface="Fjalla One"/>
              <a:sym typeface="Fjalla One"/>
            </a:endParaRPr>
          </a:p>
        </p:txBody>
      </p:sp>
      <p:sp>
        <p:nvSpPr>
          <p:cNvPr id="61" name="Shape 61"/>
          <p:cNvSpPr/>
          <p:nvPr/>
        </p:nvSpPr>
        <p:spPr>
          <a:xfrm>
            <a:off x="1867675" y="3810931"/>
            <a:ext cx="3617400" cy="1407900"/>
          </a:xfrm>
          <a:prstGeom prst="rect">
            <a:avLst/>
          </a:prstGeom>
          <a:noFill/>
          <a:ln>
            <a:noFill/>
          </a:ln>
        </p:spPr>
        <p:txBody>
          <a:bodyPr anchorCtr="0" anchor="t" bIns="45000" lIns="90000" spcFirstLastPara="1" rIns="90000" wrap="square" tIns="45000">
            <a:noAutofit/>
          </a:bodyPr>
          <a:lstStyle/>
          <a:p>
            <a:pPr indent="0" lvl="0" marL="0" rtl="0">
              <a:spcBef>
                <a:spcPts val="0"/>
              </a:spcBef>
              <a:spcAft>
                <a:spcPts val="0"/>
              </a:spcAft>
              <a:buNone/>
            </a:pPr>
            <a:r>
              <a:rPr lang="en-US" sz="2800">
                <a:solidFill>
                  <a:srgbClr val="FFFFFF"/>
                </a:solidFill>
                <a:latin typeface="Fjalla One"/>
                <a:ea typeface="Fjalla One"/>
                <a:cs typeface="Fjalla One"/>
                <a:sym typeface="Fjalla One"/>
              </a:rPr>
              <a:t>Week 5.5</a:t>
            </a:r>
            <a:endParaRPr sz="2800">
              <a:solidFill>
                <a:srgbClr val="FFFFFF"/>
              </a:solidFill>
              <a:latin typeface="Fjalla One"/>
              <a:ea typeface="Fjalla One"/>
              <a:cs typeface="Fjalla One"/>
              <a:sym typeface="Fjalla One"/>
            </a:endParaRPr>
          </a:p>
          <a:p>
            <a:pPr indent="0" lvl="0" marL="0">
              <a:spcBef>
                <a:spcPts val="0"/>
              </a:spcBef>
              <a:spcAft>
                <a:spcPts val="0"/>
              </a:spcAft>
              <a:buNone/>
            </a:pPr>
            <a:r>
              <a:t/>
            </a:r>
            <a:endParaRPr b="0" i="0" sz="1800" u="none" cap="none" strike="noStrike">
              <a:solidFill>
                <a:srgbClr val="FFFFFF"/>
              </a:solidFill>
              <a:latin typeface="Fjalla One"/>
              <a:ea typeface="Fjalla One"/>
              <a:cs typeface="Fjalla One"/>
              <a:sym typeface="Fjall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p:nvPr/>
        </p:nvSpPr>
        <p:spPr>
          <a:xfrm>
            <a:off x="457200" y="274680"/>
            <a:ext cx="8227800" cy="11412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Review Conditionals</a:t>
            </a:r>
            <a:endParaRPr b="0" i="0" sz="1800" u="none" cap="none" strike="noStrike">
              <a:solidFill>
                <a:srgbClr val="FFFFFF"/>
              </a:solidFill>
              <a:latin typeface="Ropa Sans"/>
              <a:ea typeface="Ropa Sans"/>
              <a:cs typeface="Ropa Sans"/>
              <a:sym typeface="Ropa Sans"/>
            </a:endParaRPr>
          </a:p>
        </p:txBody>
      </p:sp>
      <p:sp>
        <p:nvSpPr>
          <p:cNvPr id="117" name="Shape 117"/>
          <p:cNvSpPr/>
          <p:nvPr/>
        </p:nvSpPr>
        <p:spPr>
          <a:xfrm>
            <a:off x="457200" y="1600200"/>
            <a:ext cx="8227800" cy="496584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FFFF"/>
              </a:solidFill>
              <a:latin typeface="Ropa Sans"/>
              <a:ea typeface="Ropa Sans"/>
              <a:cs typeface="Ropa Sans"/>
              <a:sym typeface="Ropa Sans"/>
            </a:endParaRPr>
          </a:p>
        </p:txBody>
      </p:sp>
      <p:sp>
        <p:nvSpPr>
          <p:cNvPr id="118" name="Shape 118"/>
          <p:cNvSpPr/>
          <p:nvPr/>
        </p:nvSpPr>
        <p:spPr>
          <a:xfrm>
            <a:off x="3078000" y="1770850"/>
            <a:ext cx="4993800" cy="49668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2600" u="none" cap="none" strike="noStrike">
                <a:solidFill>
                  <a:srgbClr val="FFFFFF"/>
                </a:solidFill>
                <a:latin typeface="Ropa Sans"/>
                <a:ea typeface="Ropa Sans"/>
                <a:cs typeface="Ropa Sans"/>
                <a:sym typeface="Ropa Sans"/>
              </a:rPr>
              <a:t>if</a:t>
            </a:r>
            <a:r>
              <a:rPr b="0" i="0" lang="en-US" sz="2600" u="none" cap="none" strike="noStrike">
                <a:solidFill>
                  <a:srgbClr val="FFFFFF"/>
                </a:solidFill>
                <a:latin typeface="Ropa Sans"/>
                <a:ea typeface="Ropa Sans"/>
                <a:cs typeface="Ropa Sans"/>
                <a:sym typeface="Ropa Sans"/>
              </a:rPr>
              <a:t> (hungry){</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EAT FOOD;</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1" i="0" lang="en-US" sz="2600" u="none" cap="none" strike="noStrike">
                <a:solidFill>
                  <a:srgbClr val="FFFFFF"/>
                </a:solidFill>
                <a:latin typeface="Ropa Sans"/>
                <a:ea typeface="Ropa Sans"/>
                <a:cs typeface="Ropa Sans"/>
                <a:sym typeface="Ropa Sans"/>
              </a:rPr>
              <a:t>else</a:t>
            </a:r>
            <a:r>
              <a:rPr b="0" i="0" lang="en-US" sz="2600" u="none" cap="none" strike="noStrike">
                <a:solidFill>
                  <a:srgbClr val="FFFFFF"/>
                </a:solidFill>
                <a:latin typeface="Ropa Sans"/>
                <a:ea typeface="Ropa Sans"/>
                <a:cs typeface="Ropa Sans"/>
                <a:sym typeface="Ropa Sans"/>
              </a:rPr>
              <a:t> {</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DO NOT EAT;</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p:nvPr/>
        </p:nvSpPr>
        <p:spPr>
          <a:xfrm>
            <a:off x="245160" y="1005840"/>
            <a:ext cx="8624520" cy="496692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2600" u="none" cap="none" strike="noStrike">
                <a:solidFill>
                  <a:srgbClr val="FFFFFF"/>
                </a:solidFill>
                <a:latin typeface="Ropa Sans"/>
                <a:ea typeface="Ropa Sans"/>
                <a:cs typeface="Ropa Sans"/>
                <a:sym typeface="Ropa Sans"/>
              </a:rPr>
              <a:t>if</a:t>
            </a:r>
            <a:r>
              <a:rPr b="0" i="0" lang="en-US" sz="2600" u="none" cap="none" strike="noStrike">
                <a:solidFill>
                  <a:srgbClr val="FFFFFF"/>
                </a:solidFill>
                <a:latin typeface="Ropa Sans"/>
                <a:ea typeface="Ropa Sans"/>
                <a:cs typeface="Ropa Sans"/>
                <a:sym typeface="Ropa Sans"/>
              </a:rPr>
              <a:t> (hungry){</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EAT FOOD;</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if(sleepy &amp;&amp; nearBed){</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GO TO SLEEP--YOU ARE IN A FOOD COMA;</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1" i="0" lang="en-US" sz="2600" u="none" cap="none" strike="noStrike">
                <a:solidFill>
                  <a:srgbClr val="FFFFFF"/>
                </a:solidFill>
                <a:latin typeface="Ropa Sans"/>
                <a:ea typeface="Ropa Sans"/>
                <a:cs typeface="Ropa Sans"/>
                <a:sym typeface="Ropa Sans"/>
              </a:rPr>
              <a:t>else</a:t>
            </a:r>
            <a:r>
              <a:rPr b="0" i="0" lang="en-US" sz="2600" u="none" cap="none" strike="noStrike">
                <a:solidFill>
                  <a:srgbClr val="FFFFFF"/>
                </a:solidFill>
                <a:latin typeface="Ropa Sans"/>
                <a:ea typeface="Ropa Sans"/>
                <a:cs typeface="Ropa Sans"/>
                <a:sym typeface="Ropa Sans"/>
              </a:rPr>
              <a:t> {</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DO NOT EAT;</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if(thirsty || dehydrated){</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DRINK SOMETHING;</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		}	</a:t>
            </a:r>
            <a:endParaRPr b="0" i="0" sz="18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p:nvPr/>
        </p:nvSpPr>
        <p:spPr>
          <a:xfrm>
            <a:off x="457200" y="274680"/>
            <a:ext cx="8228880" cy="114228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i="0" lang="en-US" sz="3600" u="none" cap="none" strike="noStrike">
                <a:solidFill>
                  <a:srgbClr val="FFFFFF"/>
                </a:solidFill>
                <a:latin typeface="Fjalla One"/>
                <a:ea typeface="Fjalla One"/>
                <a:cs typeface="Fjalla One"/>
                <a:sym typeface="Fjalla One"/>
              </a:rPr>
              <a:t>Boolean variables</a:t>
            </a:r>
            <a:endParaRPr b="0" i="0" sz="1800" u="none" cap="none" strike="noStrike">
              <a:solidFill>
                <a:srgbClr val="FFFFFF"/>
              </a:solidFill>
              <a:latin typeface="Fjalla One"/>
              <a:ea typeface="Fjalla One"/>
              <a:cs typeface="Fjalla One"/>
              <a:sym typeface="Fjalla One"/>
            </a:endParaRPr>
          </a:p>
        </p:txBody>
      </p:sp>
      <p:sp>
        <p:nvSpPr>
          <p:cNvPr id="129" name="Shape 129"/>
          <p:cNvSpPr/>
          <p:nvPr/>
        </p:nvSpPr>
        <p:spPr>
          <a:xfrm>
            <a:off x="457200" y="1600200"/>
            <a:ext cx="8228880" cy="49669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Ropa Sans"/>
                <a:ea typeface="Ropa Sans"/>
                <a:cs typeface="Ropa Sans"/>
                <a:sym typeface="Ropa Sans"/>
              </a:rPr>
              <a:t>Can only hold one of two possible values:</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ctr">
              <a:lnSpc>
                <a:spcPct val="100000"/>
              </a:lnSpc>
              <a:spcBef>
                <a:spcPts val="0"/>
              </a:spcBef>
              <a:spcAft>
                <a:spcPts val="0"/>
              </a:spcAft>
              <a:buNone/>
            </a:pPr>
            <a:r>
              <a:rPr b="0" i="0" lang="en-US" sz="3600" u="none" cap="none" strike="noStrike">
                <a:solidFill>
                  <a:srgbClr val="00FF00"/>
                </a:solidFill>
                <a:latin typeface="Ropa Sans"/>
                <a:ea typeface="Ropa Sans"/>
                <a:cs typeface="Ropa Sans"/>
                <a:sym typeface="Ropa Sans"/>
              </a:rPr>
              <a:t>true</a:t>
            </a:r>
            <a:endParaRPr b="0" i="0" sz="1800" u="none" cap="none" strike="noStrike">
              <a:solidFill>
                <a:srgbClr val="00FF00"/>
              </a:solidFill>
              <a:latin typeface="Ropa Sans"/>
              <a:ea typeface="Ropa Sans"/>
              <a:cs typeface="Ropa Sans"/>
              <a:sym typeface="Ropa Sans"/>
            </a:endParaRPr>
          </a:p>
          <a:p>
            <a:pPr indent="0" lvl="0" marL="0" marR="0" rtl="0" algn="ctr">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ctr">
              <a:lnSpc>
                <a:spcPct val="100000"/>
              </a:lnSpc>
              <a:spcBef>
                <a:spcPts val="0"/>
              </a:spcBef>
              <a:spcAft>
                <a:spcPts val="0"/>
              </a:spcAft>
              <a:buNone/>
            </a:pPr>
            <a:r>
              <a:rPr b="0" i="0" lang="en-US" sz="3000" u="none" cap="none" strike="noStrike">
                <a:solidFill>
                  <a:srgbClr val="FFFFFF"/>
                </a:solidFill>
                <a:latin typeface="Ropa Sans"/>
                <a:ea typeface="Ropa Sans"/>
                <a:cs typeface="Ropa Sans"/>
                <a:sym typeface="Ropa Sans"/>
              </a:rPr>
              <a:t>or</a:t>
            </a:r>
            <a:endParaRPr b="0" i="0" sz="1800" u="none" cap="none" strike="noStrike">
              <a:solidFill>
                <a:srgbClr val="FFFFFF"/>
              </a:solidFill>
              <a:latin typeface="Ropa Sans"/>
              <a:ea typeface="Ropa Sans"/>
              <a:cs typeface="Ropa Sans"/>
              <a:sym typeface="Ropa Sans"/>
            </a:endParaRPr>
          </a:p>
          <a:p>
            <a:pPr indent="0" lvl="0" marL="0" marR="0" rtl="0" algn="ctr">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ctr">
              <a:lnSpc>
                <a:spcPct val="100000"/>
              </a:lnSpc>
              <a:spcBef>
                <a:spcPts val="0"/>
              </a:spcBef>
              <a:spcAft>
                <a:spcPts val="0"/>
              </a:spcAft>
              <a:buNone/>
            </a:pPr>
            <a:r>
              <a:rPr b="0" i="0" lang="en-US" sz="3600" u="none" cap="none" strike="noStrike">
                <a:solidFill>
                  <a:srgbClr val="FF0000"/>
                </a:solidFill>
                <a:latin typeface="Ropa Sans"/>
                <a:ea typeface="Ropa Sans"/>
                <a:cs typeface="Ropa Sans"/>
                <a:sym typeface="Ropa Sans"/>
              </a:rPr>
              <a:t>false</a:t>
            </a:r>
            <a:endParaRPr b="0" i="0" sz="1800" u="none" cap="none" strike="noStrike">
              <a:solidFill>
                <a:srgbClr val="FF0000"/>
              </a:solidFill>
              <a:latin typeface="Ropa Sans"/>
              <a:ea typeface="Ropa Sans"/>
              <a:cs typeface="Ropa Sans"/>
              <a:sym typeface="Rop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p:nvPr/>
        </p:nvSpPr>
        <p:spPr>
          <a:xfrm>
            <a:off x="3117960" y="1928880"/>
            <a:ext cx="3366360" cy="299916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US" sz="3600" u="none" cap="none" strike="noStrike">
                <a:solidFill>
                  <a:srgbClr val="FFFFFF"/>
                </a:solidFill>
                <a:latin typeface="Ropa Sans"/>
                <a:ea typeface="Ropa Sans"/>
                <a:cs typeface="Ropa Sans"/>
                <a:sym typeface="Ropa Sans"/>
              </a:rPr>
              <a:t>boolean b = true;</a:t>
            </a:r>
            <a:endParaRPr b="0" i="0" sz="36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600" u="none" cap="none" strike="noStrike">
                <a:solidFill>
                  <a:srgbClr val="FFFFFF"/>
                </a:solidFill>
                <a:latin typeface="Ropa Sans"/>
                <a:ea typeface="Ropa Sans"/>
                <a:cs typeface="Ropa Sans"/>
                <a:sym typeface="Ropa Sans"/>
              </a:rPr>
              <a:t>b = !b;</a:t>
            </a:r>
            <a:endParaRPr b="0" i="0" sz="36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36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600" u="none" cap="none" strike="noStrike">
                <a:solidFill>
                  <a:srgbClr val="FFFFFF"/>
                </a:solidFill>
                <a:latin typeface="Ropa Sans"/>
                <a:ea typeface="Ropa Sans"/>
                <a:cs typeface="Ropa Sans"/>
                <a:sym typeface="Ropa Sans"/>
              </a:rPr>
              <a:t>println(b);</a:t>
            </a:r>
            <a:endParaRPr b="0" i="0" sz="36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3600" u="none" cap="none" strike="noStrike">
              <a:solidFill>
                <a:srgbClr val="FFFFFF"/>
              </a:solidFill>
              <a:latin typeface="Ropa Sans"/>
              <a:ea typeface="Ropa Sans"/>
              <a:cs typeface="Ropa Sans"/>
              <a:sym typeface="Rop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p:nvPr/>
        </p:nvSpPr>
        <p:spPr>
          <a:xfrm>
            <a:off x="2042850" y="409850"/>
            <a:ext cx="6050100" cy="6219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boolean a;</a:t>
            </a:r>
            <a:endParaRPr b="0" i="0" sz="22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boolean b;</a:t>
            </a:r>
            <a:endParaRPr b="0" i="0" sz="22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22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if (a == true) { </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if (b == true){</a:t>
            </a:r>
            <a:endParaRPr b="0" i="0" sz="2200" u="none" cap="none" strike="noStrike">
              <a:solidFill>
                <a:srgbClr val="FFFFFF"/>
              </a:solidFill>
              <a:latin typeface="Ropa Sans"/>
              <a:ea typeface="Ropa Sans"/>
              <a:cs typeface="Ropa Sans"/>
              <a:sym typeface="Ropa Sans"/>
            </a:endParaRPr>
          </a:p>
          <a:p>
            <a:pPr indent="45720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a &amp;&amp; b</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else {</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 a &amp;&amp; !b</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a:t>
            </a:r>
            <a:endParaRPr b="0" i="0" sz="22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 else { </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if (b == true){</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!a &amp;&amp; b</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else {</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 !a &amp;&amp; !b</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a:t>
            </a:r>
            <a:endParaRPr b="0" i="0" sz="22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a:t>
            </a:r>
            <a:endParaRPr b="0" i="0" sz="22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p:nvPr/>
        </p:nvSpPr>
        <p:spPr>
          <a:xfrm>
            <a:off x="3927960" y="2568960"/>
            <a:ext cx="1312920" cy="1351800"/>
          </a:xfrm>
          <a:prstGeom prst="rect">
            <a:avLst/>
          </a:prstGeom>
          <a:solidFill>
            <a:srgbClr val="CCCCCC"/>
          </a:solidFill>
          <a:ln cap="flat" cmpd="sng" w="19075">
            <a:solidFill>
              <a:srgbClr val="666666"/>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Boolean</a:t>
            </a:r>
            <a:endParaRPr b="0" i="0" sz="1800" u="none" cap="none" strike="noStrike"/>
          </a:p>
        </p:txBody>
      </p:sp>
      <p:cxnSp>
        <p:nvCxnSpPr>
          <p:cNvPr id="149" name="Shape 149"/>
          <p:cNvCxnSpPr/>
          <p:nvPr/>
        </p:nvCxnSpPr>
        <p:spPr>
          <a:xfrm>
            <a:off x="4572000" y="4023360"/>
            <a:ext cx="360" cy="749160"/>
          </a:xfrm>
          <a:prstGeom prst="straightConnector1">
            <a:avLst/>
          </a:prstGeom>
          <a:noFill/>
          <a:ln cap="flat" cmpd="sng" w="19075">
            <a:solidFill>
              <a:srgbClr val="6AA84F"/>
            </a:solidFill>
            <a:prstDash val="solid"/>
            <a:round/>
            <a:headEnd len="sm" w="sm" type="none"/>
            <a:tailEnd len="med" w="med" type="triangle"/>
          </a:ln>
        </p:spPr>
      </p:cxnSp>
      <p:sp>
        <p:nvSpPr>
          <p:cNvPr id="150" name="Shape 150"/>
          <p:cNvSpPr/>
          <p:nvPr/>
        </p:nvSpPr>
        <p:spPr>
          <a:xfrm>
            <a:off x="4228534" y="4772535"/>
            <a:ext cx="1746900" cy="11145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6AA84F"/>
                </a:solidFill>
                <a:latin typeface="Arial"/>
                <a:ea typeface="Arial"/>
                <a:cs typeface="Arial"/>
                <a:sym typeface="Arial"/>
              </a:rPr>
              <a:t>YES / true</a:t>
            </a:r>
            <a:endParaRPr b="0" i="0" sz="1800" u="none" cap="none" strike="noStrike"/>
          </a:p>
        </p:txBody>
      </p:sp>
      <p:cxnSp>
        <p:nvCxnSpPr>
          <p:cNvPr id="151" name="Shape 151"/>
          <p:cNvCxnSpPr/>
          <p:nvPr/>
        </p:nvCxnSpPr>
        <p:spPr>
          <a:xfrm>
            <a:off x="5240870" y="3136155"/>
            <a:ext cx="734700" cy="7200"/>
          </a:xfrm>
          <a:prstGeom prst="straightConnector1">
            <a:avLst/>
          </a:prstGeom>
          <a:noFill/>
          <a:ln cap="flat" cmpd="sng" w="19075">
            <a:solidFill>
              <a:srgbClr val="FF0000"/>
            </a:solidFill>
            <a:prstDash val="solid"/>
            <a:round/>
            <a:headEnd len="sm" w="sm" type="none"/>
            <a:tailEnd len="med" w="med" type="triangle"/>
          </a:ln>
        </p:spPr>
      </p:cxnSp>
      <p:sp>
        <p:nvSpPr>
          <p:cNvPr id="152" name="Shape 152"/>
          <p:cNvSpPr/>
          <p:nvPr/>
        </p:nvSpPr>
        <p:spPr>
          <a:xfrm>
            <a:off x="5240878" y="3136145"/>
            <a:ext cx="1185900" cy="7491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NO / false</a:t>
            </a:r>
            <a:endParaRPr b="0" i="0" sz="1800" u="none" cap="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p:nvPr/>
        </p:nvSpPr>
        <p:spPr>
          <a:xfrm>
            <a:off x="755925" y="0"/>
            <a:ext cx="4591200" cy="68580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boolean a = 		;</a:t>
            </a:r>
            <a:endParaRPr b="0" i="0" sz="2400" u="none" cap="none" strike="noStrike">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lang="en-US" sz="2400">
                <a:solidFill>
                  <a:srgbClr val="FFFFFF"/>
                </a:solidFill>
                <a:latin typeface="Ropa Sans"/>
                <a:ea typeface="Ropa Sans"/>
                <a:cs typeface="Ropa Sans"/>
                <a:sym typeface="Ropa Sans"/>
              </a:rPr>
              <a:t>boolean b = 		</a:t>
            </a:r>
            <a:r>
              <a:rPr b="0" i="0" lang="en-US" sz="2400" u="none" cap="none" strike="noStrike">
                <a:solidFill>
                  <a:srgbClr val="FFFFFF"/>
                </a:solidFill>
                <a:latin typeface="Ropa Sans"/>
                <a:ea typeface="Ropa Sans"/>
                <a:cs typeface="Ropa Sans"/>
                <a:sym typeface="Ropa Sans"/>
              </a:rPr>
              <a:t>;</a:t>
            </a:r>
            <a:endParaRPr b="0" i="0" sz="24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if (a) { </a:t>
            </a:r>
            <a:endParaRPr b="0" i="0" sz="2200" u="none" cap="none" strike="noStrike">
              <a:solidFill>
                <a:srgbClr val="FFFFFF"/>
              </a:solidFill>
              <a:latin typeface="Ropa Sans"/>
              <a:ea typeface="Ropa Sans"/>
              <a:cs typeface="Ropa Sans"/>
              <a:sym typeface="Ropa Sans"/>
            </a:endParaRPr>
          </a:p>
          <a:p>
            <a:pPr indent="45720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if (b){</a:t>
            </a:r>
            <a:endParaRPr b="0" i="0" sz="2200" u="none" cap="none" strike="noStrike">
              <a:solidFill>
                <a:srgbClr val="FFFFFF"/>
              </a:solidFill>
              <a:latin typeface="Ropa Sans"/>
              <a:ea typeface="Ropa Sans"/>
              <a:cs typeface="Ropa Sans"/>
              <a:sym typeface="Ropa Sans"/>
            </a:endParaRPr>
          </a:p>
          <a:p>
            <a:pPr indent="457200" lvl="0" marL="914400" marR="0" rtl="0" algn="l">
              <a:lnSpc>
                <a:spcPct val="115000"/>
              </a:lnSpc>
              <a:spcBef>
                <a:spcPts val="0"/>
              </a:spcBef>
              <a:spcAft>
                <a:spcPts val="0"/>
              </a:spcAft>
              <a:buNone/>
            </a:pPr>
            <a:r>
              <a:rPr b="1" i="0" lang="en-US" sz="2200" u="none" cap="none" strike="noStrike">
                <a:solidFill>
                  <a:srgbClr val="FFFFFF"/>
                </a:solidFill>
                <a:latin typeface="Ropa Sans"/>
                <a:ea typeface="Ropa Sans"/>
                <a:cs typeface="Ropa Sans"/>
                <a:sym typeface="Ropa Sans"/>
              </a:rPr>
              <a:t>//	Outcome 1: a &amp;&amp; b</a:t>
            </a:r>
            <a:endParaRPr b="0" i="0" sz="2200" u="none" cap="none" strike="noStrike">
              <a:solidFill>
                <a:srgbClr val="FFFFFF"/>
              </a:solidFill>
              <a:latin typeface="Ropa Sans"/>
              <a:ea typeface="Ropa Sans"/>
              <a:cs typeface="Ropa Sans"/>
              <a:sym typeface="Ropa Sans"/>
            </a:endParaRPr>
          </a:p>
          <a:p>
            <a:pPr indent="45720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else {</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a:t>
            </a:r>
            <a:r>
              <a:rPr b="1" i="0" lang="en-US" sz="2200" u="none" cap="none" strike="noStrike">
                <a:solidFill>
                  <a:srgbClr val="FFFFFF"/>
                </a:solidFill>
                <a:latin typeface="Ropa Sans"/>
                <a:ea typeface="Ropa Sans"/>
                <a:cs typeface="Ropa Sans"/>
                <a:sym typeface="Ropa Sans"/>
              </a:rPr>
              <a:t>// Outcome 2: a &amp;&amp; !b</a:t>
            </a:r>
            <a:endParaRPr b="0" i="0" sz="2200" u="none" cap="none" strike="noStrike">
              <a:solidFill>
                <a:srgbClr val="FFFFFF"/>
              </a:solidFill>
              <a:latin typeface="Ropa Sans"/>
              <a:ea typeface="Ropa Sans"/>
              <a:cs typeface="Ropa Sans"/>
              <a:sym typeface="Ropa Sans"/>
            </a:endParaRPr>
          </a:p>
          <a:p>
            <a:pPr indent="45720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lang="en-US" sz="2200">
                <a:solidFill>
                  <a:srgbClr val="FFFFFF"/>
                </a:solidFill>
                <a:latin typeface="Ropa Sans"/>
                <a:ea typeface="Ropa Sans"/>
                <a:cs typeface="Ropa Sans"/>
                <a:sym typeface="Ropa Sans"/>
              </a:rPr>
              <a:t>}</a:t>
            </a:r>
            <a:r>
              <a:rPr b="0" i="0" lang="en-US" sz="2200" u="none" cap="none" strike="noStrike">
                <a:solidFill>
                  <a:srgbClr val="FFFFFF"/>
                </a:solidFill>
                <a:latin typeface="Ropa Sans"/>
                <a:ea typeface="Ropa Sans"/>
                <a:cs typeface="Ropa Sans"/>
                <a:sym typeface="Ropa Sans"/>
              </a:rPr>
              <a:t> else { </a:t>
            </a:r>
            <a:endParaRPr b="0" i="0" sz="2200" u="none" cap="none" strike="noStrike">
              <a:solidFill>
                <a:srgbClr val="FFFFFF"/>
              </a:solidFill>
              <a:latin typeface="Ropa Sans"/>
              <a:ea typeface="Ropa Sans"/>
              <a:cs typeface="Ropa Sans"/>
              <a:sym typeface="Ropa Sans"/>
            </a:endParaRPr>
          </a:p>
          <a:p>
            <a:pPr indent="0" lvl="0" marL="9144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if (b){</a:t>
            </a:r>
            <a:endParaRPr b="0" i="0" sz="2200" u="none" cap="none" strike="noStrike">
              <a:solidFill>
                <a:srgbClr val="FFFFFF"/>
              </a:solidFill>
              <a:latin typeface="Ropa Sans"/>
              <a:ea typeface="Ropa Sans"/>
              <a:cs typeface="Ropa Sans"/>
              <a:sym typeface="Ropa Sans"/>
            </a:endParaRPr>
          </a:p>
          <a:p>
            <a:pPr indent="457200" lvl="0" marL="914400" marR="0" rtl="0" algn="l">
              <a:lnSpc>
                <a:spcPct val="115000"/>
              </a:lnSpc>
              <a:spcBef>
                <a:spcPts val="0"/>
              </a:spcBef>
              <a:spcAft>
                <a:spcPts val="0"/>
              </a:spcAft>
              <a:buNone/>
            </a:pPr>
            <a:r>
              <a:rPr b="1" i="0" lang="en-US" sz="2200" u="none" cap="none" strike="noStrike">
                <a:solidFill>
                  <a:srgbClr val="FFFFFF"/>
                </a:solidFill>
                <a:latin typeface="Ropa Sans"/>
                <a:ea typeface="Ropa Sans"/>
                <a:cs typeface="Ropa Sans"/>
                <a:sym typeface="Ropa Sans"/>
              </a:rPr>
              <a:t>//	Outcome 3: !a &amp;&amp; b</a:t>
            </a:r>
            <a:endParaRPr b="0" i="0" sz="2200" u="none" cap="none" strike="noStrike">
              <a:solidFill>
                <a:srgbClr val="FFFFFF"/>
              </a:solidFill>
              <a:latin typeface="Ropa Sans"/>
              <a:ea typeface="Ropa Sans"/>
              <a:cs typeface="Ropa Sans"/>
              <a:sym typeface="Ropa Sans"/>
            </a:endParaRPr>
          </a:p>
          <a:p>
            <a:pPr indent="45720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else {</a:t>
            </a:r>
            <a:endParaRPr b="0" i="0" sz="2200" u="none" cap="none" strike="noStrike">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		</a:t>
            </a:r>
            <a:r>
              <a:rPr b="1" i="0" lang="en-US" sz="2200" u="none" cap="none" strike="noStrike">
                <a:solidFill>
                  <a:srgbClr val="FFFFFF"/>
                </a:solidFill>
                <a:latin typeface="Ropa Sans"/>
                <a:ea typeface="Ropa Sans"/>
                <a:cs typeface="Ropa Sans"/>
                <a:sym typeface="Ropa Sans"/>
              </a:rPr>
              <a:t>// Outcome 4: !a &amp;&amp; !b</a:t>
            </a:r>
            <a:endParaRPr b="0" i="0" sz="2200" u="none" cap="none" strike="noStrike">
              <a:solidFill>
                <a:srgbClr val="FFFFFF"/>
              </a:solidFill>
              <a:latin typeface="Ropa Sans"/>
              <a:ea typeface="Ropa Sans"/>
              <a:cs typeface="Ropa Sans"/>
              <a:sym typeface="Ropa Sans"/>
            </a:endParaRPr>
          </a:p>
          <a:p>
            <a:pPr indent="457200" lvl="0" marL="45720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a:t>
            </a:r>
            <a:endParaRPr sz="2200">
              <a:solidFill>
                <a:srgbClr val="FFFFFF"/>
              </a:solidFill>
              <a:latin typeface="Ropa Sans"/>
              <a:ea typeface="Ropa Sans"/>
              <a:cs typeface="Ropa Sans"/>
              <a:sym typeface="Ropa Sans"/>
            </a:endParaRPr>
          </a:p>
          <a:p>
            <a:pPr indent="0" lvl="0" marL="457200" marR="0" rtl="0" algn="l">
              <a:lnSpc>
                <a:spcPct val="115000"/>
              </a:lnSpc>
              <a:spcBef>
                <a:spcPts val="0"/>
              </a:spcBef>
              <a:spcAft>
                <a:spcPts val="0"/>
              </a:spcAft>
              <a:buNone/>
            </a:pPr>
            <a:r>
              <a:rPr lang="en-US" sz="2200">
                <a:solidFill>
                  <a:srgbClr val="FFFFFF"/>
                </a:solidFill>
                <a:latin typeface="Ropa Sans"/>
                <a:ea typeface="Ropa Sans"/>
                <a:cs typeface="Ropa Sans"/>
                <a:sym typeface="Ropa Sans"/>
              </a:rPr>
              <a:t>}</a:t>
            </a:r>
            <a:endParaRPr sz="2200">
              <a:solidFill>
                <a:srgbClr val="FFFFFF"/>
              </a:solidFill>
              <a:latin typeface="Ropa Sans"/>
              <a:ea typeface="Ropa Sans"/>
              <a:cs typeface="Ropa Sans"/>
              <a:sym typeface="Ropa Sans"/>
            </a:endParaRPr>
          </a:p>
          <a:p>
            <a:pPr indent="0" lvl="0" marL="0" marR="0" rtl="0" algn="l">
              <a:lnSpc>
                <a:spcPct val="115000"/>
              </a:lnSpc>
              <a:spcBef>
                <a:spcPts val="0"/>
              </a:spcBef>
              <a:spcAft>
                <a:spcPts val="0"/>
              </a:spcAft>
              <a:buNone/>
            </a:pPr>
            <a:r>
              <a:rPr b="0" i="0" lang="en-US" sz="2200" u="none" cap="none" strike="noStrike">
                <a:solidFill>
                  <a:srgbClr val="FFFFFF"/>
                </a:solidFill>
                <a:latin typeface="Ropa Sans"/>
                <a:ea typeface="Ropa Sans"/>
                <a:cs typeface="Ropa Sans"/>
                <a:sym typeface="Ropa Sans"/>
              </a:rPr>
              <a:t>}</a:t>
            </a:r>
            <a:endParaRPr b="0" i="0" sz="22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2200" u="none" cap="none" strike="noStrike">
              <a:solidFill>
                <a:srgbClr val="FFFFFF"/>
              </a:solidFill>
              <a:latin typeface="Ropa Sans"/>
              <a:ea typeface="Ropa Sans"/>
              <a:cs typeface="Ropa Sans"/>
              <a:sym typeface="Ropa Sans"/>
            </a:endParaRPr>
          </a:p>
        </p:txBody>
      </p:sp>
      <p:sp>
        <p:nvSpPr>
          <p:cNvPr id="158" name="Shape 158"/>
          <p:cNvSpPr/>
          <p:nvPr/>
        </p:nvSpPr>
        <p:spPr>
          <a:xfrm>
            <a:off x="5359440" y="2538360"/>
            <a:ext cx="831900" cy="732900"/>
          </a:xfrm>
          <a:prstGeom prst="rect">
            <a:avLst/>
          </a:prstGeom>
          <a:solidFill>
            <a:srgbClr val="CCCCCC"/>
          </a:solidFill>
          <a:ln cap="flat" cmpd="sng" w="19075">
            <a:solidFill>
              <a:srgbClr val="666666"/>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a:t>
            </a:r>
            <a:endParaRPr b="0" i="0" sz="1800" u="none" cap="none" strike="noStrike"/>
          </a:p>
        </p:txBody>
      </p:sp>
      <p:cxnSp>
        <p:nvCxnSpPr>
          <p:cNvPr id="159" name="Shape 159"/>
          <p:cNvCxnSpPr/>
          <p:nvPr/>
        </p:nvCxnSpPr>
        <p:spPr>
          <a:xfrm>
            <a:off x="6614400" y="2909160"/>
            <a:ext cx="422700" cy="300"/>
          </a:xfrm>
          <a:prstGeom prst="straightConnector1">
            <a:avLst/>
          </a:prstGeom>
          <a:noFill/>
          <a:ln cap="flat" cmpd="sng" w="19075">
            <a:solidFill>
              <a:srgbClr val="FF0000"/>
            </a:solidFill>
            <a:prstDash val="solid"/>
            <a:round/>
            <a:headEnd len="sm" w="sm" type="none"/>
            <a:tailEnd len="med" w="med" type="triangle"/>
          </a:ln>
        </p:spPr>
      </p:cxnSp>
      <p:cxnSp>
        <p:nvCxnSpPr>
          <p:cNvPr id="160" name="Shape 160"/>
          <p:cNvCxnSpPr/>
          <p:nvPr/>
        </p:nvCxnSpPr>
        <p:spPr>
          <a:xfrm>
            <a:off x="5779200" y="3272400"/>
            <a:ext cx="3000" cy="524100"/>
          </a:xfrm>
          <a:prstGeom prst="straightConnector1">
            <a:avLst/>
          </a:prstGeom>
          <a:noFill/>
          <a:ln cap="flat" cmpd="sng" w="19075">
            <a:solidFill>
              <a:srgbClr val="6AA84F"/>
            </a:solidFill>
            <a:prstDash val="solid"/>
            <a:round/>
            <a:headEnd len="sm" w="sm" type="none"/>
            <a:tailEnd len="med" w="med" type="triangle"/>
          </a:ln>
        </p:spPr>
      </p:cxnSp>
      <p:sp>
        <p:nvSpPr>
          <p:cNvPr id="161" name="Shape 161"/>
          <p:cNvSpPr/>
          <p:nvPr/>
        </p:nvSpPr>
        <p:spPr>
          <a:xfrm>
            <a:off x="6615120" y="2538360"/>
            <a:ext cx="831900" cy="732900"/>
          </a:xfrm>
          <a:prstGeom prst="rect">
            <a:avLst/>
          </a:prstGeom>
          <a:solidFill>
            <a:srgbClr val="CCCCCC"/>
          </a:solidFill>
          <a:ln cap="flat" cmpd="sng" w="19075">
            <a:solidFill>
              <a:srgbClr val="666666"/>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t>
            </a:r>
            <a:endParaRPr b="0" i="0" sz="1800" u="none" cap="none" strike="noStrike"/>
          </a:p>
        </p:txBody>
      </p:sp>
      <p:cxnSp>
        <p:nvCxnSpPr>
          <p:cNvPr id="162" name="Shape 162"/>
          <p:cNvCxnSpPr/>
          <p:nvPr/>
        </p:nvCxnSpPr>
        <p:spPr>
          <a:xfrm>
            <a:off x="6191390" y="2909160"/>
            <a:ext cx="422700" cy="300"/>
          </a:xfrm>
          <a:prstGeom prst="straightConnector1">
            <a:avLst/>
          </a:prstGeom>
          <a:noFill/>
          <a:ln cap="flat" cmpd="sng" w="19075">
            <a:solidFill>
              <a:srgbClr val="FF0000"/>
            </a:solidFill>
            <a:prstDash val="solid"/>
            <a:round/>
            <a:headEnd len="sm" w="sm" type="none"/>
            <a:tailEnd len="med" w="med" type="triangle"/>
          </a:ln>
        </p:spPr>
      </p:cxnSp>
      <p:cxnSp>
        <p:nvCxnSpPr>
          <p:cNvPr id="163" name="Shape 163"/>
          <p:cNvCxnSpPr/>
          <p:nvPr/>
        </p:nvCxnSpPr>
        <p:spPr>
          <a:xfrm flipH="1" rot="10800000">
            <a:off x="7029605" y="2014250"/>
            <a:ext cx="3000" cy="524100"/>
          </a:xfrm>
          <a:prstGeom prst="straightConnector1">
            <a:avLst/>
          </a:prstGeom>
          <a:noFill/>
          <a:ln cap="flat" cmpd="sng" w="19075">
            <a:solidFill>
              <a:srgbClr val="6AA84F"/>
            </a:solidFill>
            <a:prstDash val="solid"/>
            <a:round/>
            <a:headEnd len="sm" w="sm" type="none"/>
            <a:tailEnd len="med" w="med" type="triangle"/>
          </a:ln>
        </p:spPr>
      </p:cxnSp>
      <p:sp>
        <p:nvSpPr>
          <p:cNvPr id="164" name="Shape 164"/>
          <p:cNvSpPr/>
          <p:nvPr/>
        </p:nvSpPr>
        <p:spPr>
          <a:xfrm>
            <a:off x="5359440" y="3797280"/>
            <a:ext cx="831900" cy="732900"/>
          </a:xfrm>
          <a:prstGeom prst="rect">
            <a:avLst/>
          </a:prstGeom>
          <a:solidFill>
            <a:srgbClr val="CCCCCC"/>
          </a:solidFill>
          <a:ln cap="flat" cmpd="sng" w="19075">
            <a:solidFill>
              <a:srgbClr val="666666"/>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t>
            </a:r>
            <a:endParaRPr b="0" i="0" sz="1800" u="none" cap="none" strike="noStrike"/>
          </a:p>
        </p:txBody>
      </p:sp>
      <p:cxnSp>
        <p:nvCxnSpPr>
          <p:cNvPr id="165" name="Shape 165"/>
          <p:cNvCxnSpPr/>
          <p:nvPr/>
        </p:nvCxnSpPr>
        <p:spPr>
          <a:xfrm>
            <a:off x="6191425" y="4163580"/>
            <a:ext cx="422700" cy="300"/>
          </a:xfrm>
          <a:prstGeom prst="straightConnector1">
            <a:avLst/>
          </a:prstGeom>
          <a:noFill/>
          <a:ln cap="flat" cmpd="sng" w="19075">
            <a:solidFill>
              <a:srgbClr val="FF0000"/>
            </a:solidFill>
            <a:prstDash val="solid"/>
            <a:round/>
            <a:headEnd len="sm" w="sm" type="none"/>
            <a:tailEnd len="med" w="med" type="triangle"/>
          </a:ln>
        </p:spPr>
      </p:cxnSp>
      <p:cxnSp>
        <p:nvCxnSpPr>
          <p:cNvPr id="166" name="Shape 166"/>
          <p:cNvCxnSpPr/>
          <p:nvPr/>
        </p:nvCxnSpPr>
        <p:spPr>
          <a:xfrm>
            <a:off x="5779200" y="4530960"/>
            <a:ext cx="3000" cy="524100"/>
          </a:xfrm>
          <a:prstGeom prst="straightConnector1">
            <a:avLst/>
          </a:prstGeom>
          <a:noFill/>
          <a:ln cap="flat" cmpd="sng" w="19075">
            <a:solidFill>
              <a:srgbClr val="6AA84F"/>
            </a:solidFill>
            <a:prstDash val="solid"/>
            <a:round/>
            <a:headEnd len="sm" w="sm" type="none"/>
            <a:tailEnd len="med" w="med" type="triangle"/>
          </a:ln>
        </p:spPr>
      </p:cxnSp>
      <p:sp>
        <p:nvSpPr>
          <p:cNvPr id="167" name="Shape 167"/>
          <p:cNvSpPr/>
          <p:nvPr/>
        </p:nvSpPr>
        <p:spPr>
          <a:xfrm>
            <a:off x="5161850" y="5056200"/>
            <a:ext cx="1237575" cy="825045"/>
          </a:xfrm>
          <a:prstGeom prst="flowChartDecision">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txBox="1"/>
          <p:nvPr/>
        </p:nvSpPr>
        <p:spPr>
          <a:xfrm>
            <a:off x="5645325" y="5270875"/>
            <a:ext cx="422700" cy="45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1</a:t>
            </a:r>
            <a:endParaRPr/>
          </a:p>
        </p:txBody>
      </p:sp>
      <p:sp>
        <p:nvSpPr>
          <p:cNvPr id="169" name="Shape 169"/>
          <p:cNvSpPr/>
          <p:nvPr/>
        </p:nvSpPr>
        <p:spPr>
          <a:xfrm>
            <a:off x="6614400" y="3751200"/>
            <a:ext cx="1237575" cy="825045"/>
          </a:xfrm>
          <a:prstGeom prst="flowChartDecision">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txBox="1"/>
          <p:nvPr/>
        </p:nvSpPr>
        <p:spPr>
          <a:xfrm>
            <a:off x="7097875" y="3965875"/>
            <a:ext cx="422700" cy="4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2</a:t>
            </a:r>
            <a:endParaRPr/>
          </a:p>
        </p:txBody>
      </p:sp>
      <p:sp>
        <p:nvSpPr>
          <p:cNvPr id="171" name="Shape 171"/>
          <p:cNvSpPr/>
          <p:nvPr/>
        </p:nvSpPr>
        <p:spPr>
          <a:xfrm>
            <a:off x="6412313" y="1233425"/>
            <a:ext cx="1237575" cy="825045"/>
          </a:xfrm>
          <a:prstGeom prst="flowChartDecision">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txBox="1"/>
          <p:nvPr/>
        </p:nvSpPr>
        <p:spPr>
          <a:xfrm>
            <a:off x="6895788" y="1448100"/>
            <a:ext cx="422700" cy="4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3</a:t>
            </a:r>
            <a:endParaRPr/>
          </a:p>
        </p:txBody>
      </p:sp>
      <p:cxnSp>
        <p:nvCxnSpPr>
          <p:cNvPr id="173" name="Shape 173"/>
          <p:cNvCxnSpPr/>
          <p:nvPr/>
        </p:nvCxnSpPr>
        <p:spPr>
          <a:xfrm>
            <a:off x="7460050" y="2904693"/>
            <a:ext cx="422700" cy="300"/>
          </a:xfrm>
          <a:prstGeom prst="straightConnector1">
            <a:avLst/>
          </a:prstGeom>
          <a:noFill/>
          <a:ln cap="flat" cmpd="sng" w="19075">
            <a:solidFill>
              <a:srgbClr val="FF0000"/>
            </a:solidFill>
            <a:prstDash val="solid"/>
            <a:round/>
            <a:headEnd len="sm" w="sm" type="none"/>
            <a:tailEnd len="med" w="med" type="triangle"/>
          </a:ln>
        </p:spPr>
      </p:cxnSp>
      <p:sp>
        <p:nvSpPr>
          <p:cNvPr id="174" name="Shape 174"/>
          <p:cNvSpPr/>
          <p:nvPr/>
        </p:nvSpPr>
        <p:spPr>
          <a:xfrm>
            <a:off x="7883025" y="2492313"/>
            <a:ext cx="1237575" cy="825045"/>
          </a:xfrm>
          <a:prstGeom prst="flowChartDecision">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txBox="1"/>
          <p:nvPr/>
        </p:nvSpPr>
        <p:spPr>
          <a:xfrm>
            <a:off x="8366500" y="2706988"/>
            <a:ext cx="422700" cy="4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4</a:t>
            </a:r>
            <a:endParaRPr/>
          </a:p>
        </p:txBody>
      </p:sp>
      <p:sp>
        <p:nvSpPr>
          <p:cNvPr id="176" name="Shape 176"/>
          <p:cNvSpPr/>
          <p:nvPr/>
        </p:nvSpPr>
        <p:spPr>
          <a:xfrm>
            <a:off x="2351325" y="121925"/>
            <a:ext cx="714000" cy="31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2351325" y="535575"/>
            <a:ext cx="714000" cy="31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p:nvPr/>
        </p:nvSpPr>
        <p:spPr>
          <a:xfrm>
            <a:off x="1143000" y="2286360"/>
            <a:ext cx="6857640" cy="22842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Everything on the digital field is just a bunch of  0 / 1 computed in a logical way that makes sense of it.</a:t>
            </a:r>
            <a:endParaRPr b="0" i="0" sz="2400" u="none" cap="none" strike="noStrike">
              <a:solidFill>
                <a:srgbClr val="FFFFFF"/>
              </a:solidFill>
              <a:latin typeface="Ropa Sans"/>
              <a:ea typeface="Ropa Sans"/>
              <a:cs typeface="Ropa Sans"/>
              <a:sym typeface="Ropa Sans"/>
            </a:endParaRPr>
          </a:p>
          <a:p>
            <a:pPr indent="0" lvl="0" marL="0" marR="0" rtl="0" algn="ctr">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ctr">
              <a:lnSpc>
                <a:spcPct val="100000"/>
              </a:lnSpc>
              <a:spcBef>
                <a:spcPts val="0"/>
              </a:spcBef>
              <a:spcAft>
                <a:spcPts val="0"/>
              </a:spcAft>
              <a:buNone/>
            </a:pPr>
            <a:r>
              <a:rPr b="1" i="0" lang="en-US" sz="4800" u="none" cap="none" strike="noStrike">
                <a:solidFill>
                  <a:srgbClr val="FFFFFF"/>
                </a:solidFill>
                <a:latin typeface="Ropa Sans"/>
                <a:ea typeface="Ropa Sans"/>
                <a:cs typeface="Ropa Sans"/>
                <a:sym typeface="Ropa Sans"/>
              </a:rPr>
              <a:t>Data</a:t>
            </a:r>
            <a:r>
              <a:rPr b="0" i="0" lang="en-US" sz="4800" u="none" cap="none" strike="noStrike">
                <a:solidFill>
                  <a:srgbClr val="FFFFFF"/>
                </a:solidFill>
                <a:latin typeface="Ropa Sans"/>
                <a:ea typeface="Ropa Sans"/>
                <a:cs typeface="Ropa Sans"/>
                <a:sym typeface="Ropa Sans"/>
              </a:rPr>
              <a:t> vs. </a:t>
            </a:r>
            <a:r>
              <a:rPr b="1" i="0" lang="en-US" sz="4800" u="none" cap="none" strike="noStrike">
                <a:solidFill>
                  <a:srgbClr val="FFFFFF"/>
                </a:solidFill>
                <a:latin typeface="Ropa Sans"/>
                <a:ea typeface="Ropa Sans"/>
                <a:cs typeface="Ropa Sans"/>
                <a:sym typeface="Ropa Sans"/>
              </a:rPr>
              <a:t>Process</a:t>
            </a:r>
            <a:endParaRPr b="0" i="0" sz="4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p:nvPr/>
        </p:nvSpPr>
        <p:spPr>
          <a:xfrm>
            <a:off x="6198480" y="3458160"/>
            <a:ext cx="2743200" cy="2743200"/>
          </a:xfrm>
          <a:prstGeom prst="ellipse">
            <a:avLst/>
          </a:prstGeom>
          <a:solidFill>
            <a:srgbClr val="CCCCCC"/>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6126480" y="548640"/>
            <a:ext cx="2743200" cy="2743200"/>
          </a:xfrm>
          <a:prstGeom prst="ellipse">
            <a:avLst/>
          </a:prstGeom>
          <a:solidFill>
            <a:srgbClr val="CCCCCC"/>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221760" y="3527280"/>
            <a:ext cx="5486400" cy="2103120"/>
          </a:xfrm>
          <a:prstGeom prst="rect">
            <a:avLst/>
          </a:prstGeom>
          <a:solidFill>
            <a:srgbClr val="CCCCCC"/>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221760" y="1241280"/>
            <a:ext cx="5486400" cy="2103120"/>
          </a:xfrm>
          <a:prstGeom prst="rect">
            <a:avLst/>
          </a:prstGeom>
          <a:solidFill>
            <a:srgbClr val="CCCCCC"/>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457200" y="380520"/>
            <a:ext cx="8045280" cy="39762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241560" y="376200"/>
            <a:ext cx="8227800" cy="49658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rectMode(CORNER); </a:t>
            </a:r>
            <a:r>
              <a:rPr b="0" i="0" lang="en-US" sz="1800" u="none" cap="none" strike="noStrike">
                <a:solidFill>
                  <a:srgbClr val="000000"/>
                </a:solidFill>
                <a:latin typeface="Arial"/>
                <a:ea typeface="Arial"/>
                <a:cs typeface="Arial"/>
                <a:sym typeface="Arial"/>
              </a:rPr>
              <a:t>← default</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28575" lvl="0" marL="0" marR="0" rtl="0" algn="l">
              <a:lnSpc>
                <a:spcPct val="100000"/>
              </a:lnSpc>
              <a:spcBef>
                <a:spcPts val="0"/>
              </a:spcBef>
              <a:spcAft>
                <a:spcPts val="0"/>
              </a:spcAft>
              <a:buSzPts val="450"/>
              <a:buFont typeface="Arial"/>
              <a:buNone/>
            </a:pPr>
            <a:r>
              <a:t/>
            </a:r>
            <a:endParaRPr b="0" i="0" sz="1800" u="none" cap="none" strike="noStrike"/>
          </a:p>
          <a:p>
            <a:pPr indent="28575" lvl="0" marL="0" marR="0" rtl="0" algn="l">
              <a:lnSpc>
                <a:spcPct val="100000"/>
              </a:lnSpc>
              <a:spcBef>
                <a:spcPts val="0"/>
              </a:spcBef>
              <a:spcAft>
                <a:spcPts val="0"/>
              </a:spcAft>
              <a:buSzPts val="450"/>
              <a:buFont typeface="Arial"/>
              <a:buNone/>
            </a:pPr>
            <a:r>
              <a:t/>
            </a:r>
            <a:endParaRPr b="0" i="0" sz="1800" u="none" cap="none" strike="noStrike"/>
          </a:p>
          <a:p>
            <a:pPr indent="28575" lvl="0" marL="0" marR="0" rtl="0" algn="l">
              <a:lnSpc>
                <a:spcPct val="100000"/>
              </a:lnSpc>
              <a:spcBef>
                <a:spcPts val="0"/>
              </a:spcBef>
              <a:spcAft>
                <a:spcPts val="0"/>
              </a:spcAft>
              <a:buSzPts val="450"/>
              <a:buFont typeface="Arial"/>
              <a:buNone/>
            </a:pPr>
            <a:r>
              <a:t/>
            </a:r>
            <a:endParaRPr b="0" i="0" sz="1800" u="none" cap="none" strike="noStrike"/>
          </a:p>
          <a:p>
            <a:pPr indent="0" lvl="6" marL="0" marR="0" rtl="0" algn="l">
              <a:lnSpc>
                <a:spcPct val="100000"/>
              </a:lnSpc>
              <a:spcBef>
                <a:spcPts val="0"/>
              </a:spcBef>
              <a:spcAft>
                <a:spcPts val="0"/>
              </a:spcAft>
              <a:buClr>
                <a:srgbClr val="000000"/>
              </a:buClr>
              <a:buSzPts val="550"/>
              <a:buFont typeface="Noto Symbol"/>
              <a:buChar char=""/>
            </a:pPr>
            <a:r>
              <a:rPr b="0" i="0" lang="en-US" sz="2200" u="none" cap="none" strike="noStrike">
                <a:solidFill>
                  <a:srgbClr val="000000"/>
                </a:solidFill>
                <a:latin typeface="Arial"/>
                <a:ea typeface="Arial"/>
                <a:cs typeface="Arial"/>
                <a:sym typeface="Arial"/>
              </a:rPr>
              <a:t>rectMode(CENTER);</a:t>
            </a:r>
            <a:endParaRPr b="0" i="0" sz="1800" u="none" cap="none" strike="noStrike"/>
          </a:p>
        </p:txBody>
      </p:sp>
      <p:pic>
        <p:nvPicPr>
          <p:cNvPr id="193" name="Shape 193"/>
          <p:cNvPicPr preferRelativeResize="0"/>
          <p:nvPr/>
        </p:nvPicPr>
        <p:blipFill rotWithShape="1">
          <a:blip r:embed="rId3">
            <a:alphaModFix/>
          </a:blip>
          <a:srcRect b="0" l="0" r="0" t="0"/>
          <a:stretch/>
        </p:blipFill>
        <p:spPr>
          <a:xfrm>
            <a:off x="257760" y="1277280"/>
            <a:ext cx="952200" cy="952200"/>
          </a:xfrm>
          <a:prstGeom prst="rect">
            <a:avLst/>
          </a:prstGeom>
          <a:noFill/>
          <a:ln>
            <a:noFill/>
          </a:ln>
        </p:spPr>
      </p:pic>
      <p:pic>
        <p:nvPicPr>
          <p:cNvPr id="194" name="Shape 194"/>
          <p:cNvPicPr preferRelativeResize="0"/>
          <p:nvPr/>
        </p:nvPicPr>
        <p:blipFill rotWithShape="1">
          <a:blip r:embed="rId4">
            <a:alphaModFix/>
          </a:blip>
          <a:srcRect b="0" l="0" r="0" t="0"/>
          <a:stretch/>
        </p:blipFill>
        <p:spPr>
          <a:xfrm>
            <a:off x="4336560" y="4167360"/>
            <a:ext cx="731520" cy="731520"/>
          </a:xfrm>
          <a:prstGeom prst="rect">
            <a:avLst/>
          </a:prstGeom>
          <a:noFill/>
          <a:ln>
            <a:noFill/>
          </a:ln>
        </p:spPr>
      </p:pic>
      <p:pic>
        <p:nvPicPr>
          <p:cNvPr id="195" name="Shape 195"/>
          <p:cNvPicPr preferRelativeResize="0"/>
          <p:nvPr/>
        </p:nvPicPr>
        <p:blipFill rotWithShape="1">
          <a:blip r:embed="rId5">
            <a:alphaModFix/>
          </a:blip>
          <a:srcRect b="0" l="0" r="0" t="0"/>
          <a:stretch/>
        </p:blipFill>
        <p:spPr>
          <a:xfrm>
            <a:off x="6949440" y="1608120"/>
            <a:ext cx="952200" cy="952200"/>
          </a:xfrm>
          <a:prstGeom prst="rect">
            <a:avLst/>
          </a:prstGeom>
          <a:noFill/>
          <a:ln>
            <a:noFill/>
          </a:ln>
        </p:spPr>
      </p:pic>
      <p:pic>
        <p:nvPicPr>
          <p:cNvPr id="196" name="Shape 196"/>
          <p:cNvPicPr preferRelativeResize="0"/>
          <p:nvPr/>
        </p:nvPicPr>
        <p:blipFill rotWithShape="1">
          <a:blip r:embed="rId6">
            <a:alphaModFix/>
          </a:blip>
          <a:srcRect b="0" l="0" r="0" t="0"/>
          <a:stretch/>
        </p:blipFill>
        <p:spPr>
          <a:xfrm>
            <a:off x="7094520" y="4663440"/>
            <a:ext cx="952200" cy="952200"/>
          </a:xfrm>
          <a:prstGeom prst="rect">
            <a:avLst/>
          </a:prstGeom>
          <a:noFill/>
          <a:ln>
            <a:noFill/>
          </a:ln>
        </p:spPr>
      </p:pic>
      <p:sp>
        <p:nvSpPr>
          <p:cNvPr id="197" name="Shape 197"/>
          <p:cNvSpPr txBox="1"/>
          <p:nvPr/>
        </p:nvSpPr>
        <p:spPr>
          <a:xfrm>
            <a:off x="6217920" y="1391040"/>
            <a:ext cx="2549160" cy="34632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rPr b="0" i="0" lang="en-US" sz="1800" u="none" cap="none" strike="noStrike"/>
              <a:t>ellipseMode(CENTER);</a:t>
            </a:r>
            <a:endParaRPr b="0" i="0" sz="1800" u="none" cap="none" strike="noStrike"/>
          </a:p>
        </p:txBody>
      </p:sp>
      <p:sp>
        <p:nvSpPr>
          <p:cNvPr id="198" name="Shape 198"/>
          <p:cNvSpPr txBox="1"/>
          <p:nvPr/>
        </p:nvSpPr>
        <p:spPr>
          <a:xfrm>
            <a:off x="6319080" y="4225680"/>
            <a:ext cx="2549160" cy="34632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rPr b="0" i="0" lang="en-US" sz="1800" u="none" cap="none" strike="noStrike"/>
              <a:t>ellipseMode(CENTER);</a:t>
            </a:r>
            <a:endParaRPr b="0" i="0" sz="18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nvSpPr>
        <p:spPr>
          <a:xfrm>
            <a:off x="457200" y="511920"/>
            <a:ext cx="8229240" cy="65196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600" cap="none" strike="noStrike">
                <a:solidFill>
                  <a:srgbClr val="FFFFFF"/>
                </a:solidFill>
                <a:latin typeface="Ropa Sans"/>
                <a:ea typeface="Ropa Sans"/>
                <a:cs typeface="Ropa Sans"/>
                <a:sym typeface="Ropa Sans"/>
              </a:rPr>
              <a:t>Keyboard Interactions</a:t>
            </a:r>
            <a:endParaRPr b="0" i="0" sz="1800" cap="none" strike="noStrike">
              <a:solidFill>
                <a:srgbClr val="FFFFFF"/>
              </a:solidFill>
              <a:latin typeface="Ropa Sans"/>
              <a:ea typeface="Ropa Sans"/>
              <a:cs typeface="Ropa Sans"/>
              <a:sym typeface="Ropa Sans"/>
            </a:endParaRPr>
          </a:p>
        </p:txBody>
      </p:sp>
      <p:sp>
        <p:nvSpPr>
          <p:cNvPr id="67" name="Shape 67"/>
          <p:cNvSpPr/>
          <p:nvPr/>
        </p:nvSpPr>
        <p:spPr>
          <a:xfrm>
            <a:off x="619560" y="2129040"/>
            <a:ext cx="8066880" cy="3786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cap="none" strike="noStrike">
                <a:solidFill>
                  <a:srgbClr val="FFFFFF"/>
                </a:solidFill>
                <a:latin typeface="Ropa Sans"/>
                <a:ea typeface="Ropa Sans"/>
                <a:cs typeface="Ropa Sans"/>
                <a:sym typeface="Ropa Sans"/>
              </a:rPr>
              <a:t>keyPressed</a:t>
            </a:r>
            <a:endParaRPr b="0" i="0" sz="1800"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000" cap="none" strike="noStrike">
                <a:solidFill>
                  <a:srgbClr val="FFFFFF"/>
                </a:solidFill>
                <a:latin typeface="Ropa Sans"/>
                <a:ea typeface="Ropa Sans"/>
                <a:cs typeface="Ropa Sans"/>
                <a:sym typeface="Ropa Sans"/>
              </a:rPr>
              <a:t>keyPressed()</a:t>
            </a:r>
            <a:endParaRPr b="0" i="0" sz="1800"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000" cap="none" strike="noStrike">
                <a:solidFill>
                  <a:srgbClr val="FFFFFF"/>
                </a:solidFill>
                <a:latin typeface="Ropa Sans"/>
                <a:ea typeface="Ropa Sans"/>
                <a:cs typeface="Ropa Sans"/>
                <a:sym typeface="Ropa Sans"/>
              </a:rPr>
              <a:t>keyReleased()</a:t>
            </a:r>
            <a:endParaRPr b="0" i="0" sz="1800"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000" cap="none" strike="noStrike">
                <a:solidFill>
                  <a:srgbClr val="FFFFFF"/>
                </a:solidFill>
                <a:latin typeface="Ropa Sans"/>
                <a:ea typeface="Ropa Sans"/>
                <a:cs typeface="Ropa Sans"/>
                <a:sym typeface="Ropa Sans"/>
              </a:rPr>
              <a:t>key</a:t>
            </a:r>
            <a:endParaRPr b="0" i="0" sz="1800"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000" cap="none" strike="noStrike">
                <a:solidFill>
                  <a:srgbClr val="FFFFFF"/>
                </a:solidFill>
                <a:latin typeface="Ropa Sans"/>
                <a:ea typeface="Ropa Sans"/>
                <a:cs typeface="Ropa Sans"/>
                <a:sym typeface="Ropa Sans"/>
              </a:rPr>
              <a:t>keyCode &amp; "CODED"</a:t>
            </a:r>
            <a:endParaRPr b="0" i="0" sz="1800"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cap="none" strike="noStrike">
              <a:solidFill>
                <a:srgbClr val="FFFFFF"/>
              </a:solidFill>
              <a:latin typeface="Ropa Sans"/>
              <a:ea typeface="Ropa Sans"/>
              <a:cs typeface="Ropa Sans"/>
              <a:sym typeface="Rop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p:nvPr/>
        </p:nvSpPr>
        <p:spPr>
          <a:xfrm>
            <a:off x="457200" y="274680"/>
            <a:ext cx="8227800" cy="114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Arc</a:t>
            </a:r>
            <a:endParaRPr b="0" i="0" sz="1800" u="none" cap="none" strike="noStrike">
              <a:solidFill>
                <a:srgbClr val="FFFFFF"/>
              </a:solidFill>
              <a:latin typeface="Ropa Sans"/>
              <a:ea typeface="Ropa Sans"/>
              <a:cs typeface="Ropa Sans"/>
              <a:sym typeface="Ropa Sans"/>
            </a:endParaRPr>
          </a:p>
        </p:txBody>
      </p:sp>
      <p:pic>
        <p:nvPicPr>
          <p:cNvPr id="204" name="Shape 204"/>
          <p:cNvPicPr preferRelativeResize="0"/>
          <p:nvPr/>
        </p:nvPicPr>
        <p:blipFill rotWithShape="1">
          <a:blip r:embed="rId3">
            <a:alphaModFix/>
          </a:blip>
          <a:srcRect b="0" l="0" r="0" t="0"/>
          <a:stretch/>
        </p:blipFill>
        <p:spPr>
          <a:xfrm>
            <a:off x="1699560" y="2979720"/>
            <a:ext cx="950760" cy="950760"/>
          </a:xfrm>
          <a:prstGeom prst="rect">
            <a:avLst/>
          </a:prstGeom>
          <a:noFill/>
          <a:ln>
            <a:noFill/>
          </a:ln>
        </p:spPr>
      </p:pic>
      <p:sp>
        <p:nvSpPr>
          <p:cNvPr id="205" name="Shape 205"/>
          <p:cNvSpPr/>
          <p:nvPr/>
        </p:nvSpPr>
        <p:spPr>
          <a:xfrm>
            <a:off x="914400" y="1600200"/>
            <a:ext cx="8228160" cy="114156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rPr b="0" i="0" lang="en-US" sz="3600" u="none" cap="none" strike="noStrike">
                <a:solidFill>
                  <a:srgbClr val="FFFFFF"/>
                </a:solidFill>
                <a:latin typeface="Ropa Sans"/>
                <a:ea typeface="Ropa Sans"/>
                <a:cs typeface="Ropa Sans"/>
                <a:sym typeface="Ropa Sans"/>
              </a:rPr>
              <a:t>arc(a, b, c, d, start, stop)</a:t>
            </a:r>
            <a:endParaRPr b="0" i="0" sz="1800" u="none" cap="none" strike="noStrike">
              <a:solidFill>
                <a:srgbClr val="FFFFFF"/>
              </a:solidFill>
              <a:latin typeface="Ropa Sans"/>
              <a:ea typeface="Ropa Sans"/>
              <a:cs typeface="Ropa Sans"/>
              <a:sym typeface="Ropa Sans"/>
            </a:endParaRPr>
          </a:p>
          <a:p>
            <a:pPr indent="0" lvl="0" marL="0">
              <a:spcBef>
                <a:spcPts val="0"/>
              </a:spcBef>
              <a:spcAft>
                <a:spcPts val="0"/>
              </a:spcAft>
              <a:buNone/>
            </a:pPr>
            <a:r>
              <a:rPr b="0" i="0" lang="en-US" sz="3600" u="none" cap="none" strike="noStrike">
                <a:solidFill>
                  <a:srgbClr val="FFFFFF"/>
                </a:solidFill>
                <a:latin typeface="Ropa Sans"/>
                <a:ea typeface="Ropa Sans"/>
                <a:cs typeface="Ropa Sans"/>
                <a:sym typeface="Ropa Sans"/>
              </a:rPr>
              <a:t>arc(a, b, c, d, start, stop, mode)</a:t>
            </a:r>
            <a:endParaRPr b="0" i="0" sz="1800" u="none" cap="none" strike="noStrike">
              <a:solidFill>
                <a:srgbClr val="FFFFFF"/>
              </a:solidFill>
              <a:latin typeface="Ropa Sans"/>
              <a:ea typeface="Ropa Sans"/>
              <a:cs typeface="Ropa Sans"/>
              <a:sym typeface="Ropa Sans"/>
            </a:endParaRPr>
          </a:p>
        </p:txBody>
      </p:sp>
      <p:sp>
        <p:nvSpPr>
          <p:cNvPr id="206" name="Shape 206"/>
          <p:cNvSpPr/>
          <p:nvPr/>
        </p:nvSpPr>
        <p:spPr>
          <a:xfrm>
            <a:off x="2760120" y="3349800"/>
            <a:ext cx="6183000" cy="40140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rPr b="0" i="0" lang="en-US" sz="2200" u="none" cap="none" strike="noStrike">
                <a:solidFill>
                  <a:srgbClr val="FFFFFF"/>
                </a:solidFill>
                <a:latin typeface="Ropa Sans"/>
                <a:ea typeface="Ropa Sans"/>
                <a:cs typeface="Ropa Sans"/>
                <a:sym typeface="Ropa Sans"/>
              </a:rPr>
              <a:t>arc(50, 50, 80, 80, 0, PI+QUARTER_PI, OPEN);</a:t>
            </a:r>
            <a:endParaRPr b="0" i="0" sz="1800" u="none" cap="none" strike="noStrike">
              <a:solidFill>
                <a:srgbClr val="FFFFFF"/>
              </a:solidFill>
              <a:latin typeface="Ropa Sans"/>
              <a:ea typeface="Ropa Sans"/>
              <a:cs typeface="Ropa Sans"/>
              <a:sym typeface="Ropa Sans"/>
            </a:endParaRPr>
          </a:p>
        </p:txBody>
      </p:sp>
      <p:sp>
        <p:nvSpPr>
          <p:cNvPr id="207" name="Shape 207"/>
          <p:cNvSpPr/>
          <p:nvPr/>
        </p:nvSpPr>
        <p:spPr>
          <a:xfrm>
            <a:off x="2762640" y="4516200"/>
            <a:ext cx="6399360" cy="40140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rPr b="0" i="0" lang="en-US" sz="2200" u="none" cap="none" strike="noStrike">
                <a:solidFill>
                  <a:srgbClr val="FFFFFF"/>
                </a:solidFill>
                <a:latin typeface="Ropa Sans"/>
                <a:ea typeface="Ropa Sans"/>
                <a:cs typeface="Ropa Sans"/>
                <a:sym typeface="Ropa Sans"/>
              </a:rPr>
              <a:t>arc(50, 50, 80, 80, 0, PI+QUARTER_PI, CHORD);</a:t>
            </a:r>
            <a:endParaRPr b="0" i="0" sz="1800" u="none" cap="none" strike="noStrike">
              <a:solidFill>
                <a:srgbClr val="FFFFFF"/>
              </a:solidFill>
              <a:latin typeface="Ropa Sans"/>
              <a:ea typeface="Ropa Sans"/>
              <a:cs typeface="Ropa Sans"/>
              <a:sym typeface="Ropa Sans"/>
            </a:endParaRPr>
          </a:p>
        </p:txBody>
      </p:sp>
      <p:sp>
        <p:nvSpPr>
          <p:cNvPr id="208" name="Shape 208"/>
          <p:cNvSpPr/>
          <p:nvPr/>
        </p:nvSpPr>
        <p:spPr>
          <a:xfrm>
            <a:off x="2834640" y="5578920"/>
            <a:ext cx="6199200" cy="40140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rPr b="0" i="0" lang="en-US" sz="2200" u="none" cap="none" strike="noStrike">
                <a:solidFill>
                  <a:srgbClr val="FFFFFF"/>
                </a:solidFill>
                <a:latin typeface="Ropa Sans"/>
                <a:ea typeface="Ropa Sans"/>
                <a:cs typeface="Ropa Sans"/>
                <a:sym typeface="Ropa Sans"/>
              </a:rPr>
              <a:t>arc(50, 50, 80, 80, 0, PI+QUARTER_PI, PIE);</a:t>
            </a:r>
            <a:endParaRPr b="0" i="0" sz="1800" u="none" cap="none" strike="noStrike">
              <a:solidFill>
                <a:srgbClr val="FFFFFF"/>
              </a:solidFill>
              <a:latin typeface="Ropa Sans"/>
              <a:ea typeface="Ropa Sans"/>
              <a:cs typeface="Ropa Sans"/>
              <a:sym typeface="Ropa Sans"/>
            </a:endParaRPr>
          </a:p>
        </p:txBody>
      </p:sp>
      <p:pic>
        <p:nvPicPr>
          <p:cNvPr id="209" name="Shape 209"/>
          <p:cNvPicPr preferRelativeResize="0"/>
          <p:nvPr/>
        </p:nvPicPr>
        <p:blipFill rotWithShape="1">
          <a:blip r:embed="rId4">
            <a:alphaModFix/>
          </a:blip>
          <a:srcRect b="0" l="0" r="0" t="0"/>
          <a:stretch/>
        </p:blipFill>
        <p:spPr>
          <a:xfrm>
            <a:off x="1699560" y="4130640"/>
            <a:ext cx="950760" cy="950760"/>
          </a:xfrm>
          <a:prstGeom prst="rect">
            <a:avLst/>
          </a:prstGeom>
          <a:noFill/>
          <a:ln>
            <a:noFill/>
          </a:ln>
        </p:spPr>
      </p:pic>
      <p:pic>
        <p:nvPicPr>
          <p:cNvPr id="210" name="Shape 210"/>
          <p:cNvPicPr preferRelativeResize="0"/>
          <p:nvPr/>
        </p:nvPicPr>
        <p:blipFill rotWithShape="1">
          <a:blip r:embed="rId5">
            <a:alphaModFix/>
          </a:blip>
          <a:srcRect b="0" l="0" r="0" t="0"/>
          <a:stretch/>
        </p:blipFill>
        <p:spPr>
          <a:xfrm>
            <a:off x="1699560" y="5303520"/>
            <a:ext cx="950760" cy="9507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p:nvPr/>
        </p:nvSpPr>
        <p:spPr>
          <a:xfrm>
            <a:off x="457200" y="274680"/>
            <a:ext cx="8227800" cy="11412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Geometry</a:t>
            </a:r>
            <a:endParaRPr b="0" i="0" sz="1800" u="none" cap="none" strike="noStrike">
              <a:solidFill>
                <a:srgbClr val="FFFFFF"/>
              </a:solidFill>
              <a:latin typeface="Ropa Sans"/>
              <a:ea typeface="Ropa Sans"/>
              <a:cs typeface="Ropa Sans"/>
              <a:sym typeface="Ropa Sans"/>
            </a:endParaRPr>
          </a:p>
        </p:txBody>
      </p:sp>
      <p:sp>
        <p:nvSpPr>
          <p:cNvPr id="216" name="Shape 216"/>
          <p:cNvSpPr/>
          <p:nvPr/>
        </p:nvSpPr>
        <p:spPr>
          <a:xfrm>
            <a:off x="457200" y="1600200"/>
            <a:ext cx="8227800" cy="49658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Ropa Sans"/>
                <a:ea typeface="Ropa Sans"/>
                <a:cs typeface="Ropa Sans"/>
                <a:sym typeface="Ropa Sans"/>
              </a:rPr>
              <a:t>And a few constants that will come in handy:</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000" u="none" cap="none" strike="noStrike">
                <a:solidFill>
                  <a:srgbClr val="FFFFFF"/>
                </a:solidFill>
                <a:latin typeface="Ropa Sans"/>
                <a:ea typeface="Ropa Sans"/>
                <a:cs typeface="Ropa Sans"/>
                <a:sym typeface="Ropa Sans"/>
              </a:rPr>
              <a:t>because...</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000" u="none" cap="none" strike="noStrike">
                <a:solidFill>
                  <a:srgbClr val="FFFFFF"/>
                </a:solidFill>
                <a:latin typeface="Ropa Sans"/>
                <a:ea typeface="Ropa Sans"/>
                <a:cs typeface="Ropa Sans"/>
                <a:sym typeface="Ropa Sans"/>
              </a:rPr>
              <a:t>Processing uses </a:t>
            </a:r>
            <a:r>
              <a:rPr b="1" i="0" lang="en-US" sz="3000" u="sng" cap="none" strike="noStrike">
                <a:solidFill>
                  <a:srgbClr val="FFFFFF"/>
                </a:solidFill>
                <a:latin typeface="Ropa Sans"/>
                <a:ea typeface="Ropa Sans"/>
                <a:cs typeface="Ropa Sans"/>
                <a:sym typeface="Ropa Sans"/>
              </a:rPr>
              <a:t>radians</a:t>
            </a:r>
            <a:r>
              <a:rPr b="0" i="0" lang="en-US" sz="3000" u="none" cap="none" strike="noStrike">
                <a:solidFill>
                  <a:srgbClr val="FFFFFF"/>
                </a:solidFill>
                <a:latin typeface="Ropa Sans"/>
                <a:ea typeface="Ropa Sans"/>
                <a:cs typeface="Ropa Sans"/>
                <a:sym typeface="Ropa Sans"/>
              </a:rPr>
              <a:t> rather than degrees.</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Clr>
                <a:srgbClr val="FFFFFF"/>
              </a:buClr>
              <a:buSzPts val="750"/>
              <a:buFont typeface="Ropa Sans"/>
              <a:buChar char="•"/>
            </a:pPr>
            <a:r>
              <a:rPr b="0" i="0" lang="en-US" sz="3000" u="none" cap="none" strike="noStrike">
                <a:solidFill>
                  <a:srgbClr val="FFFFFF"/>
                </a:solidFill>
                <a:latin typeface="Ropa Sans"/>
                <a:ea typeface="Ropa Sans"/>
                <a:cs typeface="Ropa Sans"/>
                <a:sym typeface="Ropa Sans"/>
              </a:rPr>
              <a:t>PI</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Clr>
                <a:srgbClr val="FFFFFF"/>
              </a:buClr>
              <a:buSzPts val="750"/>
              <a:buFont typeface="Ropa Sans"/>
              <a:buChar char="•"/>
            </a:pPr>
            <a:r>
              <a:rPr b="0" i="0" lang="en-US" sz="3000" u="none" cap="none" strike="noStrike">
                <a:solidFill>
                  <a:srgbClr val="FFFFFF"/>
                </a:solidFill>
                <a:latin typeface="Ropa Sans"/>
                <a:ea typeface="Ropa Sans"/>
                <a:cs typeface="Ropa Sans"/>
                <a:sym typeface="Ropa Sans"/>
              </a:rPr>
              <a:t>QUARTER_PI</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Clr>
                <a:srgbClr val="FFFFFF"/>
              </a:buClr>
              <a:buSzPts val="750"/>
              <a:buFont typeface="Ropa Sans"/>
              <a:buChar char="•"/>
            </a:pPr>
            <a:r>
              <a:rPr b="0" i="0" lang="en-US" sz="3000" u="none" cap="none" strike="noStrike">
                <a:solidFill>
                  <a:srgbClr val="FFFFFF"/>
                </a:solidFill>
                <a:latin typeface="Ropa Sans"/>
                <a:ea typeface="Ropa Sans"/>
                <a:cs typeface="Ropa Sans"/>
                <a:sym typeface="Ropa Sans"/>
              </a:rPr>
              <a:t>HALF_PI</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Clr>
                <a:srgbClr val="FFFFFF"/>
              </a:buClr>
              <a:buSzPts val="750"/>
              <a:buFont typeface="Ropa Sans"/>
              <a:buChar char="•"/>
            </a:pPr>
            <a:r>
              <a:rPr b="0" i="0" lang="en-US" sz="3000" u="none" cap="none" strike="noStrike">
                <a:solidFill>
                  <a:srgbClr val="FFFFFF"/>
                </a:solidFill>
                <a:latin typeface="Ropa Sans"/>
                <a:ea typeface="Ropa Sans"/>
                <a:cs typeface="Ropa Sans"/>
                <a:sym typeface="Ropa Sans"/>
              </a:rPr>
              <a:t>TWO_PI</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p:nvPr/>
        </p:nvSpPr>
        <p:spPr>
          <a:xfrm>
            <a:off x="459000" y="138600"/>
            <a:ext cx="8227800" cy="11415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Curve</a:t>
            </a:r>
            <a:endParaRPr b="0" i="0" sz="1800" u="none" cap="none" strike="noStrike">
              <a:solidFill>
                <a:srgbClr val="FFFFFF"/>
              </a:solidFill>
              <a:latin typeface="Ropa Sans"/>
              <a:ea typeface="Ropa Sans"/>
              <a:cs typeface="Ropa Sans"/>
              <a:sym typeface="Ropa Sans"/>
            </a:endParaRPr>
          </a:p>
        </p:txBody>
      </p:sp>
      <p:pic>
        <p:nvPicPr>
          <p:cNvPr id="222" name="Shape 222"/>
          <p:cNvPicPr preferRelativeResize="0"/>
          <p:nvPr/>
        </p:nvPicPr>
        <p:blipFill rotWithShape="1">
          <a:blip r:embed="rId3">
            <a:alphaModFix/>
          </a:blip>
          <a:srcRect b="0" l="0" r="0" t="0"/>
          <a:stretch/>
        </p:blipFill>
        <p:spPr>
          <a:xfrm>
            <a:off x="1516680" y="1344240"/>
            <a:ext cx="952200" cy="952200"/>
          </a:xfrm>
          <a:prstGeom prst="rect">
            <a:avLst/>
          </a:prstGeom>
          <a:noFill/>
          <a:ln>
            <a:noFill/>
          </a:ln>
        </p:spPr>
      </p:pic>
      <p:sp>
        <p:nvSpPr>
          <p:cNvPr id="223" name="Shape 223"/>
          <p:cNvSpPr txBox="1"/>
          <p:nvPr/>
        </p:nvSpPr>
        <p:spPr>
          <a:xfrm>
            <a:off x="2775960" y="1414440"/>
            <a:ext cx="6185160" cy="112644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rPr b="0" i="0" lang="en-US" sz="2400" u="none" cap="none" strike="noStrike">
                <a:solidFill>
                  <a:srgbClr val="FFFFFF"/>
                </a:solidFill>
                <a:latin typeface="Ropa Sans"/>
                <a:ea typeface="Ropa Sans"/>
                <a:cs typeface="Ropa Sans"/>
                <a:sym typeface="Ropa Sans"/>
              </a:rPr>
              <a:t>curve(5, 26, 5, 26, 73, 24, 73, 61);</a:t>
            </a:r>
            <a:endParaRPr b="0" i="0" sz="2400" u="none" cap="none" strike="noStrike">
              <a:solidFill>
                <a:srgbClr val="FFFFFF"/>
              </a:solidFill>
              <a:latin typeface="Ropa Sans"/>
              <a:ea typeface="Ropa Sans"/>
              <a:cs typeface="Ropa Sans"/>
              <a:sym typeface="Ropa Sans"/>
            </a:endParaRPr>
          </a:p>
          <a:p>
            <a:pPr indent="0" lvl="0" marL="0">
              <a:spcBef>
                <a:spcPts val="0"/>
              </a:spcBef>
              <a:spcAft>
                <a:spcPts val="0"/>
              </a:spcAft>
              <a:buNone/>
            </a:pPr>
            <a:r>
              <a:rPr b="0" i="0" lang="en-US" sz="2400" u="none" cap="none" strike="noStrike">
                <a:solidFill>
                  <a:srgbClr val="FFFFFF"/>
                </a:solidFill>
                <a:latin typeface="Ropa Sans"/>
                <a:ea typeface="Ropa Sans"/>
                <a:cs typeface="Ropa Sans"/>
                <a:sym typeface="Ropa Sans"/>
              </a:rPr>
              <a:t>curve(5, 26, 73, 24, 73, 61, 15, 65);</a:t>
            </a:r>
            <a:endParaRPr b="0" i="0" sz="2400" u="none" cap="none" strike="noStrike">
              <a:solidFill>
                <a:srgbClr val="FFFFFF"/>
              </a:solidFill>
              <a:latin typeface="Ropa Sans"/>
              <a:ea typeface="Ropa Sans"/>
              <a:cs typeface="Ropa Sans"/>
              <a:sym typeface="Ropa Sans"/>
            </a:endParaRPr>
          </a:p>
          <a:p>
            <a:pPr indent="0" lvl="0" marL="0">
              <a:spcBef>
                <a:spcPts val="0"/>
              </a:spcBef>
              <a:spcAft>
                <a:spcPts val="0"/>
              </a:spcAft>
              <a:buNone/>
            </a:pPr>
            <a:r>
              <a:rPr b="0" i="0" lang="en-US" sz="2400" u="none" cap="none" strike="noStrike">
                <a:solidFill>
                  <a:srgbClr val="FFFFFF"/>
                </a:solidFill>
                <a:latin typeface="Ropa Sans"/>
                <a:ea typeface="Ropa Sans"/>
                <a:cs typeface="Ropa Sans"/>
                <a:sym typeface="Ropa Sans"/>
              </a:rPr>
              <a:t>curve(73, 24, 73, 61, 15, 65, 15, 65);</a:t>
            </a:r>
            <a:endParaRPr b="0" i="0" sz="2400" u="none" cap="none" strike="noStrike">
              <a:solidFill>
                <a:srgbClr val="FFFFFF"/>
              </a:solidFill>
              <a:latin typeface="Ropa Sans"/>
              <a:ea typeface="Ropa Sans"/>
              <a:cs typeface="Ropa Sans"/>
              <a:sym typeface="Ropa Sans"/>
            </a:endParaRPr>
          </a:p>
        </p:txBody>
      </p:sp>
      <p:sp>
        <p:nvSpPr>
          <p:cNvPr id="224" name="Shape 224"/>
          <p:cNvSpPr txBox="1"/>
          <p:nvPr/>
        </p:nvSpPr>
        <p:spPr>
          <a:xfrm>
            <a:off x="1535040" y="2467440"/>
            <a:ext cx="7680960" cy="56556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rPr b="0" i="0" lang="en-US" sz="2400" u="none" cap="none" strike="noStrike">
                <a:solidFill>
                  <a:srgbClr val="FFFFFF"/>
                </a:solidFill>
                <a:latin typeface="Ropa Sans"/>
                <a:ea typeface="Ropa Sans"/>
                <a:cs typeface="Ropa Sans"/>
                <a:sym typeface="Ropa Sans"/>
              </a:rPr>
              <a:t>curve(x1, y1, x2, y2, x3, y3, x4, y4)</a:t>
            </a:r>
            <a:endParaRPr b="0" i="0" sz="2400" u="none" cap="none" strike="noStrike">
              <a:solidFill>
                <a:srgbClr val="FFFFFF"/>
              </a:solidFill>
              <a:latin typeface="Ropa Sans"/>
              <a:ea typeface="Ropa Sans"/>
              <a:cs typeface="Ropa Sans"/>
              <a:sym typeface="Ropa Sans"/>
            </a:endParaRPr>
          </a:p>
          <a:p>
            <a:pPr indent="0" lvl="0" marL="0">
              <a:spcBef>
                <a:spcPts val="0"/>
              </a:spcBef>
              <a:spcAft>
                <a:spcPts val="0"/>
              </a:spcAft>
              <a:buNone/>
            </a:pPr>
            <a:r>
              <a:rPr b="0" i="0" lang="en-US" sz="2400" u="none" cap="none" strike="noStrike">
                <a:solidFill>
                  <a:srgbClr val="FFFFFF"/>
                </a:solidFill>
                <a:latin typeface="Ropa Sans"/>
                <a:ea typeface="Ropa Sans"/>
                <a:cs typeface="Ropa Sans"/>
                <a:sym typeface="Ropa Sans"/>
              </a:rPr>
              <a:t>curve(x1, y1, z1, x2, y2, z2, x3, y3, z3, x4, y4, z4)</a:t>
            </a:r>
            <a:endParaRPr b="0" i="0" sz="2400" u="none" cap="none" strike="noStrike">
              <a:solidFill>
                <a:srgbClr val="FFFFFF"/>
              </a:solidFill>
              <a:latin typeface="Ropa Sans"/>
              <a:ea typeface="Ropa Sans"/>
              <a:cs typeface="Ropa Sans"/>
              <a:sym typeface="Ropa Sans"/>
            </a:endParaRPr>
          </a:p>
        </p:txBody>
      </p:sp>
      <p:sp>
        <p:nvSpPr>
          <p:cNvPr id="225" name="Shape 225"/>
          <p:cNvSpPr/>
          <p:nvPr/>
        </p:nvSpPr>
        <p:spPr>
          <a:xfrm>
            <a:off x="457200" y="3336478"/>
            <a:ext cx="8227800" cy="687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Bezier</a:t>
            </a:r>
            <a:endParaRPr b="0" i="0" sz="1800" u="none" cap="none" strike="noStrike">
              <a:solidFill>
                <a:srgbClr val="FFFFFF"/>
              </a:solidFill>
              <a:latin typeface="Ropa Sans"/>
              <a:ea typeface="Ropa Sans"/>
              <a:cs typeface="Ropa Sans"/>
              <a:sym typeface="Ropa Sans"/>
            </a:endParaRPr>
          </a:p>
        </p:txBody>
      </p:sp>
      <p:pic>
        <p:nvPicPr>
          <p:cNvPr id="226" name="Shape 226"/>
          <p:cNvPicPr preferRelativeResize="0"/>
          <p:nvPr/>
        </p:nvPicPr>
        <p:blipFill rotWithShape="1">
          <a:blip r:embed="rId4">
            <a:alphaModFix/>
          </a:blip>
          <a:srcRect b="0" l="0" r="0" t="0"/>
          <a:stretch/>
        </p:blipFill>
        <p:spPr>
          <a:xfrm>
            <a:off x="1554480" y="3841560"/>
            <a:ext cx="952200" cy="952200"/>
          </a:xfrm>
          <a:prstGeom prst="rect">
            <a:avLst/>
          </a:prstGeom>
          <a:noFill/>
          <a:ln>
            <a:noFill/>
          </a:ln>
        </p:spPr>
      </p:pic>
      <p:pic>
        <p:nvPicPr>
          <p:cNvPr id="227" name="Shape 227"/>
          <p:cNvPicPr preferRelativeResize="0"/>
          <p:nvPr/>
        </p:nvPicPr>
        <p:blipFill rotWithShape="1">
          <a:blip r:embed="rId5">
            <a:alphaModFix/>
          </a:blip>
          <a:srcRect b="0" l="0" r="0" t="0"/>
          <a:stretch/>
        </p:blipFill>
        <p:spPr>
          <a:xfrm>
            <a:off x="1554480" y="4938840"/>
            <a:ext cx="952200" cy="952200"/>
          </a:xfrm>
          <a:prstGeom prst="rect">
            <a:avLst/>
          </a:prstGeom>
          <a:noFill/>
          <a:ln>
            <a:noFill/>
          </a:ln>
        </p:spPr>
      </p:pic>
      <p:sp>
        <p:nvSpPr>
          <p:cNvPr id="228" name="Shape 228"/>
          <p:cNvSpPr txBox="1"/>
          <p:nvPr/>
        </p:nvSpPr>
        <p:spPr>
          <a:xfrm>
            <a:off x="2608200" y="3815280"/>
            <a:ext cx="6078600" cy="97848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t/>
            </a:r>
            <a:endParaRPr b="0" i="0" sz="2400" u="none" cap="none" strike="noStrike">
              <a:solidFill>
                <a:srgbClr val="FFFFFF"/>
              </a:solidFill>
              <a:latin typeface="Ropa Sans"/>
              <a:ea typeface="Ropa Sans"/>
              <a:cs typeface="Ropa Sans"/>
              <a:sym typeface="Ropa Sans"/>
            </a:endParaRPr>
          </a:p>
          <a:p>
            <a:pPr indent="0" lvl="0" marL="0">
              <a:spcBef>
                <a:spcPts val="0"/>
              </a:spcBef>
              <a:spcAft>
                <a:spcPts val="0"/>
              </a:spcAft>
              <a:buNone/>
            </a:pPr>
            <a:r>
              <a:rPr b="0" i="0" lang="en-US" sz="2400" u="none" cap="none" strike="noStrike">
                <a:solidFill>
                  <a:srgbClr val="FFFFFF"/>
                </a:solidFill>
                <a:latin typeface="Ropa Sans"/>
                <a:ea typeface="Ropa Sans"/>
                <a:cs typeface="Ropa Sans"/>
                <a:sym typeface="Ropa Sans"/>
              </a:rPr>
              <a:t>bezier(85, 20, 10, 10, 90, 90, 15, 80);</a:t>
            </a:r>
            <a:endParaRPr b="0" i="0" sz="2400" u="none" cap="none" strike="noStrike">
              <a:solidFill>
                <a:srgbClr val="FFFFFF"/>
              </a:solidFill>
              <a:latin typeface="Ropa Sans"/>
              <a:ea typeface="Ropa Sans"/>
              <a:cs typeface="Ropa Sans"/>
              <a:sym typeface="Ropa Sans"/>
            </a:endParaRPr>
          </a:p>
        </p:txBody>
      </p:sp>
      <p:sp>
        <p:nvSpPr>
          <p:cNvPr id="229" name="Shape 229"/>
          <p:cNvSpPr txBox="1"/>
          <p:nvPr/>
        </p:nvSpPr>
        <p:spPr>
          <a:xfrm>
            <a:off x="2638800" y="5095440"/>
            <a:ext cx="5133600" cy="97848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t/>
            </a:r>
            <a:endParaRPr b="0" i="0" sz="2400" u="none" cap="none" strike="noStrike">
              <a:solidFill>
                <a:srgbClr val="FFFFFF"/>
              </a:solidFill>
              <a:latin typeface="Ropa Sans"/>
              <a:ea typeface="Ropa Sans"/>
              <a:cs typeface="Ropa Sans"/>
              <a:sym typeface="Ropa Sans"/>
            </a:endParaRPr>
          </a:p>
          <a:p>
            <a:pPr indent="0" lvl="0" marL="0">
              <a:spcBef>
                <a:spcPts val="0"/>
              </a:spcBef>
              <a:spcAft>
                <a:spcPts val="0"/>
              </a:spcAft>
              <a:buNone/>
            </a:pPr>
            <a:r>
              <a:rPr b="0" i="0" lang="en-US" sz="2400" u="none" cap="none" strike="noStrike">
                <a:solidFill>
                  <a:srgbClr val="FFFFFF"/>
                </a:solidFill>
                <a:latin typeface="Ropa Sans"/>
                <a:ea typeface="Ropa Sans"/>
                <a:cs typeface="Ropa Sans"/>
                <a:sym typeface="Ropa Sans"/>
              </a:rPr>
              <a:t>bezier(30, 20, 80, 5, 80, 75,  30, 75);</a:t>
            </a:r>
            <a:endParaRPr b="0" i="0" sz="2400" u="none" cap="none" strike="noStrike">
              <a:solidFill>
                <a:srgbClr val="FFFFFF"/>
              </a:solidFill>
              <a:latin typeface="Ropa Sans"/>
              <a:ea typeface="Ropa Sans"/>
              <a:cs typeface="Ropa Sans"/>
              <a:sym typeface="Ropa Sans"/>
            </a:endParaRPr>
          </a:p>
        </p:txBody>
      </p:sp>
      <p:sp>
        <p:nvSpPr>
          <p:cNvPr id="230" name="Shape 230"/>
          <p:cNvSpPr txBox="1"/>
          <p:nvPr/>
        </p:nvSpPr>
        <p:spPr>
          <a:xfrm>
            <a:off x="1645920" y="5982480"/>
            <a:ext cx="7040880" cy="565560"/>
          </a:xfrm>
          <a:prstGeom prst="rect">
            <a:avLst/>
          </a:prstGeom>
          <a:noFill/>
          <a:ln>
            <a:noFill/>
          </a:ln>
        </p:spPr>
        <p:txBody>
          <a:bodyPr anchorCtr="0" anchor="t" bIns="45000" lIns="90000" spcFirstLastPara="1" rIns="90000" wrap="square" tIns="45000">
            <a:noAutofit/>
          </a:bodyPr>
          <a:lstStyle/>
          <a:p>
            <a:pPr indent="0" lvl="0" marL="0">
              <a:spcBef>
                <a:spcPts val="0"/>
              </a:spcBef>
              <a:spcAft>
                <a:spcPts val="0"/>
              </a:spcAft>
              <a:buNone/>
            </a:pPr>
            <a:r>
              <a:rPr b="0" i="0" lang="en-US" sz="2400" u="none" cap="none" strike="noStrike">
                <a:solidFill>
                  <a:srgbClr val="FFFFFF"/>
                </a:solidFill>
                <a:latin typeface="Ropa Sans"/>
                <a:ea typeface="Ropa Sans"/>
                <a:cs typeface="Ropa Sans"/>
                <a:sym typeface="Ropa Sans"/>
              </a:rPr>
              <a:t>bezier(x1, y1, x2, y2, x3, y3, x4, y4)</a:t>
            </a:r>
            <a:endParaRPr b="0" i="0" sz="2400" u="none" cap="none" strike="noStrike">
              <a:solidFill>
                <a:srgbClr val="FFFFFF"/>
              </a:solidFill>
              <a:latin typeface="Ropa Sans"/>
              <a:ea typeface="Ropa Sans"/>
              <a:cs typeface="Ropa Sans"/>
              <a:sym typeface="Ropa Sans"/>
            </a:endParaRPr>
          </a:p>
          <a:p>
            <a:pPr indent="0" lvl="0" marL="0">
              <a:spcBef>
                <a:spcPts val="0"/>
              </a:spcBef>
              <a:spcAft>
                <a:spcPts val="0"/>
              </a:spcAft>
              <a:buNone/>
            </a:pPr>
            <a:r>
              <a:rPr b="0" i="0" lang="en-US" sz="2400" u="none" cap="none" strike="noStrike">
                <a:solidFill>
                  <a:srgbClr val="FFFFFF"/>
                </a:solidFill>
                <a:latin typeface="Ropa Sans"/>
                <a:ea typeface="Ropa Sans"/>
                <a:cs typeface="Ropa Sans"/>
                <a:sym typeface="Ropa Sans"/>
              </a:rPr>
              <a:t>bezier(x1, y1, z1, x2, y2, z2, x3, y3, z3, x4, y4, z4)</a:t>
            </a:r>
            <a:endParaRPr b="0" i="0" sz="2400" u="none" cap="none" strike="noStrike">
              <a:solidFill>
                <a:srgbClr val="FFFFFF"/>
              </a:solidFill>
              <a:latin typeface="Ropa Sans"/>
              <a:ea typeface="Ropa Sans"/>
              <a:cs typeface="Ropa Sans"/>
              <a:sym typeface="Rop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p:nvPr/>
        </p:nvSpPr>
        <p:spPr>
          <a:xfrm>
            <a:off x="457200" y="1600200"/>
            <a:ext cx="8119800" cy="5005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3000" u="sng" cap="none" strike="noStrike">
                <a:solidFill>
                  <a:srgbClr val="FFFFFF"/>
                </a:solidFill>
                <a:latin typeface="Ropa Sans"/>
                <a:ea typeface="Ropa Sans"/>
                <a:cs typeface="Ropa Sans"/>
                <a:sym typeface="Ropa Sans"/>
              </a:rPr>
              <a:t>beginShape(MODE);</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Begin the shape with the specified mode</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modes like triangles, triangle strip, triangle fan, quads, quad strip, lines, etc.</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000" u="sng" cap="none" strike="noStrike">
                <a:solidFill>
                  <a:srgbClr val="FFFFFF"/>
                </a:solidFill>
                <a:latin typeface="Ropa Sans"/>
                <a:ea typeface="Ropa Sans"/>
                <a:cs typeface="Ropa Sans"/>
                <a:sym typeface="Ropa Sans"/>
              </a:rPr>
              <a:t>vertex(x, y);</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Add a point to your shape</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3000" u="sng" cap="none" strike="noStrike">
                <a:solidFill>
                  <a:srgbClr val="FFFFFF"/>
                </a:solidFill>
                <a:latin typeface="Ropa Sans"/>
                <a:ea typeface="Ropa Sans"/>
                <a:cs typeface="Ropa Sans"/>
                <a:sym typeface="Ropa Sans"/>
              </a:rPr>
              <a:t>endShape();</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End/close the shape</a:t>
            </a:r>
            <a:endParaRPr b="0" i="0" sz="1800" u="none" cap="none" strike="noStrike">
              <a:solidFill>
                <a:srgbClr val="FFFFFF"/>
              </a:solidFill>
              <a:latin typeface="Ropa Sans"/>
              <a:ea typeface="Ropa Sans"/>
              <a:cs typeface="Ropa Sans"/>
              <a:sym typeface="Ropa Sans"/>
            </a:endParaRPr>
          </a:p>
        </p:txBody>
      </p:sp>
      <p:sp>
        <p:nvSpPr>
          <p:cNvPr id="236" name="Shape 236"/>
          <p:cNvSpPr/>
          <p:nvPr/>
        </p:nvSpPr>
        <p:spPr>
          <a:xfrm>
            <a:off x="457200" y="274680"/>
            <a:ext cx="8227800" cy="114120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Complex shapes</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p:nvPr/>
        </p:nvSpPr>
        <p:spPr>
          <a:xfrm>
            <a:off x="457560" y="274680"/>
            <a:ext cx="8227800" cy="114120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i="0" lang="en-US" sz="3600" u="none" cap="none" strike="noStrike">
                <a:solidFill>
                  <a:srgbClr val="FFFFFF"/>
                </a:solidFill>
                <a:latin typeface="Fjalla One"/>
                <a:ea typeface="Fjalla One"/>
                <a:cs typeface="Fjalla One"/>
                <a:sym typeface="Fjalla One"/>
              </a:rPr>
              <a:t>Review Buttons</a:t>
            </a:r>
            <a:endParaRPr b="0" i="0" sz="1800" u="none" cap="none" strike="noStrike">
              <a:solidFill>
                <a:srgbClr val="FFFFFF"/>
              </a:solidFill>
              <a:latin typeface="Fjalla One"/>
              <a:ea typeface="Fjalla One"/>
              <a:cs typeface="Fjalla One"/>
              <a:sym typeface="Fjalla One"/>
            </a:endParaRPr>
          </a:p>
        </p:txBody>
      </p:sp>
      <p:sp>
        <p:nvSpPr>
          <p:cNvPr id="242" name="Shape 242"/>
          <p:cNvSpPr/>
          <p:nvPr/>
        </p:nvSpPr>
        <p:spPr>
          <a:xfrm>
            <a:off x="2932200" y="2365200"/>
            <a:ext cx="2934000" cy="1882080"/>
          </a:xfrm>
          <a:prstGeom prst="rect">
            <a:avLst/>
          </a:prstGeom>
          <a:solidFill>
            <a:srgbClr val="FF66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2806545" y="2288650"/>
            <a:ext cx="708000" cy="36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x, y</a:t>
            </a:r>
            <a:endParaRPr b="0" i="0" sz="1800" u="none" cap="none" strike="noStrike"/>
          </a:p>
        </p:txBody>
      </p:sp>
      <p:cxnSp>
        <p:nvCxnSpPr>
          <p:cNvPr id="244" name="Shape 244"/>
          <p:cNvCxnSpPr/>
          <p:nvPr/>
        </p:nvCxnSpPr>
        <p:spPr>
          <a:xfrm>
            <a:off x="1444680" y="2364840"/>
            <a:ext cx="5999400" cy="0"/>
          </a:xfrm>
          <a:prstGeom prst="straightConnector1">
            <a:avLst/>
          </a:prstGeom>
          <a:noFill/>
          <a:ln cap="flat" cmpd="sng" w="25550">
            <a:solidFill>
              <a:srgbClr val="3366FF"/>
            </a:solidFill>
            <a:prstDash val="dashDot"/>
            <a:round/>
            <a:headEnd len="sm" w="sm" type="none"/>
            <a:tailEnd len="sm" w="sm" type="none"/>
          </a:ln>
        </p:spPr>
      </p:cxnSp>
      <p:sp>
        <p:nvSpPr>
          <p:cNvPr id="245" name="Shape 245"/>
          <p:cNvSpPr/>
          <p:nvPr/>
        </p:nvSpPr>
        <p:spPr>
          <a:xfrm>
            <a:off x="7420674" y="2146328"/>
            <a:ext cx="1186800" cy="58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a:solidFill>
                  <a:srgbClr val="FFFFFF"/>
                </a:solidFill>
                <a:latin typeface="Ropa Sans"/>
                <a:ea typeface="Ropa Sans"/>
                <a:cs typeface="Ropa Sans"/>
                <a:sym typeface="Ropa Sans"/>
              </a:rPr>
              <a:t>y</a:t>
            </a:r>
            <a:endParaRPr b="0" i="0" sz="1800" u="none" cap="none" strike="noStrike">
              <a:solidFill>
                <a:srgbClr val="FFFFFF"/>
              </a:solidFill>
              <a:latin typeface="Ropa Sans"/>
              <a:ea typeface="Ropa Sans"/>
              <a:cs typeface="Ropa Sans"/>
              <a:sym typeface="Ropa Sans"/>
            </a:endParaRPr>
          </a:p>
        </p:txBody>
      </p:sp>
      <p:sp>
        <p:nvSpPr>
          <p:cNvPr id="246" name="Shape 246"/>
          <p:cNvSpPr/>
          <p:nvPr/>
        </p:nvSpPr>
        <p:spPr>
          <a:xfrm>
            <a:off x="7420673" y="4029130"/>
            <a:ext cx="1357500" cy="706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a:solidFill>
                  <a:srgbClr val="FFFFFF"/>
                </a:solidFill>
                <a:latin typeface="Ropa Sans"/>
                <a:ea typeface="Ropa Sans"/>
                <a:cs typeface="Ropa Sans"/>
                <a:sym typeface="Ropa Sans"/>
              </a:rPr>
              <a:t>y + rectHeight</a:t>
            </a:r>
            <a:endParaRPr b="0" i="0" sz="1800" u="none" cap="none" strike="noStrike">
              <a:solidFill>
                <a:srgbClr val="FFFFFF"/>
              </a:solidFill>
              <a:latin typeface="Ropa Sans"/>
              <a:ea typeface="Ropa Sans"/>
              <a:cs typeface="Ropa Sans"/>
              <a:sym typeface="Ropa Sans"/>
            </a:endParaRPr>
          </a:p>
        </p:txBody>
      </p:sp>
      <p:cxnSp>
        <p:nvCxnSpPr>
          <p:cNvPr id="247" name="Shape 247"/>
          <p:cNvCxnSpPr/>
          <p:nvPr/>
        </p:nvCxnSpPr>
        <p:spPr>
          <a:xfrm>
            <a:off x="1444680" y="4247640"/>
            <a:ext cx="5999400" cy="0"/>
          </a:xfrm>
          <a:prstGeom prst="straightConnector1">
            <a:avLst/>
          </a:prstGeom>
          <a:noFill/>
          <a:ln cap="flat" cmpd="sng" w="25550">
            <a:solidFill>
              <a:srgbClr val="3366FF"/>
            </a:solidFill>
            <a:prstDash val="dashDot"/>
            <a:round/>
            <a:headEnd len="sm" w="sm" type="none"/>
            <a:tailEnd len="sm" w="sm" type="none"/>
          </a:ln>
        </p:spPr>
      </p:cxnSp>
      <p:pic>
        <p:nvPicPr>
          <p:cNvPr id="248" name="Shape 248"/>
          <p:cNvPicPr preferRelativeResize="0"/>
          <p:nvPr/>
        </p:nvPicPr>
        <p:blipFill rotWithShape="1">
          <a:blip r:embed="rId3">
            <a:alphaModFix/>
          </a:blip>
          <a:srcRect b="0" l="0" r="0" t="0"/>
          <a:stretch/>
        </p:blipFill>
        <p:spPr>
          <a:xfrm>
            <a:off x="4961160" y="4090680"/>
            <a:ext cx="445680" cy="706680"/>
          </a:xfrm>
          <a:prstGeom prst="rect">
            <a:avLst/>
          </a:prstGeom>
          <a:noFill/>
          <a:ln>
            <a:noFill/>
          </a:ln>
        </p:spPr>
      </p:pic>
      <p:sp>
        <p:nvSpPr>
          <p:cNvPr id="249" name="Shape 249"/>
          <p:cNvSpPr/>
          <p:nvPr/>
        </p:nvSpPr>
        <p:spPr>
          <a:xfrm>
            <a:off x="4293720" y="3554280"/>
            <a:ext cx="1186920" cy="3639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mousex, mousey</a:t>
            </a:r>
            <a:endParaRPr b="0" i="0" sz="1800" u="none" cap="none" strike="noStrike"/>
          </a:p>
        </p:txBody>
      </p:sp>
      <p:cxnSp>
        <p:nvCxnSpPr>
          <p:cNvPr id="250" name="Shape 250"/>
          <p:cNvCxnSpPr/>
          <p:nvPr/>
        </p:nvCxnSpPr>
        <p:spPr>
          <a:xfrm>
            <a:off x="2931840" y="1631520"/>
            <a:ext cx="0" cy="3227760"/>
          </a:xfrm>
          <a:prstGeom prst="straightConnector1">
            <a:avLst/>
          </a:prstGeom>
          <a:noFill/>
          <a:ln cap="flat" cmpd="sng" w="25550">
            <a:solidFill>
              <a:srgbClr val="3366FF"/>
            </a:solidFill>
            <a:prstDash val="dashDot"/>
            <a:round/>
            <a:headEnd len="sm" w="sm" type="none"/>
            <a:tailEnd len="sm" w="sm" type="none"/>
          </a:ln>
        </p:spPr>
      </p:cxnSp>
      <p:cxnSp>
        <p:nvCxnSpPr>
          <p:cNvPr id="251" name="Shape 251"/>
          <p:cNvCxnSpPr/>
          <p:nvPr/>
        </p:nvCxnSpPr>
        <p:spPr>
          <a:xfrm>
            <a:off x="5866200" y="1631520"/>
            <a:ext cx="0" cy="3227760"/>
          </a:xfrm>
          <a:prstGeom prst="straightConnector1">
            <a:avLst/>
          </a:prstGeom>
          <a:noFill/>
          <a:ln cap="flat" cmpd="sng" w="25550">
            <a:solidFill>
              <a:srgbClr val="3366FF"/>
            </a:solidFill>
            <a:prstDash val="dashDot"/>
            <a:round/>
            <a:headEnd len="sm" w="sm" type="none"/>
            <a:tailEnd len="sm" w="sm" type="none"/>
          </a:ln>
        </p:spPr>
      </p:cxnSp>
      <p:sp>
        <p:nvSpPr>
          <p:cNvPr id="252" name="Shape 252"/>
          <p:cNvSpPr/>
          <p:nvPr/>
        </p:nvSpPr>
        <p:spPr>
          <a:xfrm>
            <a:off x="2348640" y="4885200"/>
            <a:ext cx="1166040" cy="3639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a:solidFill>
                  <a:srgbClr val="FFFFFF"/>
                </a:solidFill>
                <a:latin typeface="Ropa Sans"/>
                <a:ea typeface="Ropa Sans"/>
                <a:cs typeface="Ropa Sans"/>
                <a:sym typeface="Ropa Sans"/>
              </a:rPr>
              <a:t>x</a:t>
            </a:r>
            <a:endParaRPr b="0" i="0" sz="1800" u="none" cap="none" strike="noStrike">
              <a:solidFill>
                <a:srgbClr val="FFFFFF"/>
              </a:solidFill>
              <a:latin typeface="Ropa Sans"/>
              <a:ea typeface="Ropa Sans"/>
              <a:cs typeface="Ropa Sans"/>
              <a:sym typeface="Ropa Sans"/>
            </a:endParaRPr>
          </a:p>
        </p:txBody>
      </p:sp>
      <p:sp>
        <p:nvSpPr>
          <p:cNvPr id="253" name="Shape 253"/>
          <p:cNvSpPr/>
          <p:nvPr/>
        </p:nvSpPr>
        <p:spPr>
          <a:xfrm>
            <a:off x="5283360" y="4885200"/>
            <a:ext cx="1166040" cy="36396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pa Sans"/>
                <a:ea typeface="Ropa Sans"/>
                <a:cs typeface="Ropa Sans"/>
                <a:sym typeface="Ropa Sans"/>
              </a:rPr>
              <a:t>x+rectWidth</a:t>
            </a:r>
            <a:endParaRPr sz="1800">
              <a:solidFill>
                <a:srgbClr val="FFFFFF"/>
              </a:solidFill>
              <a:latin typeface="Ropa Sans"/>
              <a:ea typeface="Ropa Sans"/>
              <a:cs typeface="Ropa Sans"/>
              <a:sym typeface="Ropa Sans"/>
            </a:endParaRPr>
          </a:p>
          <a:p>
            <a:pPr indent="0" lvl="0" marL="0" marR="0" rtl="0" algn="ctr">
              <a:lnSpc>
                <a:spcPct val="100000"/>
              </a:lnSpc>
              <a:spcBef>
                <a:spcPts val="0"/>
              </a:spcBef>
              <a:spcAft>
                <a:spcPts val="0"/>
              </a:spcAft>
              <a:buNone/>
            </a:pPr>
            <a:r>
              <a:t/>
            </a:r>
            <a:endParaRPr>
              <a:solidFill>
                <a:srgbClr val="FFFFFF"/>
              </a:solidFill>
              <a:latin typeface="Ropa Sans"/>
              <a:ea typeface="Ropa Sans"/>
              <a:cs typeface="Ropa Sans"/>
              <a:sym typeface="Ropa Sans"/>
            </a:endParaRPr>
          </a:p>
        </p:txBody>
      </p:sp>
      <p:sp>
        <p:nvSpPr>
          <p:cNvPr id="254" name="Shape 254"/>
          <p:cNvSpPr/>
          <p:nvPr/>
        </p:nvSpPr>
        <p:spPr>
          <a:xfrm>
            <a:off x="235440" y="5403240"/>
            <a:ext cx="8229240" cy="10335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600" u="none" cap="none" strike="noStrike">
                <a:solidFill>
                  <a:srgbClr val="FFFFFF"/>
                </a:solidFill>
                <a:latin typeface="Ropa Sans"/>
                <a:ea typeface="Ropa Sans"/>
                <a:cs typeface="Ropa Sans"/>
                <a:sym typeface="Ropa Sans"/>
              </a:rPr>
              <a:t>If all these conditions are true,</a:t>
            </a:r>
            <a:br>
              <a:rPr b="0" i="0" lang="en-US" sz="2600" u="none" cap="none" strike="noStrike">
                <a:solidFill>
                  <a:srgbClr val="FFFFFF"/>
                </a:solidFill>
                <a:latin typeface="Ropa Sans"/>
                <a:ea typeface="Ropa Sans"/>
                <a:cs typeface="Ropa Sans"/>
                <a:sym typeface="Ropa Sans"/>
              </a:rPr>
            </a:br>
            <a:r>
              <a:rPr b="0" i="0" lang="en-US" sz="2600" u="none" cap="none" strike="noStrike">
                <a:solidFill>
                  <a:srgbClr val="FFFFFF"/>
                </a:solidFill>
                <a:latin typeface="Ropa Sans"/>
                <a:ea typeface="Ropa Sans"/>
                <a:cs typeface="Ropa Sans"/>
                <a:sym typeface="Ropa Sans"/>
              </a:rPr>
              <a:t>the mouse is over the object</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3">
            <a:alphaModFix/>
          </a:blip>
          <a:srcRect b="0" l="0" r="0" t="0"/>
          <a:stretch/>
        </p:blipFill>
        <p:spPr>
          <a:xfrm>
            <a:off x="0" y="3331080"/>
            <a:ext cx="9143640" cy="5158440"/>
          </a:xfrm>
          <a:prstGeom prst="rect">
            <a:avLst/>
          </a:prstGeom>
          <a:noFill/>
          <a:ln>
            <a:noFill/>
          </a:ln>
        </p:spPr>
      </p:pic>
      <p:pic>
        <p:nvPicPr>
          <p:cNvPr id="260" name="Shape 260"/>
          <p:cNvPicPr preferRelativeResize="0"/>
          <p:nvPr/>
        </p:nvPicPr>
        <p:blipFill rotWithShape="1">
          <a:blip r:embed="rId4">
            <a:alphaModFix/>
          </a:blip>
          <a:srcRect b="0" l="0" r="0" t="0"/>
          <a:stretch/>
        </p:blipFill>
        <p:spPr>
          <a:xfrm>
            <a:off x="0" y="0"/>
            <a:ext cx="9143640" cy="3330720"/>
          </a:xfrm>
          <a:prstGeom prst="rect">
            <a:avLst/>
          </a:prstGeom>
          <a:noFill/>
          <a:ln>
            <a:noFill/>
          </a:ln>
        </p:spPr>
      </p:pic>
      <p:sp>
        <p:nvSpPr>
          <p:cNvPr id="261" name="Shape 261"/>
          <p:cNvSpPr txBox="1"/>
          <p:nvPr/>
        </p:nvSpPr>
        <p:spPr>
          <a:xfrm>
            <a:off x="302040" y="3407400"/>
            <a:ext cx="8229240" cy="114264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US" sz="3600" u="none" cap="none" strike="noStrike">
                <a:solidFill>
                  <a:srgbClr val="FFFFFF"/>
                </a:solidFill>
                <a:latin typeface="Arial"/>
                <a:ea typeface="Arial"/>
                <a:cs typeface="Arial"/>
                <a:sym typeface="Arial"/>
              </a:rPr>
              <a:t>Homework</a:t>
            </a:r>
            <a:endParaRPr b="0" i="0" sz="1800" u="none" cap="none" strike="noStrike"/>
          </a:p>
        </p:txBody>
      </p:sp>
      <p:sp>
        <p:nvSpPr>
          <p:cNvPr id="262" name="Shape 262"/>
          <p:cNvSpPr txBox="1"/>
          <p:nvPr/>
        </p:nvSpPr>
        <p:spPr>
          <a:xfrm>
            <a:off x="400680" y="4550400"/>
            <a:ext cx="8229240" cy="49672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FFFF"/>
                </a:solidFill>
              </a:rPr>
              <a:t>Cyberpunk </a:t>
            </a:r>
            <a:r>
              <a:rPr lang="en-US" sz="3000" u="sng">
                <a:solidFill>
                  <a:schemeClr val="hlink"/>
                </a:solidFill>
                <a:hlinkClick r:id="rId5"/>
              </a:rPr>
              <a:t>Tennis</a:t>
            </a:r>
            <a:endParaRPr b="0" i="0" sz="1800" u="none" cap="none" strike="noStrike"/>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US" sz="3000">
                <a:solidFill>
                  <a:srgbClr val="FFFFFF"/>
                </a:solidFill>
                <a:latin typeface="Ropa Sans"/>
                <a:ea typeface="Ropa Sans"/>
                <a:cs typeface="Ropa Sans"/>
                <a:sym typeface="Ropa Sans"/>
              </a:rPr>
              <a:t>Using Tennis for Two and Tron as inspiration, make a pong style interactive sketch using hover states, mouse clicks and key presses.  Try to get as many of the interactive elements functioning as possible and leave detailed comments regarding what challenges you continue to face.</a:t>
            </a:r>
            <a:endParaRPr sz="3000">
              <a:solidFill>
                <a:srgbClr val="FFFFFF"/>
              </a:solidFill>
              <a:latin typeface="Ropa Sans"/>
              <a:ea typeface="Ropa Sans"/>
              <a:cs typeface="Ropa Sans"/>
              <a:sym typeface="Rop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457200" y="511920"/>
            <a:ext cx="8229240" cy="65196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keyPressed vs. keyPressed()</a:t>
            </a:r>
            <a:endParaRPr b="0" i="0" sz="1800" u="none" cap="none" strike="noStrike">
              <a:solidFill>
                <a:srgbClr val="FFFFFF"/>
              </a:solidFill>
              <a:latin typeface="Ropa Sans"/>
              <a:ea typeface="Ropa Sans"/>
              <a:cs typeface="Ropa Sans"/>
              <a:sym typeface="Ropa Sans"/>
            </a:endParaRPr>
          </a:p>
        </p:txBody>
      </p:sp>
      <p:sp>
        <p:nvSpPr>
          <p:cNvPr id="73" name="Shape 73"/>
          <p:cNvSpPr/>
          <p:nvPr/>
        </p:nvSpPr>
        <p:spPr>
          <a:xfrm>
            <a:off x="619560" y="1824120"/>
            <a:ext cx="8066880" cy="3786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if(keyPressed){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//Do something if ANY button is 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After Draw loop:</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void keyPressed(){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//Do something every time ANY key is 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p:txBody>
      </p:sp>
      <p:cxnSp>
        <p:nvCxnSpPr>
          <p:cNvPr id="74" name="Shape 74"/>
          <p:cNvCxnSpPr/>
          <p:nvPr/>
        </p:nvCxnSpPr>
        <p:spPr>
          <a:xfrm>
            <a:off x="430920" y="3413400"/>
            <a:ext cx="8347200" cy="300"/>
          </a:xfrm>
          <a:prstGeom prst="straightConnector1">
            <a:avLst/>
          </a:prstGeom>
          <a:noFill/>
          <a:ln cap="flat" cmpd="sng" w="19075">
            <a:solidFill>
              <a:srgbClr val="0000FF"/>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nvSpPr>
        <p:spPr>
          <a:xfrm>
            <a:off x="457200" y="511920"/>
            <a:ext cx="8229240" cy="65196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keyReleased()</a:t>
            </a:r>
            <a:endParaRPr b="0" i="0" sz="1800" u="none" cap="none" strike="noStrike">
              <a:solidFill>
                <a:srgbClr val="FFFFFF"/>
              </a:solidFill>
              <a:latin typeface="Ropa Sans"/>
              <a:ea typeface="Ropa Sans"/>
              <a:cs typeface="Ropa Sans"/>
              <a:sym typeface="Ropa Sans"/>
            </a:endParaRPr>
          </a:p>
        </p:txBody>
      </p:sp>
      <p:sp>
        <p:nvSpPr>
          <p:cNvPr id="80" name="Shape 80"/>
          <p:cNvSpPr/>
          <p:nvPr/>
        </p:nvSpPr>
        <p:spPr>
          <a:xfrm>
            <a:off x="619560" y="2205360"/>
            <a:ext cx="8066880" cy="3786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if(keyReleased){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//Do something if ANY button is released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nvSpPr>
        <p:spPr>
          <a:xfrm>
            <a:off x="457200" y="511920"/>
            <a:ext cx="8229240" cy="65196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Arial"/>
                <a:ea typeface="Arial"/>
                <a:cs typeface="Arial"/>
                <a:sym typeface="Arial"/>
              </a:rPr>
              <a:t>Which key???</a:t>
            </a:r>
            <a:endParaRPr b="0" i="0" sz="1800" u="none" cap="none" strike="noStrike"/>
          </a:p>
        </p:txBody>
      </p:sp>
      <p:pic>
        <p:nvPicPr>
          <p:cNvPr id="86" name="Shape 86"/>
          <p:cNvPicPr preferRelativeResize="0"/>
          <p:nvPr/>
        </p:nvPicPr>
        <p:blipFill rotWithShape="1">
          <a:blip r:embed="rId3">
            <a:alphaModFix/>
          </a:blip>
          <a:srcRect b="0" l="0" r="0" t="0"/>
          <a:stretch/>
        </p:blipFill>
        <p:spPr>
          <a:xfrm>
            <a:off x="0" y="1222560"/>
            <a:ext cx="9143640" cy="5101560"/>
          </a:xfrm>
          <a:prstGeom prst="rect">
            <a:avLst/>
          </a:prstGeom>
          <a:noFill/>
          <a:ln>
            <a:noFill/>
          </a:ln>
        </p:spPr>
      </p:pic>
      <p:sp>
        <p:nvSpPr>
          <p:cNvPr id="87" name="Shape 87"/>
          <p:cNvSpPr/>
          <p:nvPr/>
        </p:nvSpPr>
        <p:spPr>
          <a:xfrm>
            <a:off x="2870280" y="1254240"/>
            <a:ext cx="6171840" cy="585360"/>
          </a:xfrm>
          <a:prstGeom prst="rect">
            <a:avLst/>
          </a:prstGeom>
          <a:solidFill>
            <a:srgbClr val="FFFFFF"/>
          </a:solidFill>
          <a:ln cap="flat" cmpd="sng" w="190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nvSpPr>
        <p:spPr>
          <a:xfrm>
            <a:off x="457200" y="511920"/>
            <a:ext cx="8229240" cy="65196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Arial"/>
                <a:ea typeface="Arial"/>
                <a:cs typeface="Arial"/>
                <a:sym typeface="Arial"/>
              </a:rPr>
              <a:t>ASCII vs. Non-ASCII</a:t>
            </a:r>
            <a:endParaRPr b="0" i="0" sz="1800" u="none" cap="none" strike="noStrike">
              <a:solidFill>
                <a:srgbClr val="FFFFFF"/>
              </a:solidFill>
            </a:endParaRPr>
          </a:p>
        </p:txBody>
      </p:sp>
      <p:sp>
        <p:nvSpPr>
          <p:cNvPr id="93" name="Shape 93"/>
          <p:cNvSpPr/>
          <p:nvPr/>
        </p:nvSpPr>
        <p:spPr>
          <a:xfrm>
            <a:off x="619560" y="1824120"/>
            <a:ext cx="8066880" cy="3786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sng" cap="none" strike="noStrike">
                <a:solidFill>
                  <a:srgbClr val="FFFFFF"/>
                </a:solidFill>
                <a:latin typeface="Arial"/>
                <a:ea typeface="Arial"/>
                <a:cs typeface="Arial"/>
                <a:sym typeface="Arial"/>
              </a:rPr>
              <a:t>ASCII</a:t>
            </a:r>
            <a:endParaRPr b="0" i="0" sz="1800" u="none" cap="none" strike="noStrike">
              <a:solidFill>
                <a:srgbClr val="FFFFFF"/>
              </a:solidFill>
            </a:endParaRPr>
          </a:p>
          <a:p>
            <a:pPr indent="0" lvl="0" marL="0" marR="0" rtl="0" algn="l">
              <a:lnSpc>
                <a:spcPct val="100000"/>
              </a:lnSpc>
              <a:spcBef>
                <a:spcPts val="0"/>
              </a:spcBef>
              <a:spcAft>
                <a:spcPts val="0"/>
              </a:spcAft>
              <a:buClr>
                <a:srgbClr val="FFFFFF"/>
              </a:buClr>
              <a:buSzPts val="600"/>
              <a:buFont typeface="Arial"/>
              <a:buChar char="●"/>
            </a:pPr>
            <a:r>
              <a:rPr b="0" i="0" lang="en-US" sz="2400" u="none" cap="none" strike="noStrike">
                <a:solidFill>
                  <a:srgbClr val="FFFFFF"/>
                </a:solidFill>
                <a:latin typeface="Arial"/>
                <a:ea typeface="Arial"/>
                <a:cs typeface="Arial"/>
                <a:sym typeface="Arial"/>
              </a:rPr>
              <a:t>26 letters of the alphabet </a:t>
            </a:r>
            <a:endParaRPr b="0" i="0" sz="1800" u="none" cap="none" strike="noStrike">
              <a:solidFill>
                <a:srgbClr val="FFFFFF"/>
              </a:solidFill>
            </a:endParaRPr>
          </a:p>
          <a:p>
            <a:pPr indent="0" lvl="1" marL="0" marR="0" rtl="0" algn="l">
              <a:lnSpc>
                <a:spcPct val="100000"/>
              </a:lnSpc>
              <a:spcBef>
                <a:spcPts val="0"/>
              </a:spcBef>
              <a:spcAft>
                <a:spcPts val="0"/>
              </a:spcAft>
              <a:buClr>
                <a:srgbClr val="FFFFFF"/>
              </a:buClr>
              <a:buSzPts val="500"/>
              <a:buFont typeface="Courier New"/>
              <a:buChar char="o"/>
            </a:pPr>
            <a:r>
              <a:rPr b="0" i="0" lang="en-US" sz="2000" u="none" cap="none" strike="noStrike">
                <a:solidFill>
                  <a:srgbClr val="FFFFFF"/>
                </a:solidFill>
                <a:latin typeface="Arial"/>
                <a:ea typeface="Arial"/>
                <a:cs typeface="Arial"/>
                <a:sym typeface="Arial"/>
              </a:rPr>
              <a:t>Case sensitive (e.g. A = 65, a = 97)</a:t>
            </a:r>
            <a:endParaRPr b="0" i="0" sz="1800" u="none" cap="none" strike="noStrike">
              <a:solidFill>
                <a:srgbClr val="FFFFFF"/>
              </a:solidFill>
            </a:endParaRPr>
          </a:p>
          <a:p>
            <a:pPr indent="0" lvl="0" marL="0" marR="0" rtl="0" algn="l">
              <a:lnSpc>
                <a:spcPct val="100000"/>
              </a:lnSpc>
              <a:spcBef>
                <a:spcPts val="0"/>
              </a:spcBef>
              <a:spcAft>
                <a:spcPts val="0"/>
              </a:spcAft>
              <a:buClr>
                <a:srgbClr val="FFFFFF"/>
              </a:buClr>
              <a:buSzPts val="600"/>
              <a:buFont typeface="Arial"/>
              <a:buChar char="●"/>
            </a:pPr>
            <a:r>
              <a:rPr b="0" i="0" lang="en-US" sz="2400" u="none" cap="none" strike="noStrike">
                <a:solidFill>
                  <a:srgbClr val="FFFFFF"/>
                </a:solidFill>
                <a:latin typeface="Arial"/>
                <a:ea typeface="Arial"/>
                <a:cs typeface="Arial"/>
                <a:sym typeface="Arial"/>
              </a:rPr>
              <a:t>BACKSPACE, TAB, RETURN, ENTER, DELETE, ESC</a:t>
            </a:r>
            <a:endParaRPr b="0" i="0" sz="1800" u="none" cap="none" strike="noStrike">
              <a:solidFill>
                <a:srgbClr val="FFFFFF"/>
              </a:solidFill>
            </a:endParaRPr>
          </a:p>
          <a:p>
            <a:pPr indent="0" lvl="0" marL="0" marR="0" rtl="0" algn="l">
              <a:lnSpc>
                <a:spcPct val="100000"/>
              </a:lnSpc>
              <a:spcBef>
                <a:spcPts val="0"/>
              </a:spcBef>
              <a:spcAft>
                <a:spcPts val="0"/>
              </a:spcAft>
              <a:buNone/>
            </a:pPr>
            <a:r>
              <a:t/>
            </a:r>
            <a:endParaRPr b="0" i="0" sz="1800" u="none" cap="none" strike="noStrike">
              <a:solidFill>
                <a:srgbClr val="FFFFFF"/>
              </a:solidFill>
            </a:endParaRPr>
          </a:p>
          <a:p>
            <a:pPr indent="0" lvl="0" marL="0" marR="0" rtl="0" algn="l">
              <a:lnSpc>
                <a:spcPct val="100000"/>
              </a:lnSpc>
              <a:spcBef>
                <a:spcPts val="0"/>
              </a:spcBef>
              <a:spcAft>
                <a:spcPts val="0"/>
              </a:spcAft>
              <a:buNone/>
            </a:pPr>
            <a:r>
              <a:rPr b="0" i="0" lang="en-US" sz="3000" u="sng" cap="none" strike="noStrike">
                <a:solidFill>
                  <a:srgbClr val="FFFFFF"/>
                </a:solidFill>
                <a:latin typeface="Arial"/>
                <a:ea typeface="Arial"/>
                <a:cs typeface="Arial"/>
                <a:sym typeface="Arial"/>
              </a:rPr>
              <a:t>Non-ASCII</a:t>
            </a:r>
            <a:endParaRPr b="0" i="0" sz="1800" u="none" cap="none" strike="noStrike">
              <a:solidFill>
                <a:srgbClr val="FFFFFF"/>
              </a:solidFill>
            </a:endParaRPr>
          </a:p>
          <a:p>
            <a:pPr indent="0" lvl="0" marL="0" marR="0" rtl="0" algn="l">
              <a:lnSpc>
                <a:spcPct val="100000"/>
              </a:lnSpc>
              <a:spcBef>
                <a:spcPts val="0"/>
              </a:spcBef>
              <a:spcAft>
                <a:spcPts val="0"/>
              </a:spcAft>
              <a:buClr>
                <a:srgbClr val="FFFFFF"/>
              </a:buClr>
              <a:buSzPts val="600"/>
              <a:buFont typeface="Arial"/>
              <a:buChar char="●"/>
            </a:pPr>
            <a:r>
              <a:rPr b="0" i="0" lang="en-US" sz="2400" u="none" cap="none" strike="noStrike">
                <a:solidFill>
                  <a:srgbClr val="FFFFFF"/>
                </a:solidFill>
                <a:latin typeface="Arial"/>
                <a:ea typeface="Arial"/>
                <a:cs typeface="Arial"/>
                <a:sym typeface="Arial"/>
              </a:rPr>
              <a:t>UP, LEFT, RIGHT, DOWN arrow keys</a:t>
            </a:r>
            <a:endParaRPr b="0" i="0" sz="1800" u="none" cap="none" strike="noStrike">
              <a:solidFill>
                <a:srgbClr val="FFFFFF"/>
              </a:solidFill>
            </a:endParaRPr>
          </a:p>
          <a:p>
            <a:pPr indent="0" lvl="0" marL="0" marR="0" rtl="0" algn="l">
              <a:lnSpc>
                <a:spcPct val="100000"/>
              </a:lnSpc>
              <a:spcBef>
                <a:spcPts val="0"/>
              </a:spcBef>
              <a:spcAft>
                <a:spcPts val="0"/>
              </a:spcAft>
              <a:buClr>
                <a:srgbClr val="FFFFFF"/>
              </a:buClr>
              <a:buSzPts val="600"/>
              <a:buFont typeface="Arial"/>
              <a:buChar char="●"/>
            </a:pPr>
            <a:r>
              <a:rPr b="0" i="0" lang="en-US" sz="2400" u="none" cap="none" strike="noStrike">
                <a:solidFill>
                  <a:srgbClr val="FFFFFF"/>
                </a:solidFill>
                <a:latin typeface="Arial"/>
                <a:ea typeface="Arial"/>
                <a:cs typeface="Arial"/>
                <a:sym typeface="Arial"/>
              </a:rPr>
              <a:t>ALT, CONTROL, SHIFT</a:t>
            </a:r>
            <a:endParaRPr b="0" i="0" sz="1800" u="none" cap="none" strike="noStrike">
              <a:solidFill>
                <a:srgbClr val="FFFFFF"/>
              </a:solidFill>
            </a:endParaRPr>
          </a:p>
          <a:p>
            <a:pPr indent="0" lvl="0" marL="0" marR="0" rtl="0" algn="l">
              <a:lnSpc>
                <a:spcPct val="100000"/>
              </a:lnSpc>
              <a:spcBef>
                <a:spcPts val="0"/>
              </a:spcBef>
              <a:spcAft>
                <a:spcPts val="0"/>
              </a:spcAft>
              <a:buNone/>
            </a:pPr>
            <a:r>
              <a:t/>
            </a:r>
            <a:endParaRPr b="0" i="0" sz="1800" u="none" cap="none" strike="noStrike">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nvSpPr>
        <p:spPr>
          <a:xfrm>
            <a:off x="457200" y="511920"/>
            <a:ext cx="8229240" cy="65196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ASCII Keys</a:t>
            </a:r>
            <a:endParaRPr b="0" i="0" sz="1800" u="none" cap="none" strike="noStrike">
              <a:solidFill>
                <a:srgbClr val="FFFFFF"/>
              </a:solidFill>
              <a:latin typeface="Ropa Sans"/>
              <a:ea typeface="Ropa Sans"/>
              <a:cs typeface="Ropa Sans"/>
              <a:sym typeface="Ropa Sans"/>
            </a:endParaRPr>
          </a:p>
        </p:txBody>
      </p:sp>
      <p:sp>
        <p:nvSpPr>
          <p:cNvPr id="99" name="Shape 99"/>
          <p:cNvSpPr/>
          <p:nvPr/>
        </p:nvSpPr>
        <p:spPr>
          <a:xfrm>
            <a:off x="619560" y="2205360"/>
            <a:ext cx="8066880" cy="3786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if(keyPressed){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if(key == 'e'){</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//Do something if e key is 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457200" y="511920"/>
            <a:ext cx="8229240" cy="65196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Non-ASCII Keys</a:t>
            </a:r>
            <a:endParaRPr b="0" i="0" sz="1800" u="none" cap="none" strike="noStrike">
              <a:solidFill>
                <a:srgbClr val="FFFFFF"/>
              </a:solidFill>
              <a:latin typeface="Ropa Sans"/>
              <a:ea typeface="Ropa Sans"/>
              <a:cs typeface="Ropa Sans"/>
              <a:sym typeface="Ropa Sans"/>
            </a:endParaRPr>
          </a:p>
        </p:txBody>
      </p:sp>
      <p:sp>
        <p:nvSpPr>
          <p:cNvPr id="105" name="Shape 105"/>
          <p:cNvSpPr/>
          <p:nvPr/>
        </p:nvSpPr>
        <p:spPr>
          <a:xfrm>
            <a:off x="619560" y="1595520"/>
            <a:ext cx="8066880" cy="3786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Use keyCode and CODED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if(keyPressed){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if(key == CODED){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if(keyCode ==  UP){</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//Do something if UP arrow is 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nvSpPr>
        <p:spPr>
          <a:xfrm>
            <a:off x="457200" y="511920"/>
            <a:ext cx="8229240" cy="65196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pa Sans"/>
                <a:ea typeface="Ropa Sans"/>
                <a:cs typeface="Ropa Sans"/>
                <a:sym typeface="Ropa Sans"/>
              </a:rPr>
              <a:t>ASCII and Non-ASCII Keys</a:t>
            </a:r>
            <a:endParaRPr b="0" i="0" sz="1800" u="none" cap="none" strike="noStrike">
              <a:solidFill>
                <a:srgbClr val="FFFFFF"/>
              </a:solidFill>
              <a:latin typeface="Ropa Sans"/>
              <a:ea typeface="Ropa Sans"/>
              <a:cs typeface="Ropa Sans"/>
              <a:sym typeface="Ropa Sans"/>
            </a:endParaRPr>
          </a:p>
        </p:txBody>
      </p:sp>
      <p:sp>
        <p:nvSpPr>
          <p:cNvPr id="111" name="Shape 111"/>
          <p:cNvSpPr/>
          <p:nvPr/>
        </p:nvSpPr>
        <p:spPr>
          <a:xfrm>
            <a:off x="619560" y="1595520"/>
            <a:ext cx="8066880" cy="37861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if(keyPressed){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if(key == CODED){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if(keyCode ==  UP){</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//Do something if UP arrow is 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 else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if(key == 't'){</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//Do something if t is pressed</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		}</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rPr b="0" i="0" lang="en-US" sz="2400" u="none" cap="none" strike="noStrike">
                <a:solidFill>
                  <a:srgbClr val="FFFFFF"/>
                </a:solidFill>
                <a:latin typeface="Ropa Sans"/>
                <a:ea typeface="Ropa Sans"/>
                <a:cs typeface="Ropa Sans"/>
                <a:sym typeface="Ropa Sans"/>
              </a:rPr>
              <a:t>}</a:t>
            </a:r>
            <a:endParaRPr b="0" i="0" sz="1800" u="none" cap="none" strike="noStrike">
              <a:solidFill>
                <a:srgbClr val="FFFFFF"/>
              </a:solidFill>
              <a:latin typeface="Ropa Sans"/>
              <a:ea typeface="Ropa Sans"/>
              <a:cs typeface="Ropa Sans"/>
              <a:sym typeface="Ropa Sans"/>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Ropa Sans"/>
              <a:ea typeface="Ropa Sans"/>
              <a:cs typeface="Ropa Sans"/>
              <a:sym typeface="Rop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