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embeddedFontLst>
    <p:embeddedFont>
      <p:font typeface="Black Ops One"/>
      <p:regular r:id="rId55"/>
    </p:embeddedFont>
    <p:embeddedFont>
      <p:font typeface="Geo"/>
      <p:regular r:id="rId56"/>
      <p:italic r:id="rId57"/>
    </p:embeddedFont>
    <p:embeddedFont>
      <p:font typeface="Lato"/>
      <p:regular r:id="rId58"/>
      <p:bold r:id="rId59"/>
      <p:italic r:id="rId60"/>
      <p:boldItalic r:id="rId61"/>
    </p:embeddedFont>
    <p:embeddedFont>
      <p:font typeface="Abel"/>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bel-regular.fntdata"/><Relationship Id="rId61"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lackOpsOne-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Geo-italic.fntdata"/><Relationship Id="rId12" Type="http://schemas.openxmlformats.org/officeDocument/2006/relationships/slide" Target="slides/slide8.xml"/><Relationship Id="rId56" Type="http://schemas.openxmlformats.org/officeDocument/2006/relationships/font" Target="fonts/Geo-regular.fntdata"/><Relationship Id="rId15" Type="http://schemas.openxmlformats.org/officeDocument/2006/relationships/slide" Target="slides/slide11.xml"/><Relationship Id="rId59" Type="http://schemas.openxmlformats.org/officeDocument/2006/relationships/font" Target="fonts/Lato-bold.fntdata"/><Relationship Id="rId14" Type="http://schemas.openxmlformats.org/officeDocument/2006/relationships/slide" Target="slides/slide10.xml"/><Relationship Id="rId58" Type="http://schemas.openxmlformats.org/officeDocument/2006/relationships/font" Target="fonts/La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this point, may ask for an example of when we might want this, and ask the students to describe the different ways we might better tell the computer how, leading them toward using the if statement.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Either ask for students to illuminate on the inherent dangers, or find a way to demonstrate it. Assuming, of course, that nobody has already mentioned it.</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without something in the loop changing the test variable, a while loop will crash your program and potentially the entire processing 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Depending on presentation style, you may either cut out the three preceding this, or cut this one out. For future student reference, however, having the one with all three is useful.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might be a good time to demonstrate how this would work via physical interaction. Have one student write out a loop like this, and have another act it out in order to demonstrate the problem with loops that don’t update their test.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fyprocessing.tumbl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letsgetprocessing.tumbl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600">
                <a:solidFill>
                  <a:srgbClr val="FFFFFF"/>
                </a:solidFill>
                <a:highlight>
                  <a:srgbClr val="000000"/>
                </a:highlight>
                <a:latin typeface="Abel"/>
                <a:ea typeface="Abel"/>
                <a:cs typeface="Abel"/>
                <a:sym typeface="Abel"/>
              </a:rPr>
              <a:t>PATTERN</a:t>
            </a:r>
            <a:endParaRPr sz="9600">
              <a:solidFill>
                <a:srgbClr val="FFFFFF"/>
              </a:solidFill>
              <a:highlight>
                <a:srgbClr val="000000"/>
              </a:highlight>
              <a:latin typeface="Abel"/>
              <a:ea typeface="Abel"/>
              <a:cs typeface="Abel"/>
              <a:sym typeface="Abel"/>
            </a:endParaRPr>
          </a:p>
        </p:txBody>
      </p:sp>
      <p:sp>
        <p:nvSpPr>
          <p:cNvPr id="28" name="Shape 2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Week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2184300" y="3200400"/>
            <a:ext cx="16644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 thing</a:t>
            </a:r>
            <a:endParaRPr sz="3000"/>
          </a:p>
        </p:txBody>
      </p:sp>
      <p:sp>
        <p:nvSpPr>
          <p:cNvPr id="83" name="Shape 83"/>
          <p:cNvSpPr txBox="1"/>
          <p:nvPr/>
        </p:nvSpPr>
        <p:spPr>
          <a:xfrm>
            <a:off x="5742425" y="3200400"/>
            <a:ext cx="1171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Done</a:t>
            </a:r>
            <a:endParaRPr sz="3000"/>
          </a:p>
        </p:txBody>
      </p:sp>
      <p:sp>
        <p:nvSpPr>
          <p:cNvPr id="84" name="Shape 84"/>
          <p:cNvSpPr/>
          <p:nvPr/>
        </p:nvSpPr>
        <p:spPr>
          <a:xfrm>
            <a:off x="3230700" y="269730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85" name="Shape 85"/>
          <p:cNvSpPr/>
          <p:nvPr/>
        </p:nvSpPr>
        <p:spPr>
          <a:xfrm rot="10800000">
            <a:off x="3202950" y="386835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86" name="Shape 86"/>
          <p:cNvSpPr txBox="1"/>
          <p:nvPr/>
        </p:nvSpPr>
        <p:spPr>
          <a:xfrm>
            <a:off x="0" y="846500"/>
            <a:ext cx="91440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We want the computer to do this:</a:t>
            </a:r>
            <a:endParaRPr sz="3000"/>
          </a:p>
        </p:txBody>
      </p:sp>
      <p:sp>
        <p:nvSpPr>
          <p:cNvPr id="87" name="Shape 87"/>
          <p:cNvSpPr txBox="1"/>
          <p:nvPr/>
        </p:nvSpPr>
        <p:spPr>
          <a:xfrm>
            <a:off x="0" y="5325700"/>
            <a:ext cx="91440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But when will it end? How will it start?</a:t>
            </a:r>
            <a:endParaRPr sz="3000"/>
          </a:p>
          <a:p>
            <a:pPr indent="0" lvl="0" marL="0" rtl="0" algn="ctr">
              <a:spcBef>
                <a:spcPts val="0"/>
              </a:spcBef>
              <a:spcAft>
                <a:spcPts val="0"/>
              </a:spcAft>
              <a:buNone/>
            </a:pPr>
            <a:r>
              <a:rPr lang="en" sz="3000"/>
              <a:t>When does it run?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0" y="2854500"/>
            <a:ext cx="9144000" cy="1149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It sounds like we need a conditional statement.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28327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a:spcBef>
                <a:spcPts val="600"/>
              </a:spcBef>
              <a:spcAft>
                <a:spcPts val="0"/>
              </a:spcAft>
              <a:buNone/>
            </a:pPr>
            <a:r>
              <a:rPr lang="en"/>
              <a:t>}</a:t>
            </a:r>
            <a:endParaRPr/>
          </a:p>
        </p:txBody>
      </p:sp>
      <p:sp>
        <p:nvSpPr>
          <p:cNvPr id="98" name="Shape 98"/>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Quick “if( )” conditional review</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t>Do Thing</a:t>
            </a:r>
            <a:endParaRPr sz="3000"/>
          </a:p>
        </p:txBody>
      </p:sp>
      <p:sp>
        <p:nvSpPr>
          <p:cNvPr id="104" name="Shape 104"/>
          <p:cNvSpPr txBox="1"/>
          <p:nvPr/>
        </p:nvSpPr>
        <p:spPr>
          <a:xfrm>
            <a:off x="34672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05" name="Shape 105"/>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06" name="Shape 106"/>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07" name="Shape 107"/>
          <p:cNvSpPr txBox="1"/>
          <p:nvPr/>
        </p:nvSpPr>
        <p:spPr>
          <a:xfrm>
            <a:off x="640200" y="32832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08" name="Shape 108"/>
          <p:cNvSpPr txBox="1"/>
          <p:nvPr/>
        </p:nvSpPr>
        <p:spPr>
          <a:xfrm>
            <a:off x="3467250" y="32832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09" name="Shape 109"/>
          <p:cNvCxnSpPr>
            <a:stCxn id="105" idx="3"/>
            <a:endCxn id="106" idx="1"/>
          </p:cNvCxnSpPr>
          <p:nvPr/>
        </p:nvCxnSpPr>
        <p:spPr>
          <a:xfrm>
            <a:off x="2433600" y="1193350"/>
            <a:ext cx="1033500" cy="0"/>
          </a:xfrm>
          <a:prstGeom prst="straightConnector1">
            <a:avLst/>
          </a:prstGeom>
          <a:noFill/>
          <a:ln cap="flat" cmpd="sng" w="38100">
            <a:solidFill>
              <a:srgbClr val="000000"/>
            </a:solidFill>
            <a:prstDash val="solid"/>
            <a:round/>
            <a:headEnd len="med" w="med" type="none"/>
            <a:tailEnd len="med" w="med" type="triangle"/>
          </a:ln>
        </p:spPr>
      </p:cxnSp>
      <p:cxnSp>
        <p:nvCxnSpPr>
          <p:cNvPr id="110" name="Shape 110"/>
          <p:cNvCxnSpPr/>
          <p:nvPr/>
        </p:nvCxnSpPr>
        <p:spPr>
          <a:xfrm>
            <a:off x="5108250" y="11933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11" name="Shape 111"/>
          <p:cNvCxnSpPr/>
          <p:nvPr/>
        </p:nvCxnSpPr>
        <p:spPr>
          <a:xfrm flipH="1">
            <a:off x="1530650" y="1698400"/>
            <a:ext cx="4500" cy="1459200"/>
          </a:xfrm>
          <a:prstGeom prst="straightConnector1">
            <a:avLst/>
          </a:prstGeom>
          <a:noFill/>
          <a:ln cap="flat" cmpd="sng" w="38100">
            <a:solidFill>
              <a:srgbClr val="000000"/>
            </a:solidFill>
            <a:prstDash val="solid"/>
            <a:round/>
            <a:headEnd len="med" w="med" type="none"/>
            <a:tailEnd len="med" w="med" type="triangle"/>
          </a:ln>
        </p:spPr>
      </p:cxnSp>
      <p:cxnSp>
        <p:nvCxnSpPr>
          <p:cNvPr id="112" name="Shape 112"/>
          <p:cNvCxnSpPr>
            <a:stCxn id="107" idx="3"/>
            <a:endCxn id="108" idx="1"/>
          </p:cNvCxnSpPr>
          <p:nvPr/>
        </p:nvCxnSpPr>
        <p:spPr>
          <a:xfrm>
            <a:off x="2433600" y="3511875"/>
            <a:ext cx="1033500" cy="0"/>
          </a:xfrm>
          <a:prstGeom prst="straightConnector1">
            <a:avLst/>
          </a:prstGeom>
          <a:noFill/>
          <a:ln cap="flat" cmpd="sng" w="38100">
            <a:solidFill>
              <a:srgbClr val="000000"/>
            </a:solidFill>
            <a:prstDash val="solid"/>
            <a:round/>
            <a:headEnd len="med" w="med" type="none"/>
            <a:tailEnd len="med" w="med" type="triangle"/>
          </a:ln>
        </p:spPr>
      </p:cxnSp>
      <p:cxnSp>
        <p:nvCxnSpPr>
          <p:cNvPr id="113" name="Shape 113"/>
          <p:cNvCxnSpPr/>
          <p:nvPr/>
        </p:nvCxnSpPr>
        <p:spPr>
          <a:xfrm flipH="1">
            <a:off x="4363925" y="397515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14" name="Shape 114"/>
          <p:cNvSpPr/>
          <p:nvPr/>
        </p:nvSpPr>
        <p:spPr>
          <a:xfrm>
            <a:off x="5222400" y="1621250"/>
            <a:ext cx="2152198" cy="2107614"/>
          </a:xfrm>
          <a:custGeom>
            <a:pathLst>
              <a:path extrusionOk="0" h="83157" w="85126">
                <a:moveTo>
                  <a:pt x="79197" y="0"/>
                </a:moveTo>
                <a:cubicBezTo>
                  <a:pt x="79197" y="12721"/>
                  <a:pt x="92397" y="63033"/>
                  <a:pt x="79197" y="76328"/>
                </a:cubicBezTo>
                <a:cubicBezTo>
                  <a:pt x="65998" y="89623"/>
                  <a:pt x="13200" y="79197"/>
                  <a:pt x="0" y="79771"/>
                </a:cubicBezTo>
              </a:path>
            </a:pathLst>
          </a:custGeom>
          <a:noFill/>
          <a:ln cap="flat" cmpd="sng" w="38100">
            <a:solidFill>
              <a:srgbClr val="000000"/>
            </a:solidFill>
            <a:prstDash val="solid"/>
            <a:round/>
            <a:headEnd len="med" w="med" type="none"/>
            <a:tailEnd len="med" w="med" type="triangle"/>
          </a:ln>
        </p:spPr>
      </p:sp>
      <p:sp>
        <p:nvSpPr>
          <p:cNvPr id="115" name="Shape 115"/>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“if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0" y="2854500"/>
            <a:ext cx="9144000" cy="11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 us mix the if () conditional with our earlier loop.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126" name="Shape 126"/>
          <p:cNvSpPr txBox="1"/>
          <p:nvPr/>
        </p:nvSpPr>
        <p:spPr>
          <a:xfrm>
            <a:off x="66676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27" name="Shape 127"/>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28" name="Shape 128"/>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29" name="Shape 129"/>
          <p:cNvSpPr txBox="1"/>
          <p:nvPr/>
        </p:nvSpPr>
        <p:spPr>
          <a:xfrm>
            <a:off x="64020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30" name="Shape 130"/>
          <p:cNvSpPr txBox="1"/>
          <p:nvPr/>
        </p:nvSpPr>
        <p:spPr>
          <a:xfrm>
            <a:off x="346725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Check</a:t>
            </a:r>
            <a:endParaRPr sz="3000"/>
          </a:p>
        </p:txBody>
      </p:sp>
      <p:cxnSp>
        <p:nvCxnSpPr>
          <p:cNvPr id="131" name="Shape 131"/>
          <p:cNvCxnSpPr/>
          <p:nvPr/>
        </p:nvCxnSpPr>
        <p:spPr>
          <a:xfrm>
            <a:off x="2433600" y="1269550"/>
            <a:ext cx="1033800" cy="0"/>
          </a:xfrm>
          <a:prstGeom prst="straightConnector1">
            <a:avLst/>
          </a:prstGeom>
          <a:noFill/>
          <a:ln cap="flat" cmpd="sng" w="38100">
            <a:solidFill>
              <a:srgbClr val="000000"/>
            </a:solidFill>
            <a:prstDash val="solid"/>
            <a:round/>
            <a:headEnd len="med" w="med" type="none"/>
            <a:tailEnd len="med" w="med" type="triangle"/>
          </a:ln>
        </p:spPr>
      </p:cxnSp>
      <p:cxnSp>
        <p:nvCxnSpPr>
          <p:cNvPr id="132" name="Shape 132"/>
          <p:cNvCxnSpPr/>
          <p:nvPr/>
        </p:nvCxnSpPr>
        <p:spPr>
          <a:xfrm>
            <a:off x="5108250" y="12695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33" name="Shape 133"/>
          <p:cNvCxnSpPr/>
          <p:nvPr/>
        </p:nvCxnSpPr>
        <p:spPr>
          <a:xfrm>
            <a:off x="1535150" y="1698400"/>
            <a:ext cx="1800" cy="3696900"/>
          </a:xfrm>
          <a:prstGeom prst="straightConnector1">
            <a:avLst/>
          </a:prstGeom>
          <a:noFill/>
          <a:ln cap="flat" cmpd="sng" w="38100">
            <a:solidFill>
              <a:srgbClr val="000000"/>
            </a:solidFill>
            <a:prstDash val="solid"/>
            <a:round/>
            <a:headEnd len="med" w="med" type="none"/>
            <a:tailEnd len="med" w="med" type="triangle"/>
          </a:ln>
        </p:spPr>
      </p:cxnSp>
      <p:cxnSp>
        <p:nvCxnSpPr>
          <p:cNvPr id="134" name="Shape 134"/>
          <p:cNvCxnSpPr/>
          <p:nvPr/>
        </p:nvCxnSpPr>
        <p:spPr>
          <a:xfrm>
            <a:off x="2433600" y="5700000"/>
            <a:ext cx="1039500" cy="0"/>
          </a:xfrm>
          <a:prstGeom prst="straightConnector1">
            <a:avLst/>
          </a:prstGeom>
          <a:noFill/>
          <a:ln cap="flat" cmpd="sng" w="38100">
            <a:solidFill>
              <a:srgbClr val="000000"/>
            </a:solidFill>
            <a:prstDash val="solid"/>
            <a:round/>
            <a:headEnd len="med" w="med" type="none"/>
            <a:tailEnd len="med" w="med" type="triangle"/>
          </a:ln>
        </p:spPr>
      </p:cxnSp>
      <p:cxnSp>
        <p:nvCxnSpPr>
          <p:cNvPr id="135" name="Shape 135"/>
          <p:cNvCxnSpPr/>
          <p:nvPr/>
        </p:nvCxnSpPr>
        <p:spPr>
          <a:xfrm flipH="1">
            <a:off x="7238900" y="176470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36" name="Shape 136"/>
          <p:cNvSpPr txBox="1"/>
          <p:nvPr/>
        </p:nvSpPr>
        <p:spPr>
          <a:xfrm>
            <a:off x="3473225"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37" name="Shape 137"/>
          <p:cNvCxnSpPr/>
          <p:nvPr/>
        </p:nvCxnSpPr>
        <p:spPr>
          <a:xfrm>
            <a:off x="5114225" y="5700000"/>
            <a:ext cx="1401000" cy="0"/>
          </a:xfrm>
          <a:prstGeom prst="straightConnector1">
            <a:avLst/>
          </a:prstGeom>
          <a:noFill/>
          <a:ln cap="flat" cmpd="sng" w="38100">
            <a:solidFill>
              <a:srgbClr val="000000"/>
            </a:solidFill>
            <a:prstDash val="solid"/>
            <a:round/>
            <a:headEnd len="med" w="med" type="none"/>
            <a:tailEnd len="med" w="med" type="triangle"/>
          </a:ln>
        </p:spPr>
      </p:cxnSp>
      <p:sp>
        <p:nvSpPr>
          <p:cNvPr id="138" name="Shape 138"/>
          <p:cNvSpPr txBox="1"/>
          <p:nvPr/>
        </p:nvSpPr>
        <p:spPr>
          <a:xfrm>
            <a:off x="634820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39" name="Shape 139"/>
          <p:cNvCxnSpPr/>
          <p:nvPr/>
        </p:nvCxnSpPr>
        <p:spPr>
          <a:xfrm>
            <a:off x="5260650" y="3484775"/>
            <a:ext cx="1087500" cy="0"/>
          </a:xfrm>
          <a:prstGeom prst="straightConnector1">
            <a:avLst/>
          </a:prstGeom>
          <a:noFill/>
          <a:ln cap="flat" cmpd="sng" w="38100">
            <a:solidFill>
              <a:srgbClr val="000000"/>
            </a:solidFill>
            <a:prstDash val="solid"/>
            <a:round/>
            <a:headEnd len="med" w="med" type="triangle"/>
            <a:tailEnd len="med" w="med" type="none"/>
          </a:ln>
        </p:spPr>
      </p:cxnSp>
      <p:cxnSp>
        <p:nvCxnSpPr>
          <p:cNvPr id="140" name="Shape 140"/>
          <p:cNvCxnSpPr/>
          <p:nvPr/>
        </p:nvCxnSpPr>
        <p:spPr>
          <a:xfrm rot="10800000">
            <a:off x="1822125" y="1606775"/>
            <a:ext cx="1951200" cy="1664400"/>
          </a:xfrm>
          <a:prstGeom prst="straightConnector1">
            <a:avLst/>
          </a:prstGeom>
          <a:noFill/>
          <a:ln cap="flat" cmpd="sng" w="38100">
            <a:solidFill>
              <a:srgbClr val="000000"/>
            </a:solidFill>
            <a:prstDash val="solid"/>
            <a:round/>
            <a:headEnd len="med" w="med" type="none"/>
            <a:tailEnd len="med" w="med" type="triangle"/>
          </a:ln>
        </p:spPr>
      </p:cxnSp>
      <p:sp>
        <p:nvSpPr>
          <p:cNvPr id="141" name="Shape 141"/>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“while (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nvSpPr>
        <p:spPr>
          <a:xfrm>
            <a:off x="6348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147" name="Shape 147"/>
          <p:cNvSpPr txBox="1"/>
          <p:nvPr/>
        </p:nvSpPr>
        <p:spPr>
          <a:xfrm>
            <a:off x="666765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148" name="Shape 148"/>
          <p:cNvSpPr txBox="1"/>
          <p:nvPr/>
        </p:nvSpPr>
        <p:spPr>
          <a:xfrm>
            <a:off x="64020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If</a:t>
            </a:r>
            <a:endParaRPr sz="3000"/>
          </a:p>
        </p:txBody>
      </p:sp>
      <p:sp>
        <p:nvSpPr>
          <p:cNvPr id="149" name="Shape 149"/>
          <p:cNvSpPr txBox="1"/>
          <p:nvPr/>
        </p:nvSpPr>
        <p:spPr>
          <a:xfrm>
            <a:off x="3467250" y="96475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150" name="Shape 150"/>
          <p:cNvSpPr txBox="1"/>
          <p:nvPr/>
        </p:nvSpPr>
        <p:spPr>
          <a:xfrm>
            <a:off x="640200"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sp>
        <p:nvSpPr>
          <p:cNvPr id="151" name="Shape 151"/>
          <p:cNvSpPr txBox="1"/>
          <p:nvPr/>
        </p:nvSpPr>
        <p:spPr>
          <a:xfrm>
            <a:off x="346725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Check</a:t>
            </a:r>
            <a:endParaRPr sz="3000"/>
          </a:p>
        </p:txBody>
      </p:sp>
      <p:cxnSp>
        <p:nvCxnSpPr>
          <p:cNvPr id="152" name="Shape 152"/>
          <p:cNvCxnSpPr/>
          <p:nvPr/>
        </p:nvCxnSpPr>
        <p:spPr>
          <a:xfrm>
            <a:off x="2433600" y="1269550"/>
            <a:ext cx="1033800" cy="0"/>
          </a:xfrm>
          <a:prstGeom prst="straightConnector1">
            <a:avLst/>
          </a:prstGeom>
          <a:noFill/>
          <a:ln cap="flat" cmpd="sng" w="38100">
            <a:solidFill>
              <a:srgbClr val="000000"/>
            </a:solidFill>
            <a:prstDash val="solid"/>
            <a:round/>
            <a:headEnd len="med" w="med" type="none"/>
            <a:tailEnd len="med" w="med" type="triangle"/>
          </a:ln>
        </p:spPr>
      </p:cxnSp>
      <p:cxnSp>
        <p:nvCxnSpPr>
          <p:cNvPr id="153" name="Shape 153"/>
          <p:cNvCxnSpPr/>
          <p:nvPr/>
        </p:nvCxnSpPr>
        <p:spPr>
          <a:xfrm>
            <a:off x="5108250" y="1269550"/>
            <a:ext cx="1087500" cy="0"/>
          </a:xfrm>
          <a:prstGeom prst="straightConnector1">
            <a:avLst/>
          </a:prstGeom>
          <a:noFill/>
          <a:ln cap="flat" cmpd="sng" w="38100">
            <a:solidFill>
              <a:srgbClr val="000000"/>
            </a:solidFill>
            <a:prstDash val="solid"/>
            <a:round/>
            <a:headEnd len="med" w="med" type="none"/>
            <a:tailEnd len="med" w="med" type="triangle"/>
          </a:ln>
        </p:spPr>
      </p:cxnSp>
      <p:cxnSp>
        <p:nvCxnSpPr>
          <p:cNvPr id="154" name="Shape 154"/>
          <p:cNvCxnSpPr/>
          <p:nvPr/>
        </p:nvCxnSpPr>
        <p:spPr>
          <a:xfrm>
            <a:off x="1535150" y="1698400"/>
            <a:ext cx="1800" cy="3696900"/>
          </a:xfrm>
          <a:prstGeom prst="straightConnector1">
            <a:avLst/>
          </a:prstGeom>
          <a:noFill/>
          <a:ln cap="flat" cmpd="sng" w="38100">
            <a:solidFill>
              <a:srgbClr val="000000"/>
            </a:solidFill>
            <a:prstDash val="solid"/>
            <a:round/>
            <a:headEnd len="med" w="med" type="none"/>
            <a:tailEnd len="med" w="med" type="triangle"/>
          </a:ln>
        </p:spPr>
      </p:cxnSp>
      <p:cxnSp>
        <p:nvCxnSpPr>
          <p:cNvPr id="155" name="Shape 155"/>
          <p:cNvCxnSpPr/>
          <p:nvPr/>
        </p:nvCxnSpPr>
        <p:spPr>
          <a:xfrm>
            <a:off x="2433600" y="5700000"/>
            <a:ext cx="1039500" cy="0"/>
          </a:xfrm>
          <a:prstGeom prst="straightConnector1">
            <a:avLst/>
          </a:prstGeom>
          <a:noFill/>
          <a:ln cap="flat" cmpd="sng" w="38100">
            <a:solidFill>
              <a:srgbClr val="000000"/>
            </a:solidFill>
            <a:prstDash val="solid"/>
            <a:round/>
            <a:headEnd len="med" w="med" type="none"/>
            <a:tailEnd len="med" w="med" type="triangle"/>
          </a:ln>
        </p:spPr>
      </p:cxnSp>
      <p:cxnSp>
        <p:nvCxnSpPr>
          <p:cNvPr id="156" name="Shape 156"/>
          <p:cNvCxnSpPr/>
          <p:nvPr/>
        </p:nvCxnSpPr>
        <p:spPr>
          <a:xfrm flipH="1">
            <a:off x="7238900" y="1764700"/>
            <a:ext cx="12000" cy="1344000"/>
          </a:xfrm>
          <a:prstGeom prst="straightConnector1">
            <a:avLst/>
          </a:prstGeom>
          <a:noFill/>
          <a:ln cap="flat" cmpd="sng" w="38100">
            <a:solidFill>
              <a:srgbClr val="000000"/>
            </a:solidFill>
            <a:prstDash val="solid"/>
            <a:round/>
            <a:headEnd len="med" w="med" type="none"/>
            <a:tailEnd len="med" w="med" type="triangle"/>
          </a:ln>
        </p:spPr>
      </p:cxnSp>
      <p:sp>
        <p:nvSpPr>
          <p:cNvPr id="157" name="Shape 157"/>
          <p:cNvSpPr txBox="1"/>
          <p:nvPr/>
        </p:nvSpPr>
        <p:spPr>
          <a:xfrm>
            <a:off x="3473225" y="5395200"/>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58" name="Shape 158"/>
          <p:cNvCxnSpPr/>
          <p:nvPr/>
        </p:nvCxnSpPr>
        <p:spPr>
          <a:xfrm>
            <a:off x="5114225" y="5700000"/>
            <a:ext cx="1401000" cy="0"/>
          </a:xfrm>
          <a:prstGeom prst="straightConnector1">
            <a:avLst/>
          </a:prstGeom>
          <a:noFill/>
          <a:ln cap="flat" cmpd="sng" w="38100">
            <a:solidFill>
              <a:srgbClr val="000000"/>
            </a:solidFill>
            <a:prstDash val="solid"/>
            <a:round/>
            <a:headEnd len="med" w="med" type="none"/>
            <a:tailEnd len="med" w="med" type="triangle"/>
          </a:ln>
        </p:spPr>
      </p:cxnSp>
      <p:sp>
        <p:nvSpPr>
          <p:cNvPr id="159" name="Shape 159"/>
          <p:cNvSpPr txBox="1"/>
          <p:nvPr/>
        </p:nvSpPr>
        <p:spPr>
          <a:xfrm>
            <a:off x="6348200" y="3179975"/>
            <a:ext cx="1793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Then</a:t>
            </a:r>
            <a:endParaRPr sz="3000"/>
          </a:p>
        </p:txBody>
      </p:sp>
      <p:cxnSp>
        <p:nvCxnSpPr>
          <p:cNvPr id="160" name="Shape 160"/>
          <p:cNvCxnSpPr/>
          <p:nvPr/>
        </p:nvCxnSpPr>
        <p:spPr>
          <a:xfrm>
            <a:off x="5260650" y="3484775"/>
            <a:ext cx="1087500" cy="0"/>
          </a:xfrm>
          <a:prstGeom prst="straightConnector1">
            <a:avLst/>
          </a:prstGeom>
          <a:noFill/>
          <a:ln cap="flat" cmpd="sng" w="38100">
            <a:solidFill>
              <a:srgbClr val="000000"/>
            </a:solidFill>
            <a:prstDash val="solid"/>
            <a:round/>
            <a:headEnd len="med" w="med" type="triangle"/>
            <a:tailEnd len="med" w="med" type="none"/>
          </a:ln>
        </p:spPr>
      </p:cxnSp>
      <p:cxnSp>
        <p:nvCxnSpPr>
          <p:cNvPr id="161" name="Shape 161"/>
          <p:cNvCxnSpPr/>
          <p:nvPr/>
        </p:nvCxnSpPr>
        <p:spPr>
          <a:xfrm rot="10800000">
            <a:off x="1822125" y="1606775"/>
            <a:ext cx="1951200" cy="1664400"/>
          </a:xfrm>
          <a:prstGeom prst="straightConnector1">
            <a:avLst/>
          </a:prstGeom>
          <a:noFill/>
          <a:ln cap="flat" cmpd="sng" w="38100">
            <a:solidFill>
              <a:srgbClr val="000000"/>
            </a:solidFill>
            <a:prstDash val="solid"/>
            <a:round/>
            <a:headEnd len="med" w="med" type="none"/>
            <a:tailEnd len="med" w="med" type="triangle"/>
          </a:ln>
        </p:spPr>
      </p:cxnSp>
      <p:sp>
        <p:nvSpPr>
          <p:cNvPr id="162" name="Shape 162"/>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“while ( )”</a:t>
            </a:r>
            <a:endParaRPr/>
          </a:p>
        </p:txBody>
      </p:sp>
      <p:sp>
        <p:nvSpPr>
          <p:cNvPr id="163" name="Shape 163"/>
          <p:cNvSpPr/>
          <p:nvPr/>
        </p:nvSpPr>
        <p:spPr>
          <a:xfrm>
            <a:off x="2352950" y="1472185"/>
            <a:ext cx="4840675" cy="1898225"/>
          </a:xfrm>
          <a:custGeom>
            <a:pathLst>
              <a:path extrusionOk="0" h="75929" w="193627">
                <a:moveTo>
                  <a:pt x="8609" y="3093"/>
                </a:moveTo>
                <a:cubicBezTo>
                  <a:pt x="36634" y="3476"/>
                  <a:pt x="149021" y="-5419"/>
                  <a:pt x="176759" y="5389"/>
                </a:cubicBezTo>
                <a:cubicBezTo>
                  <a:pt x="204497" y="16197"/>
                  <a:pt x="193402" y="57326"/>
                  <a:pt x="175037" y="67943"/>
                </a:cubicBezTo>
                <a:cubicBezTo>
                  <a:pt x="156673" y="78560"/>
                  <a:pt x="95745" y="78178"/>
                  <a:pt x="66572" y="69091"/>
                </a:cubicBezTo>
                <a:cubicBezTo>
                  <a:pt x="37399" y="60004"/>
                  <a:pt x="11095" y="22701"/>
                  <a:pt x="0" y="13423"/>
                </a:cubicBezTo>
              </a:path>
            </a:pathLst>
          </a:custGeom>
          <a:noFill/>
          <a:ln cap="flat" cmpd="sng" w="28575">
            <a:solidFill>
              <a:srgbClr val="0000FF"/>
            </a:solidFill>
            <a:prstDash val="dot"/>
            <a:round/>
            <a:headEnd len="med" w="med" type="none"/>
            <a:tailEnd len="med" w="med" type="triangle"/>
          </a:ln>
        </p:spPr>
      </p:sp>
      <p:sp>
        <p:nvSpPr>
          <p:cNvPr id="164" name="Shape 164"/>
          <p:cNvSpPr txBox="1"/>
          <p:nvPr/>
        </p:nvSpPr>
        <p:spPr>
          <a:xfrm>
            <a:off x="4632738" y="2192688"/>
            <a:ext cx="7383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rPr>
              <a:t>Loop!</a:t>
            </a:r>
            <a:endParaRPr>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70" name="Shape 17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71" name="Shape 171"/>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77" name="Shape 177"/>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78" name="Shape 178"/>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cxnSp>
        <p:nvCxnSpPr>
          <p:cNvPr id="179" name="Shape 179"/>
          <p:cNvCxnSpPr/>
          <p:nvPr/>
        </p:nvCxnSpPr>
        <p:spPr>
          <a:xfrm>
            <a:off x="6070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80" name="Shape 180"/>
          <p:cNvCxnSpPr/>
          <p:nvPr/>
        </p:nvCxnSpPr>
        <p:spPr>
          <a:xfrm>
            <a:off x="1893850" y="3385950"/>
            <a:ext cx="0" cy="1764600"/>
          </a:xfrm>
          <a:prstGeom prst="straightConnector1">
            <a:avLst/>
          </a:prstGeom>
          <a:noFill/>
          <a:ln cap="flat" cmpd="sng" w="28575">
            <a:solidFill>
              <a:schemeClr val="dk2"/>
            </a:solidFill>
            <a:prstDash val="solid"/>
            <a:round/>
            <a:headEnd len="med" w="med" type="none"/>
            <a:tailEnd len="med" w="med" type="triangle"/>
          </a:ln>
        </p:spPr>
      </p:cxnSp>
      <p:cxnSp>
        <p:nvCxnSpPr>
          <p:cNvPr id="181" name="Shape 181"/>
          <p:cNvCxnSpPr/>
          <p:nvPr/>
        </p:nvCxnSpPr>
        <p:spPr>
          <a:xfrm>
            <a:off x="62458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82" name="Shape 182"/>
          <p:cNvCxnSpPr/>
          <p:nvPr/>
        </p:nvCxnSpPr>
        <p:spPr>
          <a:xfrm>
            <a:off x="7532650" y="3385950"/>
            <a:ext cx="0" cy="1764600"/>
          </a:xfrm>
          <a:prstGeom prst="straightConnector1">
            <a:avLst/>
          </a:prstGeom>
          <a:noFill/>
          <a:ln cap="flat" cmpd="sng" w="28575">
            <a:solidFill>
              <a:schemeClr val="dk2"/>
            </a:solidFill>
            <a:prstDash val="solid"/>
            <a:round/>
            <a:headEnd len="med" w="med" type="none"/>
            <a:tailEnd len="med" w="med" type="triangle"/>
          </a:ln>
        </p:spPr>
      </p:cxnSp>
      <p:sp>
        <p:nvSpPr>
          <p:cNvPr id="183" name="Shape 183"/>
          <p:cNvSpPr txBox="1"/>
          <p:nvPr/>
        </p:nvSpPr>
        <p:spPr>
          <a:xfrm>
            <a:off x="817750" y="5200850"/>
            <a:ext cx="215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Happens only once, and then exits.</a:t>
            </a:r>
            <a:endParaRPr/>
          </a:p>
        </p:txBody>
      </p:sp>
      <p:sp>
        <p:nvSpPr>
          <p:cNvPr id="184" name="Shape 184"/>
          <p:cNvSpPr txBox="1"/>
          <p:nvPr/>
        </p:nvSpPr>
        <p:spPr>
          <a:xfrm>
            <a:off x="6169675" y="5200850"/>
            <a:ext cx="2668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Repeats for the entire duration that the </a:t>
            </a:r>
            <a:r>
              <a:rPr lang="en">
                <a:solidFill>
                  <a:srgbClr val="0000FF"/>
                </a:solidFill>
              </a:rPr>
              <a:t>test</a:t>
            </a:r>
            <a:r>
              <a:rPr lang="en"/>
              <a:t> is true.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if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sp>
        <p:nvSpPr>
          <p:cNvPr id="190" name="Shape 19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vs “if()”</a:t>
            </a:r>
            <a:endParaRPr sz="3000"/>
          </a:p>
        </p:txBody>
      </p:sp>
      <p:sp>
        <p:nvSpPr>
          <p:cNvPr id="191" name="Shape 191"/>
          <p:cNvSpPr txBox="1"/>
          <p:nvPr>
            <p:ph idx="1" type="body"/>
          </p:nvPr>
        </p:nvSpPr>
        <p:spPr>
          <a:xfrm>
            <a:off x="56521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do if true</a:t>
            </a:r>
            <a:r>
              <a:rPr lang="en"/>
              <a:t>;</a:t>
            </a:r>
            <a:endParaRPr/>
          </a:p>
          <a:p>
            <a:pPr indent="0" lvl="0" marL="0" rtl="0">
              <a:spcBef>
                <a:spcPts val="600"/>
              </a:spcBef>
              <a:spcAft>
                <a:spcPts val="0"/>
              </a:spcAft>
              <a:buNone/>
            </a:pPr>
            <a:r>
              <a:rPr lang="en"/>
              <a:t>}</a:t>
            </a:r>
            <a:endParaRPr/>
          </a:p>
        </p:txBody>
      </p:sp>
      <p:cxnSp>
        <p:nvCxnSpPr>
          <p:cNvPr id="192" name="Shape 192"/>
          <p:cNvCxnSpPr/>
          <p:nvPr/>
        </p:nvCxnSpPr>
        <p:spPr>
          <a:xfrm>
            <a:off x="6070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93" name="Shape 193"/>
          <p:cNvCxnSpPr/>
          <p:nvPr/>
        </p:nvCxnSpPr>
        <p:spPr>
          <a:xfrm>
            <a:off x="1893850" y="3385950"/>
            <a:ext cx="0" cy="1764600"/>
          </a:xfrm>
          <a:prstGeom prst="straightConnector1">
            <a:avLst/>
          </a:prstGeom>
          <a:noFill/>
          <a:ln cap="flat" cmpd="sng" w="28575">
            <a:solidFill>
              <a:schemeClr val="dk2"/>
            </a:solidFill>
            <a:prstDash val="solid"/>
            <a:round/>
            <a:headEnd len="med" w="med" type="none"/>
            <a:tailEnd len="med" w="med" type="triangle"/>
          </a:ln>
        </p:spPr>
      </p:cxnSp>
      <p:cxnSp>
        <p:nvCxnSpPr>
          <p:cNvPr id="194" name="Shape 194"/>
          <p:cNvCxnSpPr/>
          <p:nvPr/>
        </p:nvCxnSpPr>
        <p:spPr>
          <a:xfrm>
            <a:off x="6245875" y="3371600"/>
            <a:ext cx="2668500" cy="0"/>
          </a:xfrm>
          <a:prstGeom prst="straightConnector1">
            <a:avLst/>
          </a:prstGeom>
          <a:noFill/>
          <a:ln cap="flat" cmpd="sng" w="19050">
            <a:solidFill>
              <a:schemeClr val="dk2"/>
            </a:solidFill>
            <a:prstDash val="solid"/>
            <a:round/>
            <a:headEnd len="med" w="med" type="none"/>
            <a:tailEnd len="med" w="med" type="none"/>
          </a:ln>
        </p:spPr>
      </p:cxnSp>
      <p:cxnSp>
        <p:nvCxnSpPr>
          <p:cNvPr id="195" name="Shape 195"/>
          <p:cNvCxnSpPr/>
          <p:nvPr/>
        </p:nvCxnSpPr>
        <p:spPr>
          <a:xfrm>
            <a:off x="7532650" y="3385950"/>
            <a:ext cx="0" cy="1764600"/>
          </a:xfrm>
          <a:prstGeom prst="straightConnector1">
            <a:avLst/>
          </a:prstGeom>
          <a:noFill/>
          <a:ln cap="flat" cmpd="sng" w="28575">
            <a:solidFill>
              <a:schemeClr val="dk2"/>
            </a:solidFill>
            <a:prstDash val="solid"/>
            <a:round/>
            <a:headEnd len="med" w="med" type="none"/>
            <a:tailEnd len="med" w="med" type="triangle"/>
          </a:ln>
        </p:spPr>
      </p:cxnSp>
      <p:sp>
        <p:nvSpPr>
          <p:cNvPr id="196" name="Shape 196"/>
          <p:cNvSpPr txBox="1"/>
          <p:nvPr/>
        </p:nvSpPr>
        <p:spPr>
          <a:xfrm>
            <a:off x="817750" y="5200850"/>
            <a:ext cx="215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Happens only once, and then exits.</a:t>
            </a:r>
            <a:endParaRPr/>
          </a:p>
        </p:txBody>
      </p:sp>
      <p:sp>
        <p:nvSpPr>
          <p:cNvPr id="197" name="Shape 197"/>
          <p:cNvSpPr txBox="1"/>
          <p:nvPr/>
        </p:nvSpPr>
        <p:spPr>
          <a:xfrm>
            <a:off x="6169675" y="5200850"/>
            <a:ext cx="26685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Repeats for the entire duration that the </a:t>
            </a:r>
            <a:r>
              <a:rPr lang="en">
                <a:solidFill>
                  <a:srgbClr val="0000FF"/>
                </a:solidFill>
              </a:rPr>
              <a:t>test</a:t>
            </a:r>
            <a:r>
              <a:rPr lang="en"/>
              <a:t> is true.</a:t>
            </a:r>
            <a:endParaRPr/>
          </a:p>
        </p:txBody>
      </p:sp>
      <p:cxnSp>
        <p:nvCxnSpPr>
          <p:cNvPr id="198" name="Shape 198"/>
          <p:cNvCxnSpPr/>
          <p:nvPr/>
        </p:nvCxnSpPr>
        <p:spPr>
          <a:xfrm rot="10800000">
            <a:off x="832150" y="1865200"/>
            <a:ext cx="0" cy="559500"/>
          </a:xfrm>
          <a:prstGeom prst="straightConnector1">
            <a:avLst/>
          </a:prstGeom>
          <a:noFill/>
          <a:ln cap="flat" cmpd="sng" w="19050">
            <a:solidFill>
              <a:schemeClr val="dk2"/>
            </a:solidFill>
            <a:prstDash val="solid"/>
            <a:round/>
            <a:headEnd len="med" w="med" type="none"/>
            <a:tailEnd len="med" w="med" type="triangle"/>
          </a:ln>
        </p:spPr>
      </p:cxnSp>
      <p:sp>
        <p:nvSpPr>
          <p:cNvPr id="199" name="Shape 199"/>
          <p:cNvSpPr txBox="1"/>
          <p:nvPr/>
        </p:nvSpPr>
        <p:spPr>
          <a:xfrm>
            <a:off x="13350" y="1323350"/>
            <a:ext cx="25260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If </a:t>
            </a:r>
            <a:r>
              <a:rPr lang="en">
                <a:solidFill>
                  <a:srgbClr val="0000FF"/>
                </a:solidFill>
              </a:rPr>
              <a:t>test</a:t>
            </a:r>
            <a:r>
              <a:rPr lang="en"/>
              <a:t> remains unchanged, program continues</a:t>
            </a:r>
            <a:endParaRPr/>
          </a:p>
        </p:txBody>
      </p:sp>
      <p:cxnSp>
        <p:nvCxnSpPr>
          <p:cNvPr id="200" name="Shape 200"/>
          <p:cNvCxnSpPr/>
          <p:nvPr/>
        </p:nvCxnSpPr>
        <p:spPr>
          <a:xfrm rot="10800000">
            <a:off x="7156750" y="1865200"/>
            <a:ext cx="0" cy="559500"/>
          </a:xfrm>
          <a:prstGeom prst="straightConnector1">
            <a:avLst/>
          </a:prstGeom>
          <a:noFill/>
          <a:ln cap="flat" cmpd="sng" w="19050">
            <a:solidFill>
              <a:schemeClr val="dk2"/>
            </a:solidFill>
            <a:prstDash val="solid"/>
            <a:round/>
            <a:headEnd len="med" w="med" type="none"/>
            <a:tailEnd len="med" w="med" type="triangle"/>
          </a:ln>
        </p:spPr>
      </p:cxnSp>
      <p:sp>
        <p:nvSpPr>
          <p:cNvPr id="201" name="Shape 201"/>
          <p:cNvSpPr txBox="1"/>
          <p:nvPr/>
        </p:nvSpPr>
        <p:spPr>
          <a:xfrm>
            <a:off x="5652150" y="1323350"/>
            <a:ext cx="32622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If </a:t>
            </a:r>
            <a:r>
              <a:rPr lang="en">
                <a:solidFill>
                  <a:srgbClr val="0000FF"/>
                </a:solidFill>
              </a:rPr>
              <a:t>test</a:t>
            </a:r>
            <a:r>
              <a:rPr lang="en"/>
              <a:t> remains unchanged, program loops until a change occurs.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Last Week...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1865275" y="0"/>
            <a:ext cx="5413457"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INTRODUCING: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INTRODUCING:</a:t>
            </a:r>
            <a:endParaRPr/>
          </a:p>
        </p:txBody>
      </p:sp>
      <p:sp>
        <p:nvSpPr>
          <p:cNvPr id="217" name="Shape 217"/>
          <p:cNvSpPr txBox="1"/>
          <p:nvPr>
            <p:ph idx="1" type="body"/>
          </p:nvPr>
        </p:nvSpPr>
        <p:spPr>
          <a:xfrm>
            <a:off x="457200" y="5595450"/>
            <a:ext cx="8229600" cy="972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(drumroll)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62888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6000">
                <a:latin typeface="Black Ops One"/>
                <a:ea typeface="Black Ops One"/>
                <a:cs typeface="Black Ops One"/>
                <a:sym typeface="Black Ops One"/>
              </a:rPr>
              <a:t>The for( ) Loop</a:t>
            </a:r>
            <a:endParaRPr b="0" sz="6000">
              <a:latin typeface="Black Ops One"/>
              <a:ea typeface="Black Ops One"/>
              <a:cs typeface="Black Ops One"/>
              <a:sym typeface="Black Ops On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28" name="Shape 228"/>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34" name="Shape 234"/>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35" name="Shape 235"/>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36" name="Shape 236"/>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37" name="Shape 237"/>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43" name="Shape 24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44" name="Shape 244"/>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45" name="Shape 245"/>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46" name="Shape 246"/>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47" name="Shape 247"/>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48" name="Shape 248"/>
          <p:cNvCxnSpPr>
            <a:endCxn id="249"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49" name="Shape 249"/>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55" name="Shape 255"/>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56" name="Shape 256"/>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57" name="Shape 257"/>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58" name="Shape 258"/>
          <p:cNvCxnSpPr/>
          <p:nvPr/>
        </p:nvCxnSpPr>
        <p:spPr>
          <a:xfrm>
            <a:off x="5681525" y="2869450"/>
            <a:ext cx="616800" cy="0"/>
          </a:xfrm>
          <a:prstGeom prst="straightConnector1">
            <a:avLst/>
          </a:prstGeom>
          <a:noFill/>
          <a:ln cap="flat" cmpd="sng" w="19050">
            <a:solidFill>
              <a:schemeClr val="dk2"/>
            </a:solidFill>
            <a:prstDash val="solid"/>
            <a:round/>
            <a:headEnd len="med" w="med" type="none"/>
            <a:tailEnd len="med" w="med" type="none"/>
          </a:ln>
        </p:spPr>
      </p:cxnSp>
      <p:cxnSp>
        <p:nvCxnSpPr>
          <p:cNvPr id="259" name="Shape 259"/>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60" name="Shape 260"/>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61" name="Shape 261"/>
          <p:cNvCxnSpPr>
            <a:endCxn id="262"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62" name="Shape 262"/>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cxnSp>
        <p:nvCxnSpPr>
          <p:cNvPr id="263" name="Shape 263"/>
          <p:cNvCxnSpPr/>
          <p:nvPr/>
        </p:nvCxnSpPr>
        <p:spPr>
          <a:xfrm flipH="1" rot="10800000">
            <a:off x="5997125" y="2166450"/>
            <a:ext cx="817800" cy="717300"/>
          </a:xfrm>
          <a:prstGeom prst="straightConnector1">
            <a:avLst/>
          </a:prstGeom>
          <a:noFill/>
          <a:ln cap="flat" cmpd="sng" w="28575">
            <a:solidFill>
              <a:schemeClr val="dk2"/>
            </a:solidFill>
            <a:prstDash val="solid"/>
            <a:round/>
            <a:headEnd len="med" w="med" type="none"/>
            <a:tailEnd len="med" w="med" type="triangle"/>
          </a:ln>
        </p:spPr>
      </p:cxnSp>
      <p:sp>
        <p:nvSpPr>
          <p:cNvPr id="264" name="Shape 264"/>
          <p:cNvSpPr txBox="1"/>
          <p:nvPr/>
        </p:nvSpPr>
        <p:spPr>
          <a:xfrm>
            <a:off x="5732225" y="1348650"/>
            <a:ext cx="27834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Update</a:t>
            </a:r>
            <a:r>
              <a:rPr lang="en"/>
              <a:t> the test variable.</a:t>
            </a:r>
            <a:endParaRPr/>
          </a:p>
          <a:p>
            <a:pPr indent="0" lvl="0" marL="0" rtl="0" algn="ctr">
              <a:spcBef>
                <a:spcPts val="0"/>
              </a:spcBef>
              <a:spcAft>
                <a:spcPts val="0"/>
              </a:spcAft>
              <a:buNone/>
            </a:pPr>
            <a:r>
              <a:rPr lang="en"/>
              <a:t>This occurs at the end of the loop, preparing for the next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idx="1" type="body"/>
          </p:nvPr>
        </p:nvSpPr>
        <p:spPr>
          <a:xfrm>
            <a:off x="2401950" y="2747650"/>
            <a:ext cx="47430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(int i = 0; i &lt; 10; i++) {</a:t>
            </a:r>
            <a:endParaRPr/>
          </a:p>
          <a:p>
            <a:pPr indent="457200" lvl="0" marL="0" rtl="0">
              <a:spcBef>
                <a:spcPts val="600"/>
              </a:spcBef>
              <a:spcAft>
                <a:spcPts val="0"/>
              </a:spcAft>
              <a:buNone/>
            </a:pPr>
            <a:r>
              <a:rPr lang="en">
                <a:solidFill>
                  <a:srgbClr val="0000FF"/>
                </a:solidFill>
              </a:rPr>
              <a:t>stuff to do while looping</a:t>
            </a:r>
            <a:r>
              <a:rPr lang="en"/>
              <a:t>;</a:t>
            </a:r>
            <a:endParaRPr/>
          </a:p>
          <a:p>
            <a:pPr indent="0" lvl="0" marL="0" rtl="0">
              <a:spcBef>
                <a:spcPts val="600"/>
              </a:spcBef>
              <a:spcAft>
                <a:spcPts val="0"/>
              </a:spcAft>
              <a:buNone/>
            </a:pPr>
            <a:r>
              <a:rPr lang="en"/>
              <a:t>}</a:t>
            </a:r>
            <a:endParaRPr/>
          </a:p>
        </p:txBody>
      </p:sp>
      <p:sp>
        <p:nvSpPr>
          <p:cNvPr id="270" name="Shape 27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Loops</a:t>
            </a:r>
            <a:endParaRPr/>
          </a:p>
        </p:txBody>
      </p:sp>
      <p:cxnSp>
        <p:nvCxnSpPr>
          <p:cNvPr id="271" name="Shape 271"/>
          <p:cNvCxnSpPr/>
          <p:nvPr/>
        </p:nvCxnSpPr>
        <p:spPr>
          <a:xfrm>
            <a:off x="3156400" y="2855100"/>
            <a:ext cx="1271700" cy="0"/>
          </a:xfrm>
          <a:prstGeom prst="straightConnector1">
            <a:avLst/>
          </a:prstGeom>
          <a:noFill/>
          <a:ln cap="flat" cmpd="sng" w="19050">
            <a:solidFill>
              <a:schemeClr val="dk2"/>
            </a:solidFill>
            <a:prstDash val="solid"/>
            <a:round/>
            <a:headEnd len="med" w="med" type="none"/>
            <a:tailEnd len="med" w="med" type="none"/>
          </a:ln>
        </p:spPr>
      </p:cxnSp>
      <p:cxnSp>
        <p:nvCxnSpPr>
          <p:cNvPr id="272" name="Shape 272"/>
          <p:cNvCxnSpPr/>
          <p:nvPr/>
        </p:nvCxnSpPr>
        <p:spPr>
          <a:xfrm>
            <a:off x="4604200" y="2855100"/>
            <a:ext cx="981300" cy="0"/>
          </a:xfrm>
          <a:prstGeom prst="straightConnector1">
            <a:avLst/>
          </a:prstGeom>
          <a:noFill/>
          <a:ln cap="flat" cmpd="sng" w="19050">
            <a:solidFill>
              <a:schemeClr val="dk2"/>
            </a:solidFill>
            <a:prstDash val="solid"/>
            <a:round/>
            <a:headEnd len="med" w="med" type="none"/>
            <a:tailEnd len="med" w="med" type="none"/>
          </a:ln>
        </p:spPr>
      </p:cxnSp>
      <p:cxnSp>
        <p:nvCxnSpPr>
          <p:cNvPr id="273" name="Shape 273"/>
          <p:cNvCxnSpPr/>
          <p:nvPr/>
        </p:nvCxnSpPr>
        <p:spPr>
          <a:xfrm>
            <a:off x="5681525" y="2869450"/>
            <a:ext cx="616800" cy="0"/>
          </a:xfrm>
          <a:prstGeom prst="straightConnector1">
            <a:avLst/>
          </a:prstGeom>
          <a:noFill/>
          <a:ln cap="flat" cmpd="sng" w="19050">
            <a:solidFill>
              <a:schemeClr val="dk2"/>
            </a:solidFill>
            <a:prstDash val="solid"/>
            <a:round/>
            <a:headEnd len="med" w="med" type="none"/>
            <a:tailEnd len="med" w="med" type="none"/>
          </a:ln>
        </p:spPr>
      </p:cxnSp>
      <p:cxnSp>
        <p:nvCxnSpPr>
          <p:cNvPr id="274" name="Shape 274"/>
          <p:cNvCxnSpPr/>
          <p:nvPr/>
        </p:nvCxnSpPr>
        <p:spPr>
          <a:xfrm rot="10800000">
            <a:off x="2353025" y="2066100"/>
            <a:ext cx="1535100" cy="789000"/>
          </a:xfrm>
          <a:prstGeom prst="straightConnector1">
            <a:avLst/>
          </a:prstGeom>
          <a:noFill/>
          <a:ln cap="flat" cmpd="sng" w="28575">
            <a:solidFill>
              <a:schemeClr val="dk2"/>
            </a:solidFill>
            <a:prstDash val="solid"/>
            <a:round/>
            <a:headEnd len="med" w="med" type="none"/>
            <a:tailEnd len="med" w="med" type="triangle"/>
          </a:ln>
        </p:spPr>
      </p:cxnSp>
      <p:sp>
        <p:nvSpPr>
          <p:cNvPr id="275" name="Shape 275"/>
          <p:cNvSpPr txBox="1"/>
          <p:nvPr/>
        </p:nvSpPr>
        <p:spPr>
          <a:xfrm>
            <a:off x="16250" y="1316450"/>
            <a:ext cx="2783400" cy="7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initialize</a:t>
            </a:r>
            <a:r>
              <a:rPr lang="en"/>
              <a:t> a variable to test.</a:t>
            </a:r>
            <a:endParaRPr/>
          </a:p>
          <a:p>
            <a:pPr indent="0" lvl="0" marL="0" rtl="0" algn="ctr">
              <a:spcBef>
                <a:spcPts val="0"/>
              </a:spcBef>
              <a:spcAft>
                <a:spcPts val="0"/>
              </a:spcAft>
              <a:buNone/>
            </a:pPr>
            <a:r>
              <a:rPr lang="en"/>
              <a:t>This happens only once, when the loop first begins.</a:t>
            </a:r>
            <a:endParaRPr/>
          </a:p>
        </p:txBody>
      </p:sp>
      <p:cxnSp>
        <p:nvCxnSpPr>
          <p:cNvPr id="276" name="Shape 276"/>
          <p:cNvCxnSpPr>
            <a:endCxn id="277" idx="2"/>
          </p:cNvCxnSpPr>
          <p:nvPr/>
        </p:nvCxnSpPr>
        <p:spPr>
          <a:xfrm rot="10800000">
            <a:off x="4522625" y="2123250"/>
            <a:ext cx="599400" cy="746100"/>
          </a:xfrm>
          <a:prstGeom prst="straightConnector1">
            <a:avLst/>
          </a:prstGeom>
          <a:noFill/>
          <a:ln cap="flat" cmpd="sng" w="28575">
            <a:solidFill>
              <a:schemeClr val="dk2"/>
            </a:solidFill>
            <a:prstDash val="solid"/>
            <a:round/>
            <a:headEnd len="med" w="med" type="none"/>
            <a:tailEnd len="med" w="med" type="triangle"/>
          </a:ln>
        </p:spPr>
      </p:cxnSp>
      <p:sp>
        <p:nvSpPr>
          <p:cNvPr id="277" name="Shape 277"/>
          <p:cNvSpPr txBox="1"/>
          <p:nvPr/>
        </p:nvSpPr>
        <p:spPr>
          <a:xfrm>
            <a:off x="3217625" y="1348650"/>
            <a:ext cx="26100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Run the </a:t>
            </a:r>
            <a:r>
              <a:rPr lang="en">
                <a:solidFill>
                  <a:srgbClr val="0000FF"/>
                </a:solidFill>
              </a:rPr>
              <a:t>test</a:t>
            </a:r>
            <a:r>
              <a:rPr lang="en"/>
              <a:t>.</a:t>
            </a:r>
            <a:endParaRPr/>
          </a:p>
          <a:p>
            <a:pPr indent="0" lvl="0" marL="0" rtl="0" algn="ctr">
              <a:spcBef>
                <a:spcPts val="0"/>
              </a:spcBef>
              <a:spcAft>
                <a:spcPts val="0"/>
              </a:spcAft>
              <a:buNone/>
            </a:pPr>
            <a:r>
              <a:rPr lang="en"/>
              <a:t>This happens at the beginning of every loop.</a:t>
            </a:r>
            <a:endParaRPr/>
          </a:p>
        </p:txBody>
      </p:sp>
      <p:cxnSp>
        <p:nvCxnSpPr>
          <p:cNvPr id="278" name="Shape 278"/>
          <p:cNvCxnSpPr/>
          <p:nvPr/>
        </p:nvCxnSpPr>
        <p:spPr>
          <a:xfrm flipH="1" rot="10800000">
            <a:off x="5997125" y="2166450"/>
            <a:ext cx="817800" cy="717300"/>
          </a:xfrm>
          <a:prstGeom prst="straightConnector1">
            <a:avLst/>
          </a:prstGeom>
          <a:noFill/>
          <a:ln cap="flat" cmpd="sng" w="28575">
            <a:solidFill>
              <a:schemeClr val="dk2"/>
            </a:solidFill>
            <a:prstDash val="solid"/>
            <a:round/>
            <a:headEnd len="med" w="med" type="none"/>
            <a:tailEnd len="med" w="med" type="triangle"/>
          </a:ln>
        </p:spPr>
      </p:cxnSp>
      <p:sp>
        <p:nvSpPr>
          <p:cNvPr id="279" name="Shape 279"/>
          <p:cNvSpPr txBox="1"/>
          <p:nvPr/>
        </p:nvSpPr>
        <p:spPr>
          <a:xfrm>
            <a:off x="5732225" y="1348650"/>
            <a:ext cx="2783400" cy="77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FF"/>
                </a:solidFill>
              </a:rPr>
              <a:t>Update</a:t>
            </a:r>
            <a:r>
              <a:rPr lang="en"/>
              <a:t> the test variable.</a:t>
            </a:r>
            <a:endParaRPr/>
          </a:p>
          <a:p>
            <a:pPr indent="0" lvl="0" marL="0" rtl="0" algn="ctr">
              <a:spcBef>
                <a:spcPts val="0"/>
              </a:spcBef>
              <a:spcAft>
                <a:spcPts val="0"/>
              </a:spcAft>
              <a:buNone/>
            </a:pPr>
            <a:r>
              <a:rPr lang="en"/>
              <a:t>This occurs at the end of the loop, preparing for the next test.</a:t>
            </a:r>
            <a:endParaRPr/>
          </a:p>
        </p:txBody>
      </p:sp>
      <p:cxnSp>
        <p:nvCxnSpPr>
          <p:cNvPr id="280" name="Shape 280"/>
          <p:cNvCxnSpPr/>
          <p:nvPr/>
        </p:nvCxnSpPr>
        <p:spPr>
          <a:xfrm>
            <a:off x="3209925" y="3324225"/>
            <a:ext cx="1162200" cy="0"/>
          </a:xfrm>
          <a:prstGeom prst="straightConnector1">
            <a:avLst/>
          </a:prstGeom>
          <a:noFill/>
          <a:ln cap="flat" cmpd="sng" w="19050">
            <a:solidFill>
              <a:schemeClr val="dk2"/>
            </a:solidFill>
            <a:prstDash val="solid"/>
            <a:round/>
            <a:headEnd len="med" w="med" type="none"/>
            <a:tailEnd len="med" w="med" type="none"/>
          </a:ln>
        </p:spPr>
      </p:cxnSp>
      <p:cxnSp>
        <p:nvCxnSpPr>
          <p:cNvPr id="281" name="Shape 281"/>
          <p:cNvCxnSpPr>
            <a:endCxn id="282" idx="0"/>
          </p:cNvCxnSpPr>
          <p:nvPr/>
        </p:nvCxnSpPr>
        <p:spPr>
          <a:xfrm>
            <a:off x="3733800" y="3333600"/>
            <a:ext cx="0" cy="1787400"/>
          </a:xfrm>
          <a:prstGeom prst="straightConnector1">
            <a:avLst/>
          </a:prstGeom>
          <a:noFill/>
          <a:ln cap="flat" cmpd="sng" w="19050">
            <a:solidFill>
              <a:schemeClr val="dk2"/>
            </a:solidFill>
            <a:prstDash val="solid"/>
            <a:round/>
            <a:headEnd len="med" w="med" type="none"/>
            <a:tailEnd len="med" w="med" type="triangle"/>
          </a:ln>
        </p:spPr>
      </p:cxnSp>
      <p:sp>
        <p:nvSpPr>
          <p:cNvPr id="282" name="Shape 282"/>
          <p:cNvSpPr txBox="1"/>
          <p:nvPr/>
        </p:nvSpPr>
        <p:spPr>
          <a:xfrm>
            <a:off x="2275950" y="5121000"/>
            <a:ext cx="2915700" cy="135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local variable;</a:t>
            </a:r>
            <a:endParaRPr sz="1800"/>
          </a:p>
          <a:p>
            <a:pPr indent="0" lvl="0" marL="0" rtl="0" algn="ctr">
              <a:spcBef>
                <a:spcPts val="0"/>
              </a:spcBef>
              <a:spcAft>
                <a:spcPts val="0"/>
              </a:spcAft>
              <a:buNone/>
            </a:pPr>
            <a:r>
              <a:rPr lang="en" sz="1800"/>
              <a:t>exists only within the for loop</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nvSpPr>
        <p:spPr>
          <a:xfrm>
            <a:off x="6348200" y="320040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288" name="Shape 288"/>
          <p:cNvSpPr txBox="1"/>
          <p:nvPr/>
        </p:nvSpPr>
        <p:spPr>
          <a:xfrm>
            <a:off x="3494200" y="558295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289" name="Shape 289"/>
          <p:cNvSpPr txBox="1"/>
          <p:nvPr/>
        </p:nvSpPr>
        <p:spPr>
          <a:xfrm>
            <a:off x="3980050" y="1005600"/>
            <a:ext cx="821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test</a:t>
            </a:r>
            <a:endParaRPr sz="3000"/>
          </a:p>
        </p:txBody>
      </p:sp>
      <p:sp>
        <p:nvSpPr>
          <p:cNvPr id="290" name="Shape 290"/>
          <p:cNvSpPr txBox="1"/>
          <p:nvPr/>
        </p:nvSpPr>
        <p:spPr>
          <a:xfrm>
            <a:off x="6761138" y="1005600"/>
            <a:ext cx="967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291" name="Shape 291"/>
          <p:cNvSpPr txBox="1"/>
          <p:nvPr/>
        </p:nvSpPr>
        <p:spPr>
          <a:xfrm>
            <a:off x="960300" y="3190188"/>
            <a:ext cx="1153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cxnSp>
        <p:nvCxnSpPr>
          <p:cNvPr id="292" name="Shape 292"/>
          <p:cNvCxnSpPr>
            <a:stCxn id="293" idx="3"/>
            <a:endCxn id="289" idx="1"/>
          </p:cNvCxnSpPr>
          <p:nvPr/>
        </p:nvCxnSpPr>
        <p:spPr>
          <a:xfrm>
            <a:off x="2304450" y="1193350"/>
            <a:ext cx="1675500" cy="40800"/>
          </a:xfrm>
          <a:prstGeom prst="straightConnector1">
            <a:avLst/>
          </a:prstGeom>
          <a:noFill/>
          <a:ln cap="flat" cmpd="sng" w="38100">
            <a:solidFill>
              <a:srgbClr val="000000"/>
            </a:solidFill>
            <a:prstDash val="solid"/>
            <a:round/>
            <a:headEnd len="med" w="med" type="none"/>
            <a:tailEnd len="med" w="med" type="triangle"/>
          </a:ln>
        </p:spPr>
      </p:cxnSp>
      <p:cxnSp>
        <p:nvCxnSpPr>
          <p:cNvPr id="294" name="Shape 294"/>
          <p:cNvCxnSpPr>
            <a:stCxn id="290" idx="2"/>
            <a:endCxn id="287" idx="0"/>
          </p:cNvCxnSpPr>
          <p:nvPr/>
        </p:nvCxnSpPr>
        <p:spPr>
          <a:xfrm>
            <a:off x="7244887" y="1462800"/>
            <a:ext cx="0" cy="1737600"/>
          </a:xfrm>
          <a:prstGeom prst="straightConnector1">
            <a:avLst/>
          </a:prstGeom>
          <a:noFill/>
          <a:ln cap="flat" cmpd="sng" w="38100">
            <a:solidFill>
              <a:srgbClr val="000000"/>
            </a:solidFill>
            <a:prstDash val="solid"/>
            <a:round/>
            <a:headEnd len="med" w="med" type="none"/>
            <a:tailEnd len="med" w="med" type="triangle"/>
          </a:ln>
        </p:spPr>
      </p:cxnSp>
      <p:cxnSp>
        <p:nvCxnSpPr>
          <p:cNvPr id="295" name="Shape 295"/>
          <p:cNvCxnSpPr>
            <a:stCxn id="289" idx="3"/>
            <a:endCxn id="290" idx="1"/>
          </p:cNvCxnSpPr>
          <p:nvPr/>
        </p:nvCxnSpPr>
        <p:spPr>
          <a:xfrm>
            <a:off x="4801750" y="1234200"/>
            <a:ext cx="1959300" cy="0"/>
          </a:xfrm>
          <a:prstGeom prst="straightConnector1">
            <a:avLst/>
          </a:prstGeom>
          <a:noFill/>
          <a:ln cap="flat" cmpd="sng" w="38100">
            <a:solidFill>
              <a:srgbClr val="000000"/>
            </a:solidFill>
            <a:prstDash val="solid"/>
            <a:round/>
            <a:headEnd len="med" w="med" type="none"/>
            <a:tailEnd len="med" w="med" type="triangle"/>
          </a:ln>
        </p:spPr>
      </p:cxnSp>
      <p:cxnSp>
        <p:nvCxnSpPr>
          <p:cNvPr id="296" name="Shape 296"/>
          <p:cNvCxnSpPr/>
          <p:nvPr/>
        </p:nvCxnSpPr>
        <p:spPr>
          <a:xfrm>
            <a:off x="1782400" y="3700450"/>
            <a:ext cx="2415600" cy="1918200"/>
          </a:xfrm>
          <a:prstGeom prst="straightConnector1">
            <a:avLst/>
          </a:prstGeom>
          <a:noFill/>
          <a:ln cap="flat" cmpd="sng" w="38100">
            <a:solidFill>
              <a:srgbClr val="000000"/>
            </a:solidFill>
            <a:prstDash val="solid"/>
            <a:round/>
            <a:headEnd len="med" w="med" type="none"/>
            <a:tailEnd len="med" w="med" type="triangle"/>
          </a:ln>
        </p:spPr>
      </p:cxnSp>
      <p:cxnSp>
        <p:nvCxnSpPr>
          <p:cNvPr id="297" name="Shape 297"/>
          <p:cNvCxnSpPr>
            <a:stCxn id="287" idx="1"/>
            <a:endCxn id="298" idx="3"/>
          </p:cNvCxnSpPr>
          <p:nvPr/>
        </p:nvCxnSpPr>
        <p:spPr>
          <a:xfrm rot="10800000">
            <a:off x="5287700" y="3408600"/>
            <a:ext cx="1060500" cy="20400"/>
          </a:xfrm>
          <a:prstGeom prst="straightConnector1">
            <a:avLst/>
          </a:prstGeom>
          <a:noFill/>
          <a:ln cap="flat" cmpd="sng" w="38100">
            <a:solidFill>
              <a:srgbClr val="000000"/>
            </a:solidFill>
            <a:prstDash val="solid"/>
            <a:round/>
            <a:headEnd len="med" w="med" type="none"/>
            <a:tailEnd len="med" w="med" type="triangle"/>
          </a:ln>
        </p:spPr>
      </p:cxnSp>
      <p:sp>
        <p:nvSpPr>
          <p:cNvPr id="298" name="Shape 298"/>
          <p:cNvSpPr txBox="1"/>
          <p:nvPr/>
        </p:nvSpPr>
        <p:spPr>
          <a:xfrm>
            <a:off x="3494200" y="2951376"/>
            <a:ext cx="17934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Update</a:t>
            </a:r>
            <a:endParaRPr sz="3000"/>
          </a:p>
          <a:p>
            <a:pPr indent="0" lvl="0" marL="0" rtl="0" algn="ctr">
              <a:spcBef>
                <a:spcPts val="0"/>
              </a:spcBef>
              <a:spcAft>
                <a:spcPts val="0"/>
              </a:spcAft>
              <a:buNone/>
            </a:pPr>
            <a:r>
              <a:rPr lang="en" sz="3000"/>
              <a:t>Variable</a:t>
            </a:r>
            <a:endParaRPr sz="3000"/>
          </a:p>
        </p:txBody>
      </p:sp>
      <p:cxnSp>
        <p:nvCxnSpPr>
          <p:cNvPr id="299" name="Shape 299"/>
          <p:cNvCxnSpPr>
            <a:stCxn id="289" idx="2"/>
            <a:endCxn id="298" idx="0"/>
          </p:cNvCxnSpPr>
          <p:nvPr/>
        </p:nvCxnSpPr>
        <p:spPr>
          <a:xfrm>
            <a:off x="4390900" y="1462800"/>
            <a:ext cx="0" cy="1488600"/>
          </a:xfrm>
          <a:prstGeom prst="straightConnector1">
            <a:avLst/>
          </a:prstGeom>
          <a:noFill/>
          <a:ln cap="flat" cmpd="sng" w="38100">
            <a:solidFill>
              <a:srgbClr val="000000"/>
            </a:solidFill>
            <a:prstDash val="solid"/>
            <a:round/>
            <a:headEnd len="med" w="med" type="triangle"/>
            <a:tailEnd len="med" w="med" type="none"/>
          </a:ln>
        </p:spPr>
      </p:cxnSp>
      <p:sp>
        <p:nvSpPr>
          <p:cNvPr id="300" name="Shape 30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 )”</a:t>
            </a:r>
            <a:endParaRPr/>
          </a:p>
        </p:txBody>
      </p:sp>
      <p:sp>
        <p:nvSpPr>
          <p:cNvPr id="293" name="Shape 293"/>
          <p:cNvSpPr txBox="1"/>
          <p:nvPr/>
        </p:nvSpPr>
        <p:spPr>
          <a:xfrm>
            <a:off x="769350" y="736150"/>
            <a:ext cx="1535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create</a:t>
            </a:r>
            <a:endParaRPr sz="3000"/>
          </a:p>
          <a:p>
            <a:pPr indent="0" lvl="0" marL="0" rtl="0" algn="ctr">
              <a:spcBef>
                <a:spcPts val="0"/>
              </a:spcBef>
              <a:spcAft>
                <a:spcPts val="0"/>
              </a:spcAft>
              <a:buNone/>
            </a:pPr>
            <a:r>
              <a:rPr lang="en" sz="3000"/>
              <a:t>variable</a:t>
            </a:r>
            <a:endParaRPr sz="3000"/>
          </a:p>
        </p:txBody>
      </p:sp>
      <p:cxnSp>
        <p:nvCxnSpPr>
          <p:cNvPr id="301" name="Shape 301"/>
          <p:cNvCxnSpPr/>
          <p:nvPr/>
        </p:nvCxnSpPr>
        <p:spPr>
          <a:xfrm flipH="1">
            <a:off x="1737125" y="1429588"/>
            <a:ext cx="2280000" cy="17643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type="ctrTitle"/>
          </p:nvPr>
        </p:nvSpPr>
        <p:spPr>
          <a:xfrm>
            <a:off x="685800" y="243900"/>
            <a:ext cx="7772400" cy="1793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i="1" lang="en">
                <a:latin typeface="Lato"/>
                <a:ea typeface="Lato"/>
                <a:cs typeface="Lato"/>
                <a:sym typeface="Lato"/>
              </a:rPr>
              <a:t>What is the core element of any pattern?</a:t>
            </a:r>
            <a:endParaRPr b="0" i="1">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nvSpPr>
        <p:spPr>
          <a:xfrm>
            <a:off x="6348200" y="320040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Do Thing</a:t>
            </a:r>
            <a:endParaRPr sz="3000"/>
          </a:p>
        </p:txBody>
      </p:sp>
      <p:sp>
        <p:nvSpPr>
          <p:cNvPr id="307" name="Shape 307"/>
          <p:cNvSpPr txBox="1"/>
          <p:nvPr/>
        </p:nvSpPr>
        <p:spPr>
          <a:xfrm>
            <a:off x="3494200" y="5582950"/>
            <a:ext cx="1793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Move On</a:t>
            </a:r>
            <a:endParaRPr sz="3000"/>
          </a:p>
        </p:txBody>
      </p:sp>
      <p:sp>
        <p:nvSpPr>
          <p:cNvPr id="308" name="Shape 308"/>
          <p:cNvSpPr txBox="1"/>
          <p:nvPr/>
        </p:nvSpPr>
        <p:spPr>
          <a:xfrm>
            <a:off x="3980050" y="1005600"/>
            <a:ext cx="8217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test</a:t>
            </a:r>
            <a:endParaRPr sz="3000"/>
          </a:p>
        </p:txBody>
      </p:sp>
      <p:sp>
        <p:nvSpPr>
          <p:cNvPr id="309" name="Shape 309"/>
          <p:cNvSpPr txBox="1"/>
          <p:nvPr/>
        </p:nvSpPr>
        <p:spPr>
          <a:xfrm>
            <a:off x="6761138" y="1005600"/>
            <a:ext cx="967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True</a:t>
            </a:r>
            <a:endParaRPr sz="3000"/>
          </a:p>
        </p:txBody>
      </p:sp>
      <p:sp>
        <p:nvSpPr>
          <p:cNvPr id="310" name="Shape 310"/>
          <p:cNvSpPr txBox="1"/>
          <p:nvPr/>
        </p:nvSpPr>
        <p:spPr>
          <a:xfrm>
            <a:off x="960300" y="3190188"/>
            <a:ext cx="1153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False</a:t>
            </a:r>
            <a:endParaRPr sz="3000"/>
          </a:p>
        </p:txBody>
      </p:sp>
      <p:cxnSp>
        <p:nvCxnSpPr>
          <p:cNvPr id="311" name="Shape 311"/>
          <p:cNvCxnSpPr>
            <a:stCxn id="312" idx="3"/>
            <a:endCxn id="308" idx="1"/>
          </p:cNvCxnSpPr>
          <p:nvPr/>
        </p:nvCxnSpPr>
        <p:spPr>
          <a:xfrm>
            <a:off x="2304450" y="1193350"/>
            <a:ext cx="1675500" cy="40800"/>
          </a:xfrm>
          <a:prstGeom prst="straightConnector1">
            <a:avLst/>
          </a:prstGeom>
          <a:noFill/>
          <a:ln cap="flat" cmpd="sng" w="38100">
            <a:solidFill>
              <a:srgbClr val="000000"/>
            </a:solidFill>
            <a:prstDash val="solid"/>
            <a:round/>
            <a:headEnd len="med" w="med" type="none"/>
            <a:tailEnd len="med" w="med" type="triangle"/>
          </a:ln>
        </p:spPr>
      </p:cxnSp>
      <p:cxnSp>
        <p:nvCxnSpPr>
          <p:cNvPr id="313" name="Shape 313"/>
          <p:cNvCxnSpPr>
            <a:stCxn id="309" idx="2"/>
            <a:endCxn id="306" idx="0"/>
          </p:cNvCxnSpPr>
          <p:nvPr/>
        </p:nvCxnSpPr>
        <p:spPr>
          <a:xfrm>
            <a:off x="7244887" y="1462800"/>
            <a:ext cx="0" cy="1737600"/>
          </a:xfrm>
          <a:prstGeom prst="straightConnector1">
            <a:avLst/>
          </a:prstGeom>
          <a:noFill/>
          <a:ln cap="flat" cmpd="sng" w="38100">
            <a:solidFill>
              <a:srgbClr val="000000"/>
            </a:solidFill>
            <a:prstDash val="solid"/>
            <a:round/>
            <a:headEnd len="med" w="med" type="none"/>
            <a:tailEnd len="med" w="med" type="triangle"/>
          </a:ln>
        </p:spPr>
      </p:cxnSp>
      <p:cxnSp>
        <p:nvCxnSpPr>
          <p:cNvPr id="314" name="Shape 314"/>
          <p:cNvCxnSpPr>
            <a:stCxn id="308" idx="3"/>
            <a:endCxn id="309" idx="1"/>
          </p:cNvCxnSpPr>
          <p:nvPr/>
        </p:nvCxnSpPr>
        <p:spPr>
          <a:xfrm>
            <a:off x="4801750" y="1234200"/>
            <a:ext cx="1959300" cy="0"/>
          </a:xfrm>
          <a:prstGeom prst="straightConnector1">
            <a:avLst/>
          </a:prstGeom>
          <a:noFill/>
          <a:ln cap="flat" cmpd="sng" w="38100">
            <a:solidFill>
              <a:srgbClr val="000000"/>
            </a:solidFill>
            <a:prstDash val="solid"/>
            <a:round/>
            <a:headEnd len="med" w="med" type="none"/>
            <a:tailEnd len="med" w="med" type="triangle"/>
          </a:ln>
        </p:spPr>
      </p:cxnSp>
      <p:cxnSp>
        <p:nvCxnSpPr>
          <p:cNvPr id="315" name="Shape 315"/>
          <p:cNvCxnSpPr/>
          <p:nvPr/>
        </p:nvCxnSpPr>
        <p:spPr>
          <a:xfrm>
            <a:off x="1782400" y="3700450"/>
            <a:ext cx="2415600" cy="1918200"/>
          </a:xfrm>
          <a:prstGeom prst="straightConnector1">
            <a:avLst/>
          </a:prstGeom>
          <a:noFill/>
          <a:ln cap="flat" cmpd="sng" w="38100">
            <a:solidFill>
              <a:srgbClr val="000000"/>
            </a:solidFill>
            <a:prstDash val="solid"/>
            <a:round/>
            <a:headEnd len="med" w="med" type="none"/>
            <a:tailEnd len="med" w="med" type="triangle"/>
          </a:ln>
        </p:spPr>
      </p:cxnSp>
      <p:cxnSp>
        <p:nvCxnSpPr>
          <p:cNvPr id="316" name="Shape 316"/>
          <p:cNvCxnSpPr>
            <a:stCxn id="306" idx="1"/>
            <a:endCxn id="317" idx="3"/>
          </p:cNvCxnSpPr>
          <p:nvPr/>
        </p:nvCxnSpPr>
        <p:spPr>
          <a:xfrm rot="10800000">
            <a:off x="5287700" y="3408600"/>
            <a:ext cx="1060500" cy="20400"/>
          </a:xfrm>
          <a:prstGeom prst="straightConnector1">
            <a:avLst/>
          </a:prstGeom>
          <a:noFill/>
          <a:ln cap="flat" cmpd="sng" w="38100">
            <a:solidFill>
              <a:srgbClr val="000000"/>
            </a:solidFill>
            <a:prstDash val="solid"/>
            <a:round/>
            <a:headEnd len="med" w="med" type="none"/>
            <a:tailEnd len="med" w="med" type="triangle"/>
          </a:ln>
        </p:spPr>
      </p:cxnSp>
      <p:sp>
        <p:nvSpPr>
          <p:cNvPr id="317" name="Shape 317"/>
          <p:cNvSpPr txBox="1"/>
          <p:nvPr/>
        </p:nvSpPr>
        <p:spPr>
          <a:xfrm>
            <a:off x="3494200" y="2951376"/>
            <a:ext cx="17934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Update</a:t>
            </a:r>
            <a:endParaRPr sz="3000"/>
          </a:p>
          <a:p>
            <a:pPr indent="0" lvl="0" marL="0" rtl="0" algn="ctr">
              <a:spcBef>
                <a:spcPts val="0"/>
              </a:spcBef>
              <a:spcAft>
                <a:spcPts val="0"/>
              </a:spcAft>
              <a:buNone/>
            </a:pPr>
            <a:r>
              <a:rPr lang="en" sz="3000"/>
              <a:t>Variable</a:t>
            </a:r>
            <a:endParaRPr sz="3000"/>
          </a:p>
        </p:txBody>
      </p:sp>
      <p:cxnSp>
        <p:nvCxnSpPr>
          <p:cNvPr id="318" name="Shape 318"/>
          <p:cNvCxnSpPr>
            <a:stCxn id="308" idx="2"/>
            <a:endCxn id="317" idx="0"/>
          </p:cNvCxnSpPr>
          <p:nvPr/>
        </p:nvCxnSpPr>
        <p:spPr>
          <a:xfrm>
            <a:off x="4390900" y="1462800"/>
            <a:ext cx="0" cy="1488600"/>
          </a:xfrm>
          <a:prstGeom prst="straightConnector1">
            <a:avLst/>
          </a:prstGeom>
          <a:noFill/>
          <a:ln cap="flat" cmpd="sng" w="38100">
            <a:solidFill>
              <a:srgbClr val="000000"/>
            </a:solidFill>
            <a:prstDash val="solid"/>
            <a:round/>
            <a:headEnd len="med" w="med" type="triangle"/>
            <a:tailEnd len="med" w="med" type="none"/>
          </a:ln>
        </p:spPr>
      </p:cxnSp>
      <p:sp>
        <p:nvSpPr>
          <p:cNvPr id="319" name="Shape 319"/>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 )”</a:t>
            </a:r>
            <a:endParaRPr/>
          </a:p>
        </p:txBody>
      </p:sp>
      <p:sp>
        <p:nvSpPr>
          <p:cNvPr id="312" name="Shape 312"/>
          <p:cNvSpPr txBox="1"/>
          <p:nvPr/>
        </p:nvSpPr>
        <p:spPr>
          <a:xfrm>
            <a:off x="769350" y="736150"/>
            <a:ext cx="1535100" cy="91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create</a:t>
            </a:r>
            <a:endParaRPr sz="3000"/>
          </a:p>
          <a:p>
            <a:pPr indent="0" lvl="0" marL="0" rtl="0" algn="ctr">
              <a:spcBef>
                <a:spcPts val="0"/>
              </a:spcBef>
              <a:spcAft>
                <a:spcPts val="0"/>
              </a:spcAft>
              <a:buNone/>
            </a:pPr>
            <a:r>
              <a:rPr lang="en" sz="3000"/>
              <a:t>variable</a:t>
            </a:r>
            <a:endParaRPr sz="3000"/>
          </a:p>
        </p:txBody>
      </p:sp>
      <p:cxnSp>
        <p:nvCxnSpPr>
          <p:cNvPr id="320" name="Shape 320"/>
          <p:cNvCxnSpPr/>
          <p:nvPr/>
        </p:nvCxnSpPr>
        <p:spPr>
          <a:xfrm flipH="1">
            <a:off x="1737125" y="1429588"/>
            <a:ext cx="2280000" cy="1764300"/>
          </a:xfrm>
          <a:prstGeom prst="straightConnector1">
            <a:avLst/>
          </a:prstGeom>
          <a:noFill/>
          <a:ln cap="flat" cmpd="sng" w="38100">
            <a:solidFill>
              <a:srgbClr val="000000"/>
            </a:solidFill>
            <a:prstDash val="solid"/>
            <a:round/>
            <a:headEnd len="med" w="med" type="none"/>
            <a:tailEnd len="med" w="med" type="triangle"/>
          </a:ln>
        </p:spPr>
      </p:cxnSp>
      <p:sp>
        <p:nvSpPr>
          <p:cNvPr id="321" name="Shape 321"/>
          <p:cNvSpPr/>
          <p:nvPr/>
        </p:nvSpPr>
        <p:spPr>
          <a:xfrm rot="5400000">
            <a:off x="4931732" y="1093834"/>
            <a:ext cx="1961552" cy="2415735"/>
          </a:xfrm>
          <a:custGeom>
            <a:pathLst>
              <a:path extrusionOk="0" h="74485" w="189339">
                <a:moveTo>
                  <a:pt x="0" y="66697"/>
                </a:moveTo>
                <a:cubicBezTo>
                  <a:pt x="11095" y="56750"/>
                  <a:pt x="37111" y="16769"/>
                  <a:pt x="66571" y="7013"/>
                </a:cubicBezTo>
                <a:cubicBezTo>
                  <a:pt x="96031" y="-2743"/>
                  <a:pt x="159828" y="-2170"/>
                  <a:pt x="176758" y="8160"/>
                </a:cubicBezTo>
                <a:cubicBezTo>
                  <a:pt x="193688" y="18490"/>
                  <a:pt x="195697" y="58376"/>
                  <a:pt x="168150" y="68993"/>
                </a:cubicBezTo>
                <a:cubicBezTo>
                  <a:pt x="140603" y="79610"/>
                  <a:pt x="37590" y="71384"/>
                  <a:pt x="11478" y="71862"/>
                </a:cubicBezTo>
              </a:path>
            </a:pathLst>
          </a:custGeom>
          <a:noFill/>
          <a:ln cap="flat" cmpd="sng" w="28575">
            <a:solidFill>
              <a:srgbClr val="0000FF"/>
            </a:solidFill>
            <a:prstDash val="dash"/>
            <a:round/>
            <a:headEnd len="med" w="med" type="none"/>
            <a:tailEnd len="med" w="med" type="triangle"/>
          </a:ln>
        </p:spPr>
      </p:sp>
      <p:sp>
        <p:nvSpPr>
          <p:cNvPr id="322" name="Shape 322"/>
          <p:cNvSpPr txBox="1"/>
          <p:nvPr/>
        </p:nvSpPr>
        <p:spPr>
          <a:xfrm>
            <a:off x="5466450" y="2092788"/>
            <a:ext cx="7029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Loop!</a:t>
            </a:r>
            <a:endParaRPr>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Common increment/decrement options</a:t>
            </a:r>
            <a:endParaRPr/>
          </a:p>
        </p:txBody>
      </p:sp>
      <p:sp>
        <p:nvSpPr>
          <p:cNvPr id="328" name="Shape 328"/>
          <p:cNvSpPr txBox="1"/>
          <p:nvPr>
            <p:ph idx="1" type="body"/>
          </p:nvPr>
        </p:nvSpPr>
        <p:spPr>
          <a:xfrm>
            <a:off x="1052550" y="1619250"/>
            <a:ext cx="70389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x++; 				</a:t>
            </a:r>
            <a:r>
              <a:rPr i="1" lang="en"/>
              <a:t>means</a:t>
            </a:r>
            <a:r>
              <a:rPr lang="en"/>
              <a:t>				x = x + 1;</a:t>
            </a:r>
            <a:endParaRPr/>
          </a:p>
          <a:p>
            <a:pPr indent="0" lvl="0" marL="0" rtl="0">
              <a:spcBef>
                <a:spcPts val="600"/>
              </a:spcBef>
              <a:spcAft>
                <a:spcPts val="0"/>
              </a:spcAft>
              <a:buNone/>
            </a:pPr>
            <a:r>
              <a:t/>
            </a:r>
            <a:endParaRPr/>
          </a:p>
          <a:p>
            <a:pPr indent="0" lvl="0" marL="0" rtl="0">
              <a:spcBef>
                <a:spcPts val="600"/>
              </a:spcBef>
              <a:spcAft>
                <a:spcPts val="0"/>
              </a:spcAft>
              <a:buNone/>
            </a:pPr>
            <a:r>
              <a:rPr lang="en"/>
              <a:t>x--; 				</a:t>
            </a:r>
            <a:r>
              <a:rPr i="1" lang="en"/>
              <a:t>means</a:t>
            </a:r>
            <a:r>
              <a:rPr lang="en"/>
              <a:t>				x = x - 1;</a:t>
            </a:r>
            <a:endParaRPr/>
          </a:p>
          <a:p>
            <a:pPr indent="0" lvl="0" marL="0" rtl="0">
              <a:spcBef>
                <a:spcPts val="600"/>
              </a:spcBef>
              <a:spcAft>
                <a:spcPts val="0"/>
              </a:spcAft>
              <a:buNone/>
            </a:pPr>
            <a:r>
              <a:t/>
            </a:r>
            <a:endParaRPr/>
          </a:p>
          <a:p>
            <a:pPr indent="0" lvl="0" marL="0" rtl="0">
              <a:spcBef>
                <a:spcPts val="600"/>
              </a:spcBef>
              <a:spcAft>
                <a:spcPts val="0"/>
              </a:spcAft>
              <a:buNone/>
            </a:pPr>
            <a:r>
              <a:rPr lang="en"/>
              <a:t>x+=2; 			</a:t>
            </a:r>
            <a:r>
              <a:rPr i="1" lang="en"/>
              <a:t>means</a:t>
            </a:r>
            <a:r>
              <a:rPr lang="en"/>
              <a:t>				x = x + 2;</a:t>
            </a:r>
            <a:endParaRPr/>
          </a:p>
          <a:p>
            <a:pPr indent="0" lvl="0" marL="0" rtl="0">
              <a:spcBef>
                <a:spcPts val="600"/>
              </a:spcBef>
              <a:spcAft>
                <a:spcPts val="0"/>
              </a:spcAft>
              <a:buNone/>
            </a:pPr>
            <a:r>
              <a:t/>
            </a:r>
            <a:endParaRPr/>
          </a:p>
          <a:p>
            <a:pPr indent="0" lvl="0" marL="0" rtl="0">
              <a:spcBef>
                <a:spcPts val="600"/>
              </a:spcBef>
              <a:spcAft>
                <a:spcPts val="0"/>
              </a:spcAft>
              <a:buNone/>
            </a:pPr>
            <a:r>
              <a:rPr lang="en"/>
              <a:t>x*=3;				</a:t>
            </a:r>
            <a:r>
              <a:rPr i="1" lang="en"/>
              <a:t>means</a:t>
            </a:r>
            <a:r>
              <a:rPr lang="en"/>
              <a:t>				x = x * 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34" name="Shape 334"/>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35" name="Shape 335"/>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41" name="Shape 341"/>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42" name="Shape 342"/>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43" name="Shape 343"/>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44" name="Shape 344"/>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45" name="Shape 345"/>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51" name="Shape 351"/>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52" name="Shape 352"/>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53" name="Shape 353"/>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54" name="Shape 354"/>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55" name="Shape 355"/>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56" name="Shape 356"/>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57" name="Shape 357"/>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58" name="Shape 358"/>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64" name="Shape 364"/>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65" name="Shape 365"/>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66" name="Shape 366"/>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67" name="Shape 367"/>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68" name="Shape 368"/>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69" name="Shape 369"/>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70" name="Shape 370"/>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
        <p:nvSpPr>
          <p:cNvPr id="371" name="Shape 371"/>
          <p:cNvSpPr/>
          <p:nvPr/>
        </p:nvSpPr>
        <p:spPr>
          <a:xfrm>
            <a:off x="4333108" y="2290575"/>
            <a:ext cx="165750" cy="1769350"/>
          </a:xfrm>
          <a:custGeom>
            <a:pathLst>
              <a:path extrusionOk="0" h="70774" w="6630">
                <a:moveTo>
                  <a:pt x="6630" y="0"/>
                </a:moveTo>
                <a:cubicBezTo>
                  <a:pt x="5716" y="2469"/>
                  <a:pt x="1327" y="9967"/>
                  <a:pt x="1144" y="14813"/>
                </a:cubicBezTo>
                <a:cubicBezTo>
                  <a:pt x="961" y="19659"/>
                  <a:pt x="5716" y="26243"/>
                  <a:pt x="5533" y="29078"/>
                </a:cubicBezTo>
                <a:cubicBezTo>
                  <a:pt x="5350" y="31913"/>
                  <a:pt x="-45" y="31090"/>
                  <a:pt x="46" y="31821"/>
                </a:cubicBezTo>
                <a:cubicBezTo>
                  <a:pt x="137" y="32553"/>
                  <a:pt x="5624" y="30175"/>
                  <a:pt x="6081" y="33467"/>
                </a:cubicBezTo>
                <a:cubicBezTo>
                  <a:pt x="6538" y="36759"/>
                  <a:pt x="3246" y="45354"/>
                  <a:pt x="2789" y="51572"/>
                </a:cubicBezTo>
                <a:cubicBezTo>
                  <a:pt x="2332" y="57790"/>
                  <a:pt x="3247" y="67574"/>
                  <a:pt x="3338" y="70774"/>
                </a:cubicBezTo>
              </a:path>
            </a:pathLst>
          </a:custGeom>
          <a:noFill/>
          <a:ln cap="flat" cmpd="sng" w="19050">
            <a:solidFill>
              <a:schemeClr val="dk2"/>
            </a:solidFill>
            <a:prstDash val="solid"/>
            <a:round/>
            <a:headEnd len="med" w="med" type="none"/>
            <a:tailEnd len="med" w="med" type="none"/>
          </a:ln>
        </p:spPr>
      </p:sp>
      <p:sp>
        <p:nvSpPr>
          <p:cNvPr id="372" name="Shape 372"/>
          <p:cNvSpPr txBox="1"/>
          <p:nvPr/>
        </p:nvSpPr>
        <p:spPr>
          <a:xfrm>
            <a:off x="5143500" y="4607275"/>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Two lines of code.</a:t>
            </a:r>
            <a:endParaRPr/>
          </a:p>
          <a:p>
            <a:pPr indent="0" lvl="0" marL="0" rtl="0">
              <a:spcBef>
                <a:spcPts val="0"/>
              </a:spcBef>
              <a:spcAft>
                <a:spcPts val="0"/>
              </a:spcAft>
              <a:buNone/>
            </a:pPr>
            <a:r>
              <a:rPr lang="en"/>
              <a:t>Simple and clean.</a:t>
            </a:r>
            <a:endParaRPr/>
          </a:p>
        </p:txBody>
      </p:sp>
      <p:sp>
        <p:nvSpPr>
          <p:cNvPr id="373" name="Shape 373"/>
          <p:cNvSpPr/>
          <p:nvPr/>
        </p:nvSpPr>
        <p:spPr>
          <a:xfrm>
            <a:off x="4021498" y="3086100"/>
            <a:ext cx="1108275" cy="1901225"/>
          </a:xfrm>
          <a:custGeom>
            <a:pathLst>
              <a:path extrusionOk="0" h="76049" w="44331">
                <a:moveTo>
                  <a:pt x="13059" y="0"/>
                </a:moveTo>
                <a:cubicBezTo>
                  <a:pt x="11413" y="1097"/>
                  <a:pt x="5286" y="-365"/>
                  <a:pt x="3183" y="6584"/>
                </a:cubicBezTo>
                <a:cubicBezTo>
                  <a:pt x="1080" y="13534"/>
                  <a:pt x="-840" y="31913"/>
                  <a:pt x="440" y="41697"/>
                </a:cubicBezTo>
                <a:cubicBezTo>
                  <a:pt x="1720" y="51481"/>
                  <a:pt x="6658" y="59619"/>
                  <a:pt x="10864" y="65288"/>
                </a:cubicBezTo>
                <a:cubicBezTo>
                  <a:pt x="15070" y="70957"/>
                  <a:pt x="20100" y="74432"/>
                  <a:pt x="25678" y="75712"/>
                </a:cubicBezTo>
                <a:cubicBezTo>
                  <a:pt x="31256" y="76992"/>
                  <a:pt x="41222" y="73426"/>
                  <a:pt x="44331" y="72969"/>
                </a:cubicBezTo>
              </a:path>
            </a:pathLst>
          </a:custGeom>
          <a:noFill/>
          <a:ln cap="flat" cmpd="sng" w="28575">
            <a:solidFill>
              <a:schemeClr val="dk2"/>
            </a:solidFill>
            <a:prstDash val="solid"/>
            <a:round/>
            <a:headEnd len="med" w="med" type="none"/>
            <a:tailEnd len="med" w="med" type="triangle"/>
          </a:ln>
        </p:spPr>
      </p:sp>
      <p:sp>
        <p:nvSpPr>
          <p:cNvPr id="374" name="Shape 374"/>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44"/>
            <a:ext cx="82296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“while( )” vs “for( )”</a:t>
            </a:r>
            <a:endParaRPr sz="3000"/>
          </a:p>
        </p:txBody>
      </p:sp>
      <p:sp>
        <p:nvSpPr>
          <p:cNvPr id="380" name="Shape 380"/>
          <p:cNvSpPr txBox="1"/>
          <p:nvPr>
            <p:ph idx="1" type="body"/>
          </p:nvPr>
        </p:nvSpPr>
        <p:spPr>
          <a:xfrm>
            <a:off x="13350" y="2214250"/>
            <a:ext cx="34785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FF"/>
                </a:solidFill>
              </a:rPr>
              <a:t>initialize</a:t>
            </a:r>
            <a:r>
              <a:rPr lang="en"/>
              <a:t>;</a:t>
            </a:r>
            <a:endParaRPr/>
          </a:p>
          <a:p>
            <a:pPr indent="0" lvl="0" marL="0" rtl="0">
              <a:spcBef>
                <a:spcPts val="600"/>
              </a:spcBef>
              <a:spcAft>
                <a:spcPts val="0"/>
              </a:spcAft>
              <a:buNone/>
            </a:pPr>
            <a:r>
              <a:rPr lang="en"/>
              <a:t>while (</a:t>
            </a:r>
            <a:r>
              <a:rPr lang="en">
                <a:solidFill>
                  <a:srgbClr val="0000FF"/>
                </a:solidFill>
              </a:rPr>
              <a:t>test</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457200" lvl="0" marL="0" rtl="0">
              <a:spcBef>
                <a:spcPts val="600"/>
              </a:spcBef>
              <a:spcAft>
                <a:spcPts val="0"/>
              </a:spcAft>
              <a:buNone/>
            </a:pPr>
            <a:r>
              <a:rPr lang="en">
                <a:solidFill>
                  <a:srgbClr val="0000FF"/>
                </a:solidFill>
              </a:rPr>
              <a:t>update</a:t>
            </a:r>
            <a:r>
              <a:rPr lang="en"/>
              <a:t>;</a:t>
            </a:r>
            <a:endParaRPr/>
          </a:p>
          <a:p>
            <a:pPr indent="0" lvl="0" marL="0" rtl="0">
              <a:spcBef>
                <a:spcPts val="600"/>
              </a:spcBef>
              <a:spcAft>
                <a:spcPts val="0"/>
              </a:spcAft>
              <a:buNone/>
            </a:pPr>
            <a:r>
              <a:rPr lang="en"/>
              <a:t>}</a:t>
            </a:r>
            <a:endParaRPr/>
          </a:p>
        </p:txBody>
      </p:sp>
      <p:sp>
        <p:nvSpPr>
          <p:cNvPr id="381" name="Shape 381"/>
          <p:cNvSpPr txBox="1"/>
          <p:nvPr>
            <p:ph idx="1" type="body"/>
          </p:nvPr>
        </p:nvSpPr>
        <p:spPr>
          <a:xfrm>
            <a:off x="4361575" y="2214250"/>
            <a:ext cx="4769100" cy="1814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for (</a:t>
            </a:r>
            <a:r>
              <a:rPr lang="en">
                <a:solidFill>
                  <a:srgbClr val="0000FF"/>
                </a:solidFill>
              </a:rPr>
              <a:t>initialize</a:t>
            </a:r>
            <a:r>
              <a:rPr lang="en"/>
              <a:t>;</a:t>
            </a:r>
            <a:r>
              <a:rPr lang="en">
                <a:solidFill>
                  <a:srgbClr val="0000FF"/>
                </a:solidFill>
              </a:rPr>
              <a:t> test</a:t>
            </a:r>
            <a:r>
              <a:rPr lang="en"/>
              <a:t>;</a:t>
            </a:r>
            <a:r>
              <a:rPr lang="en">
                <a:solidFill>
                  <a:srgbClr val="0000FF"/>
                </a:solidFill>
              </a:rPr>
              <a:t> update</a:t>
            </a:r>
            <a:r>
              <a:rPr lang="en"/>
              <a:t>) {</a:t>
            </a:r>
            <a:endParaRPr/>
          </a:p>
          <a:p>
            <a:pPr indent="457200" lvl="0" marL="0" rtl="0">
              <a:spcBef>
                <a:spcPts val="600"/>
              </a:spcBef>
              <a:spcAft>
                <a:spcPts val="0"/>
              </a:spcAft>
              <a:buNone/>
            </a:pPr>
            <a:r>
              <a:rPr lang="en">
                <a:solidFill>
                  <a:srgbClr val="0000FF"/>
                </a:solidFill>
              </a:rPr>
              <a:t>stuff to loop</a:t>
            </a:r>
            <a:r>
              <a:rPr lang="en"/>
              <a:t>;</a:t>
            </a:r>
            <a:endParaRPr/>
          </a:p>
          <a:p>
            <a:pPr indent="0" lvl="0" marL="0" rtl="0">
              <a:spcBef>
                <a:spcPts val="600"/>
              </a:spcBef>
              <a:spcAft>
                <a:spcPts val="0"/>
              </a:spcAft>
              <a:buNone/>
            </a:pPr>
            <a:r>
              <a:rPr lang="en"/>
              <a:t>}</a:t>
            </a:r>
            <a:endParaRPr/>
          </a:p>
        </p:txBody>
      </p:sp>
      <p:sp>
        <p:nvSpPr>
          <p:cNvPr id="382" name="Shape 382"/>
          <p:cNvSpPr/>
          <p:nvPr/>
        </p:nvSpPr>
        <p:spPr>
          <a:xfrm>
            <a:off x="2195125" y="2453375"/>
            <a:ext cx="678500" cy="2439050"/>
          </a:xfrm>
          <a:custGeom>
            <a:pathLst>
              <a:path extrusionOk="0" h="97562" w="27140">
                <a:moveTo>
                  <a:pt x="0" y="0"/>
                </a:moveTo>
                <a:cubicBezTo>
                  <a:pt x="2487" y="2678"/>
                  <a:pt x="12435" y="10139"/>
                  <a:pt x="14922" y="16069"/>
                </a:cubicBezTo>
                <a:cubicBezTo>
                  <a:pt x="17409" y="21999"/>
                  <a:pt x="12914" y="31087"/>
                  <a:pt x="14922" y="35582"/>
                </a:cubicBezTo>
                <a:cubicBezTo>
                  <a:pt x="16931" y="40078"/>
                  <a:pt x="26304" y="41129"/>
                  <a:pt x="26973" y="43042"/>
                </a:cubicBezTo>
                <a:cubicBezTo>
                  <a:pt x="27643" y="44955"/>
                  <a:pt x="19322" y="42946"/>
                  <a:pt x="18939" y="47059"/>
                </a:cubicBezTo>
                <a:cubicBezTo>
                  <a:pt x="18557" y="51172"/>
                  <a:pt x="26304" y="59303"/>
                  <a:pt x="24678" y="67720"/>
                </a:cubicBezTo>
                <a:cubicBezTo>
                  <a:pt x="23052" y="76137"/>
                  <a:pt x="11766" y="92588"/>
                  <a:pt x="9183" y="97562"/>
                </a:cubicBezTo>
              </a:path>
            </a:pathLst>
          </a:custGeom>
          <a:noFill/>
          <a:ln cap="flat" cmpd="sng" w="19050">
            <a:solidFill>
              <a:schemeClr val="dk2"/>
            </a:solidFill>
            <a:prstDash val="solid"/>
            <a:round/>
            <a:headEnd len="med" w="med" type="none"/>
            <a:tailEnd len="med" w="med" type="none"/>
          </a:ln>
        </p:spPr>
      </p:sp>
      <p:sp>
        <p:nvSpPr>
          <p:cNvPr id="383" name="Shape 383"/>
          <p:cNvSpPr/>
          <p:nvPr/>
        </p:nvSpPr>
        <p:spPr>
          <a:xfrm>
            <a:off x="1779075" y="1807750"/>
            <a:ext cx="1325625" cy="1721675"/>
          </a:xfrm>
          <a:custGeom>
            <a:pathLst>
              <a:path extrusionOk="0" h="68867" w="53025">
                <a:moveTo>
                  <a:pt x="45911" y="68867"/>
                </a:moveTo>
                <a:cubicBezTo>
                  <a:pt x="46868" y="68485"/>
                  <a:pt x="50789" y="69250"/>
                  <a:pt x="51650" y="66572"/>
                </a:cubicBezTo>
                <a:cubicBezTo>
                  <a:pt x="52511" y="63894"/>
                  <a:pt x="54424" y="60259"/>
                  <a:pt x="51076" y="52798"/>
                </a:cubicBezTo>
                <a:cubicBezTo>
                  <a:pt x="47728" y="45337"/>
                  <a:pt x="38929" y="30129"/>
                  <a:pt x="31564" y="21808"/>
                </a:cubicBezTo>
                <a:cubicBezTo>
                  <a:pt x="24199" y="13487"/>
                  <a:pt x="12147" y="6505"/>
                  <a:pt x="6886" y="2870"/>
                </a:cubicBezTo>
                <a:cubicBezTo>
                  <a:pt x="1625" y="-765"/>
                  <a:pt x="1148" y="478"/>
                  <a:pt x="0" y="0"/>
                </a:cubicBezTo>
              </a:path>
            </a:pathLst>
          </a:custGeom>
          <a:noFill/>
          <a:ln cap="flat" cmpd="sng" w="28575">
            <a:solidFill>
              <a:schemeClr val="dk2"/>
            </a:solidFill>
            <a:prstDash val="solid"/>
            <a:round/>
            <a:headEnd len="med" w="med" type="none"/>
            <a:tailEnd len="med" w="med" type="triangle"/>
          </a:ln>
        </p:spPr>
      </p:sp>
      <p:sp>
        <p:nvSpPr>
          <p:cNvPr id="384" name="Shape 384"/>
          <p:cNvSpPr txBox="1"/>
          <p:nvPr/>
        </p:nvSpPr>
        <p:spPr>
          <a:xfrm>
            <a:off x="192025" y="1477775"/>
            <a:ext cx="17019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Four lines of code.</a:t>
            </a:r>
            <a:endParaRPr/>
          </a:p>
          <a:p>
            <a:pPr indent="0" lvl="0" marL="0" rtl="0" algn="r">
              <a:spcBef>
                <a:spcPts val="0"/>
              </a:spcBef>
              <a:spcAft>
                <a:spcPts val="0"/>
              </a:spcAft>
              <a:buNone/>
            </a:pPr>
            <a:r>
              <a:rPr lang="en"/>
              <a:t>Harder to read.</a:t>
            </a:r>
            <a:endParaRPr/>
          </a:p>
        </p:txBody>
      </p:sp>
      <p:sp>
        <p:nvSpPr>
          <p:cNvPr id="385" name="Shape 385"/>
          <p:cNvSpPr/>
          <p:nvPr/>
        </p:nvSpPr>
        <p:spPr>
          <a:xfrm>
            <a:off x="573900" y="4466786"/>
            <a:ext cx="1219500" cy="182925"/>
          </a:xfrm>
          <a:custGeom>
            <a:pathLst>
              <a:path extrusionOk="0" h="7317" w="48780">
                <a:moveTo>
                  <a:pt x="0" y="383"/>
                </a:moveTo>
                <a:cubicBezTo>
                  <a:pt x="2009" y="766"/>
                  <a:pt x="8608" y="2583"/>
                  <a:pt x="12051" y="2679"/>
                </a:cubicBezTo>
                <a:cubicBezTo>
                  <a:pt x="15494" y="2775"/>
                  <a:pt x="18938" y="192"/>
                  <a:pt x="20660" y="957"/>
                </a:cubicBezTo>
                <a:cubicBezTo>
                  <a:pt x="22382" y="1722"/>
                  <a:pt x="21807" y="7366"/>
                  <a:pt x="22381" y="7270"/>
                </a:cubicBezTo>
                <a:cubicBezTo>
                  <a:pt x="22955" y="7174"/>
                  <a:pt x="21425" y="1148"/>
                  <a:pt x="24103" y="383"/>
                </a:cubicBezTo>
                <a:cubicBezTo>
                  <a:pt x="26781" y="-382"/>
                  <a:pt x="34337" y="2679"/>
                  <a:pt x="38450" y="2679"/>
                </a:cubicBezTo>
                <a:cubicBezTo>
                  <a:pt x="42563" y="2679"/>
                  <a:pt x="47058" y="766"/>
                  <a:pt x="48780" y="383"/>
                </a:cubicBezTo>
              </a:path>
            </a:pathLst>
          </a:custGeom>
          <a:noFill/>
          <a:ln cap="flat" cmpd="sng" w="19050">
            <a:solidFill>
              <a:schemeClr val="dk2"/>
            </a:solidFill>
            <a:prstDash val="solid"/>
            <a:round/>
            <a:headEnd len="med" w="med" type="none"/>
            <a:tailEnd len="med" w="med" type="none"/>
          </a:ln>
        </p:spPr>
      </p:sp>
      <p:sp>
        <p:nvSpPr>
          <p:cNvPr id="386" name="Shape 386"/>
          <p:cNvSpPr/>
          <p:nvPr/>
        </p:nvSpPr>
        <p:spPr>
          <a:xfrm>
            <a:off x="1119077" y="4705900"/>
            <a:ext cx="200875" cy="803450"/>
          </a:xfrm>
          <a:custGeom>
            <a:pathLst>
              <a:path extrusionOk="0" h="32138" w="8035">
                <a:moveTo>
                  <a:pt x="1148" y="0"/>
                </a:moveTo>
                <a:cubicBezTo>
                  <a:pt x="1052" y="2009"/>
                  <a:pt x="-574" y="6696"/>
                  <a:pt x="574" y="12052"/>
                </a:cubicBezTo>
                <a:cubicBezTo>
                  <a:pt x="1722" y="17408"/>
                  <a:pt x="6792" y="28790"/>
                  <a:pt x="8035" y="32138"/>
                </a:cubicBezTo>
              </a:path>
            </a:pathLst>
          </a:custGeom>
          <a:noFill/>
          <a:ln cap="flat" cmpd="sng" w="28575">
            <a:solidFill>
              <a:schemeClr val="dk2"/>
            </a:solidFill>
            <a:prstDash val="solid"/>
            <a:round/>
            <a:headEnd len="med" w="med" type="none"/>
            <a:tailEnd len="med" w="med" type="triangle"/>
          </a:ln>
        </p:spPr>
      </p:sp>
      <p:sp>
        <p:nvSpPr>
          <p:cNvPr id="387" name="Shape 387"/>
          <p:cNvSpPr txBox="1"/>
          <p:nvPr/>
        </p:nvSpPr>
        <p:spPr>
          <a:xfrm>
            <a:off x="650100" y="5489350"/>
            <a:ext cx="1822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Forget this and crash the program.</a:t>
            </a:r>
            <a:endParaRPr/>
          </a:p>
        </p:txBody>
      </p:sp>
      <p:sp>
        <p:nvSpPr>
          <p:cNvPr id="388" name="Shape 388"/>
          <p:cNvSpPr/>
          <p:nvPr/>
        </p:nvSpPr>
        <p:spPr>
          <a:xfrm>
            <a:off x="4333108" y="2290575"/>
            <a:ext cx="165750" cy="1769350"/>
          </a:xfrm>
          <a:custGeom>
            <a:pathLst>
              <a:path extrusionOk="0" h="70774" w="6630">
                <a:moveTo>
                  <a:pt x="6630" y="0"/>
                </a:moveTo>
                <a:cubicBezTo>
                  <a:pt x="5716" y="2469"/>
                  <a:pt x="1327" y="9967"/>
                  <a:pt x="1144" y="14813"/>
                </a:cubicBezTo>
                <a:cubicBezTo>
                  <a:pt x="961" y="19659"/>
                  <a:pt x="5716" y="26243"/>
                  <a:pt x="5533" y="29078"/>
                </a:cubicBezTo>
                <a:cubicBezTo>
                  <a:pt x="5350" y="31913"/>
                  <a:pt x="-45" y="31090"/>
                  <a:pt x="46" y="31821"/>
                </a:cubicBezTo>
                <a:cubicBezTo>
                  <a:pt x="137" y="32553"/>
                  <a:pt x="5624" y="30175"/>
                  <a:pt x="6081" y="33467"/>
                </a:cubicBezTo>
                <a:cubicBezTo>
                  <a:pt x="6538" y="36759"/>
                  <a:pt x="3246" y="45354"/>
                  <a:pt x="2789" y="51572"/>
                </a:cubicBezTo>
                <a:cubicBezTo>
                  <a:pt x="2332" y="57790"/>
                  <a:pt x="3247" y="67574"/>
                  <a:pt x="3338" y="70774"/>
                </a:cubicBezTo>
              </a:path>
            </a:pathLst>
          </a:custGeom>
          <a:noFill/>
          <a:ln cap="flat" cmpd="sng" w="19050">
            <a:solidFill>
              <a:schemeClr val="dk2"/>
            </a:solidFill>
            <a:prstDash val="solid"/>
            <a:round/>
            <a:headEnd len="med" w="med" type="none"/>
            <a:tailEnd len="med" w="med" type="none"/>
          </a:ln>
        </p:spPr>
      </p:sp>
      <p:sp>
        <p:nvSpPr>
          <p:cNvPr id="389" name="Shape 389"/>
          <p:cNvSpPr txBox="1"/>
          <p:nvPr/>
        </p:nvSpPr>
        <p:spPr>
          <a:xfrm>
            <a:off x="5143500" y="4607275"/>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Two lines of code.</a:t>
            </a:r>
            <a:endParaRPr/>
          </a:p>
          <a:p>
            <a:pPr indent="0" lvl="0" marL="0" rtl="0">
              <a:spcBef>
                <a:spcPts val="0"/>
              </a:spcBef>
              <a:spcAft>
                <a:spcPts val="0"/>
              </a:spcAft>
              <a:buNone/>
            </a:pPr>
            <a:r>
              <a:rPr lang="en"/>
              <a:t>Simple and clean.</a:t>
            </a:r>
            <a:endParaRPr/>
          </a:p>
        </p:txBody>
      </p:sp>
      <p:sp>
        <p:nvSpPr>
          <p:cNvPr id="390" name="Shape 390"/>
          <p:cNvSpPr/>
          <p:nvPr/>
        </p:nvSpPr>
        <p:spPr>
          <a:xfrm>
            <a:off x="5143500" y="2273421"/>
            <a:ext cx="3401575" cy="195450"/>
          </a:xfrm>
          <a:custGeom>
            <a:pathLst>
              <a:path extrusionOk="0" h="7818" w="136063">
                <a:moveTo>
                  <a:pt x="0" y="4526"/>
                </a:moveTo>
                <a:cubicBezTo>
                  <a:pt x="5578" y="3795"/>
                  <a:pt x="22951" y="228"/>
                  <a:pt x="33467" y="137"/>
                </a:cubicBezTo>
                <a:cubicBezTo>
                  <a:pt x="43983" y="46"/>
                  <a:pt x="57425" y="3887"/>
                  <a:pt x="63094" y="3978"/>
                </a:cubicBezTo>
                <a:cubicBezTo>
                  <a:pt x="68763" y="4070"/>
                  <a:pt x="65837" y="595"/>
                  <a:pt x="67483" y="686"/>
                </a:cubicBezTo>
                <a:cubicBezTo>
                  <a:pt x="69129" y="777"/>
                  <a:pt x="66751" y="4618"/>
                  <a:pt x="72969" y="4526"/>
                </a:cubicBezTo>
                <a:cubicBezTo>
                  <a:pt x="79187" y="4435"/>
                  <a:pt x="94274" y="-412"/>
                  <a:pt x="104790" y="137"/>
                </a:cubicBezTo>
                <a:cubicBezTo>
                  <a:pt x="115306" y="686"/>
                  <a:pt x="130851" y="6538"/>
                  <a:pt x="136063" y="7818"/>
                </a:cubicBezTo>
              </a:path>
            </a:pathLst>
          </a:custGeom>
          <a:noFill/>
          <a:ln cap="flat" cmpd="sng" w="19050">
            <a:solidFill>
              <a:schemeClr val="dk2"/>
            </a:solidFill>
            <a:prstDash val="solid"/>
            <a:round/>
            <a:headEnd len="med" w="med" type="none"/>
            <a:tailEnd len="med" w="med" type="none"/>
          </a:ln>
        </p:spPr>
      </p:sp>
      <p:sp>
        <p:nvSpPr>
          <p:cNvPr id="391" name="Shape 391"/>
          <p:cNvSpPr/>
          <p:nvPr/>
        </p:nvSpPr>
        <p:spPr>
          <a:xfrm>
            <a:off x="6844275" y="1714500"/>
            <a:ext cx="822975" cy="480050"/>
          </a:xfrm>
          <a:custGeom>
            <a:pathLst>
              <a:path extrusionOk="0" h="19202" w="32919">
                <a:moveTo>
                  <a:pt x="0" y="19202"/>
                </a:moveTo>
                <a:cubicBezTo>
                  <a:pt x="915" y="17190"/>
                  <a:pt x="1" y="10332"/>
                  <a:pt x="5487" y="7132"/>
                </a:cubicBezTo>
                <a:cubicBezTo>
                  <a:pt x="10974" y="3932"/>
                  <a:pt x="28347" y="1189"/>
                  <a:pt x="32919" y="0"/>
                </a:cubicBezTo>
              </a:path>
            </a:pathLst>
          </a:custGeom>
          <a:noFill/>
          <a:ln cap="flat" cmpd="sng" w="28575">
            <a:solidFill>
              <a:schemeClr val="dk2"/>
            </a:solidFill>
            <a:prstDash val="solid"/>
            <a:round/>
            <a:headEnd len="med" w="med" type="none"/>
            <a:tailEnd len="med" w="med" type="triangle"/>
          </a:ln>
        </p:spPr>
      </p:sp>
      <p:sp>
        <p:nvSpPr>
          <p:cNvPr id="392" name="Shape 392"/>
          <p:cNvSpPr txBox="1"/>
          <p:nvPr/>
        </p:nvSpPr>
        <p:spPr>
          <a:xfrm>
            <a:off x="7072875" y="1178425"/>
            <a:ext cx="21807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all condensed into one easy to read line.</a:t>
            </a:r>
            <a:endParaRPr/>
          </a:p>
        </p:txBody>
      </p:sp>
      <p:sp>
        <p:nvSpPr>
          <p:cNvPr id="393" name="Shape 393"/>
          <p:cNvSpPr/>
          <p:nvPr/>
        </p:nvSpPr>
        <p:spPr>
          <a:xfrm>
            <a:off x="4021498" y="3086100"/>
            <a:ext cx="1108275" cy="1901225"/>
          </a:xfrm>
          <a:custGeom>
            <a:pathLst>
              <a:path extrusionOk="0" h="76049" w="44331">
                <a:moveTo>
                  <a:pt x="13059" y="0"/>
                </a:moveTo>
                <a:cubicBezTo>
                  <a:pt x="11413" y="1097"/>
                  <a:pt x="5286" y="-365"/>
                  <a:pt x="3183" y="6584"/>
                </a:cubicBezTo>
                <a:cubicBezTo>
                  <a:pt x="1080" y="13534"/>
                  <a:pt x="-840" y="31913"/>
                  <a:pt x="440" y="41697"/>
                </a:cubicBezTo>
                <a:cubicBezTo>
                  <a:pt x="1720" y="51481"/>
                  <a:pt x="6658" y="59619"/>
                  <a:pt x="10864" y="65288"/>
                </a:cubicBezTo>
                <a:cubicBezTo>
                  <a:pt x="15070" y="70957"/>
                  <a:pt x="20100" y="74432"/>
                  <a:pt x="25678" y="75712"/>
                </a:cubicBezTo>
                <a:cubicBezTo>
                  <a:pt x="31256" y="76992"/>
                  <a:pt x="41222" y="73426"/>
                  <a:pt x="44331" y="72969"/>
                </a:cubicBezTo>
              </a:path>
            </a:pathLst>
          </a:custGeom>
          <a:noFill/>
          <a:ln cap="flat" cmpd="sng" w="28575">
            <a:solidFill>
              <a:schemeClr val="dk2"/>
            </a:solidFill>
            <a:prstDash val="solid"/>
            <a:round/>
            <a:headEnd len="med" w="med" type="none"/>
            <a:tailEnd len="med" w="med" type="triangle"/>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85748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Let’s Get An Example In Pseudocode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descr="this-is-how-we-shovel-snow-in-sparrrataaaaaaa-76999.jpg" id="403" name="Shape 403"/>
          <p:cNvPicPr preferRelativeResize="0"/>
          <p:nvPr/>
        </p:nvPicPr>
        <p:blipFill>
          <a:blip r:embed="rId3">
            <a:alphaModFix/>
          </a:blip>
          <a:stretch>
            <a:fillRect/>
          </a:stretch>
        </p:blipFill>
        <p:spPr>
          <a:xfrm>
            <a:off x="1060725" y="0"/>
            <a:ext cx="7386049" cy="7386049"/>
          </a:xfrm>
          <a:prstGeom prst="rect">
            <a:avLst/>
          </a:prstGeom>
          <a:noFill/>
          <a:ln>
            <a:noFill/>
          </a:ln>
        </p:spPr>
      </p:pic>
      <p:sp>
        <p:nvSpPr>
          <p:cNvPr id="404" name="Shape 404"/>
          <p:cNvSpPr txBox="1"/>
          <p:nvPr/>
        </p:nvSpPr>
        <p:spPr>
          <a:xfrm>
            <a:off x="1503100" y="-15250"/>
            <a:ext cx="65013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solidFill>
                  <a:srgbClr val="FFFFFF"/>
                </a:solidFill>
              </a:rPr>
              <a:t>Let’s Shovel The Driveway!</a:t>
            </a:r>
            <a:endParaRPr b="1" sz="36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10" name="Shape 4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                                            ;                                        ;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solidFill>
                  <a:schemeClr val="dk1"/>
                </a:solidFill>
              </a:rPr>
              <a:t>                    </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11" name="Shape 41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12" name="Shape 41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13" name="Shape 41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14" name="Shape 41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7200">
                <a:solidFill>
                  <a:srgbClr val="000000"/>
                </a:solidFill>
                <a:latin typeface="Lato"/>
                <a:ea typeface="Lato"/>
                <a:cs typeface="Lato"/>
                <a:sym typeface="Lato"/>
              </a:rPr>
              <a:t>REPETITION.</a:t>
            </a:r>
            <a:endParaRPr b="1" sz="7200">
              <a:solidFill>
                <a:srgbClr val="000000"/>
              </a:solidFill>
              <a:latin typeface="Lato"/>
              <a:ea typeface="Lato"/>
              <a:cs typeface="Lato"/>
              <a:sym typeface="Lato"/>
            </a:endParaRPr>
          </a:p>
        </p:txBody>
      </p:sp>
      <p:sp>
        <p:nvSpPr>
          <p:cNvPr id="45" name="Shape 45"/>
          <p:cNvSpPr txBox="1"/>
          <p:nvPr>
            <p:ph type="ctrTitle"/>
          </p:nvPr>
        </p:nvSpPr>
        <p:spPr>
          <a:xfrm>
            <a:off x="685800" y="243900"/>
            <a:ext cx="7772400" cy="1793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0" i="1" lang="en">
                <a:latin typeface="Lato"/>
                <a:ea typeface="Lato"/>
                <a:cs typeface="Lato"/>
                <a:sym typeface="Lato"/>
              </a:rPr>
              <a:t>What is the core element of any pattern?</a:t>
            </a:r>
            <a:endParaRPr b="0" i="1">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20" name="Shape 4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solidFill>
                  <a:schemeClr val="dk1"/>
                </a:solidFill>
              </a:rPr>
              <a:t>                    </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21" name="Shape 42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22" name="Shape 42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23" name="Shape 42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24" name="Shape 42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30" name="Shape 4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                    ;</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31" name="Shape 43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32" name="Shape 43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33" name="Shape 43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34" name="Shape 43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40" name="Shape 4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                    ;</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41" name="Shape 44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42" name="Shape 44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43" name="Shape 44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44" name="Shape 44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50" name="Shape 4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shovelSnow(some snow?);</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51" name="Shape 45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52" name="Shape 45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53" name="Shape 45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54" name="Shape 45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60" name="Shape 4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a:t>
            </a:r>
            <a:r>
              <a:rPr lang="en" sz="1800">
                <a:solidFill>
                  <a:schemeClr val="dk1"/>
                </a:solidFill>
              </a:rPr>
              <a:t>position++</a:t>
            </a:r>
            <a:r>
              <a:rPr lang="en" sz="1800"/>
              <a:t>){</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chemeClr val="dk1"/>
                </a:solidFill>
              </a:rPr>
              <a:t>some snow</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61" name="Shape 461"/>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62" name="Shape 462"/>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63" name="Shape 463"/>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64" name="Shape 464"/>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
        <p:nvSpPr>
          <p:cNvPr id="465" name="Shape 465"/>
          <p:cNvSpPr txBox="1"/>
          <p:nvPr/>
        </p:nvSpPr>
        <p:spPr>
          <a:xfrm rot="-1350073">
            <a:off x="1347599" y="3387821"/>
            <a:ext cx="5382242" cy="457178"/>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3600"/>
              <a:t>WHAT IS WRONG WITH THIS PICTURE?</a:t>
            </a:r>
            <a:endParaRPr b="1" sz="3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71" name="Shape 4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chemeClr val="dk1"/>
                </a:solidFill>
              </a:rPr>
              <a:t>some snow</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72" name="Shape 472"/>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73" name="Shape 473"/>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74" name="Shape 474"/>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75" name="Shape 475"/>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
        <p:nvSpPr>
          <p:cNvPr id="476" name="Shape 476"/>
          <p:cNvSpPr txBox="1"/>
          <p:nvPr/>
        </p:nvSpPr>
        <p:spPr>
          <a:xfrm rot="-1350073">
            <a:off x="1347599" y="3387821"/>
            <a:ext cx="5382242" cy="45717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WHAT IS WRONG WITH THIS PICTURE?</a:t>
            </a:r>
            <a:endParaRPr b="1" sz="3600"/>
          </a:p>
        </p:txBody>
      </p:sp>
      <p:sp>
        <p:nvSpPr>
          <p:cNvPr id="477" name="Shape 477"/>
          <p:cNvSpPr/>
          <p:nvPr/>
        </p:nvSpPr>
        <p:spPr>
          <a:xfrm>
            <a:off x="1687075" y="2894075"/>
            <a:ext cx="348625" cy="1412750"/>
          </a:xfrm>
          <a:custGeom>
            <a:pathLst>
              <a:path extrusionOk="0" h="56510" w="13945">
                <a:moveTo>
                  <a:pt x="0" y="56510"/>
                </a:moveTo>
                <a:cubicBezTo>
                  <a:pt x="2286" y="52030"/>
                  <a:pt x="12802" y="39045"/>
                  <a:pt x="13716" y="29627"/>
                </a:cubicBezTo>
                <a:cubicBezTo>
                  <a:pt x="14630" y="20209"/>
                  <a:pt x="6858" y="4938"/>
                  <a:pt x="5486" y="0"/>
                </a:cubicBezTo>
              </a:path>
            </a:pathLst>
          </a:custGeom>
          <a:noFill/>
          <a:ln cap="flat" cmpd="sng" w="28575">
            <a:solidFill>
              <a:srgbClr val="FF0000"/>
            </a:solidFill>
            <a:prstDash val="solid"/>
            <a:round/>
            <a:headEnd len="med" w="med" type="none"/>
            <a:tailEnd len="med" w="med" type="stealth"/>
          </a:ln>
        </p:spPr>
      </p:sp>
      <p:sp>
        <p:nvSpPr>
          <p:cNvPr id="478" name="Shape 478"/>
          <p:cNvSpPr/>
          <p:nvPr/>
        </p:nvSpPr>
        <p:spPr>
          <a:xfrm>
            <a:off x="2304300" y="2839200"/>
            <a:ext cx="1188150" cy="795550"/>
          </a:xfrm>
          <a:custGeom>
            <a:pathLst>
              <a:path extrusionOk="0" h="31822" w="47526">
                <a:moveTo>
                  <a:pt x="47183" y="31822"/>
                </a:moveTo>
                <a:cubicBezTo>
                  <a:pt x="46726" y="28713"/>
                  <a:pt x="49468" y="17283"/>
                  <a:pt x="44439" y="13168"/>
                </a:cubicBezTo>
                <a:cubicBezTo>
                  <a:pt x="39410" y="9053"/>
                  <a:pt x="24414" y="9328"/>
                  <a:pt x="17007" y="7133"/>
                </a:cubicBezTo>
                <a:cubicBezTo>
                  <a:pt x="9601" y="4938"/>
                  <a:pt x="2835" y="1189"/>
                  <a:pt x="0" y="0"/>
                </a:cubicBezTo>
              </a:path>
            </a:pathLst>
          </a:custGeom>
          <a:noFill/>
          <a:ln cap="flat" cmpd="sng" w="28575">
            <a:solidFill>
              <a:srgbClr val="FF0000"/>
            </a:solidFill>
            <a:prstDash val="solid"/>
            <a:round/>
            <a:headEnd len="med" w="med" type="none"/>
            <a:tailEnd len="med" w="med" type="stealth"/>
          </a:ln>
        </p:spPr>
      </p:sp>
      <p:sp>
        <p:nvSpPr>
          <p:cNvPr id="479" name="Shape 479"/>
          <p:cNvSpPr/>
          <p:nvPr/>
        </p:nvSpPr>
        <p:spPr>
          <a:xfrm>
            <a:off x="3922775" y="2261427"/>
            <a:ext cx="1837871" cy="358468"/>
          </a:xfrm>
          <a:custGeom>
            <a:pathLst>
              <a:path extrusionOk="0" h="17076" w="130577">
                <a:moveTo>
                  <a:pt x="130577" y="13785"/>
                </a:moveTo>
                <a:cubicBezTo>
                  <a:pt x="124633" y="11499"/>
                  <a:pt x="107534" y="343"/>
                  <a:pt x="94915" y="69"/>
                </a:cubicBezTo>
                <a:cubicBezTo>
                  <a:pt x="82296" y="-205"/>
                  <a:pt x="70683" y="9305"/>
                  <a:pt x="54864" y="12139"/>
                </a:cubicBezTo>
                <a:cubicBezTo>
                  <a:pt x="39045" y="14974"/>
                  <a:pt x="9144" y="16253"/>
                  <a:pt x="0" y="17076"/>
                </a:cubicBezTo>
              </a:path>
            </a:pathLst>
          </a:custGeom>
          <a:noFill/>
          <a:ln cap="flat" cmpd="sng" w="28575">
            <a:solidFill>
              <a:srgbClr val="FF0000"/>
            </a:solidFill>
            <a:prstDash val="solid"/>
            <a:round/>
            <a:headEnd len="med" w="med" type="none"/>
            <a:tailEnd len="med" w="med" type="stealth"/>
          </a:ln>
        </p:spPr>
      </p:sp>
      <p:sp>
        <p:nvSpPr>
          <p:cNvPr id="480" name="Shape 480"/>
          <p:cNvSpPr/>
          <p:nvPr/>
        </p:nvSpPr>
        <p:spPr>
          <a:xfrm>
            <a:off x="2071125" y="2894075"/>
            <a:ext cx="534925" cy="877825"/>
          </a:xfrm>
          <a:custGeom>
            <a:pathLst>
              <a:path extrusionOk="0" h="35113" w="21397">
                <a:moveTo>
                  <a:pt x="21397" y="35113"/>
                </a:moveTo>
                <a:cubicBezTo>
                  <a:pt x="19934" y="31455"/>
                  <a:pt x="16184" y="19019"/>
                  <a:pt x="12618" y="13167"/>
                </a:cubicBezTo>
                <a:cubicBezTo>
                  <a:pt x="9052" y="7315"/>
                  <a:pt x="2103" y="2195"/>
                  <a:pt x="0" y="0"/>
                </a:cubicBezTo>
              </a:path>
            </a:pathLst>
          </a:custGeom>
          <a:noFill/>
          <a:ln cap="flat" cmpd="sng" w="28575">
            <a:solidFill>
              <a:srgbClr val="FF0000"/>
            </a:solidFill>
            <a:prstDash val="solid"/>
            <a:round/>
            <a:headEnd len="med" w="med" type="none"/>
            <a:tailEnd len="med" w="med" type="stealth"/>
          </a:ln>
        </p:spPr>
      </p:sp>
      <p:sp>
        <p:nvSpPr>
          <p:cNvPr id="481" name="Shape 481"/>
          <p:cNvSpPr txBox="1"/>
          <p:nvPr/>
        </p:nvSpPr>
        <p:spPr>
          <a:xfrm rot="-323211">
            <a:off x="3266765" y="2632485"/>
            <a:ext cx="1706436" cy="457118"/>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rPr>
              <a:t>Hint: It’s this thing.</a:t>
            </a:r>
            <a:endParaRPr>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87" name="Shape 48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a:t>
            </a:r>
            <a:r>
              <a:rPr lang="en" sz="1800">
                <a:solidFill>
                  <a:srgbClr val="0000FF"/>
                </a:solidFill>
              </a:rPr>
              <a:t>parameter</a:t>
            </a:r>
            <a:r>
              <a:rPr lang="en" sz="1800"/>
              <a:t>);</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88" name="Shape 488"/>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89" name="Shape 489"/>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490" name="Shape 490"/>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491" name="Shape 491"/>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THIS. IS. A. SHOVELING LOOP!</a:t>
            </a:r>
            <a:endParaRPr/>
          </a:p>
        </p:txBody>
      </p:sp>
      <p:sp>
        <p:nvSpPr>
          <p:cNvPr id="497" name="Shape 4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for (int position = startOfDriveway; position &lt; drivewayLength; position++){</a:t>
            </a:r>
            <a:endParaRPr sz="1800"/>
          </a:p>
          <a:p>
            <a:pPr indent="0" lvl="0" marL="0" rtl="0">
              <a:spcBef>
                <a:spcPts val="600"/>
              </a:spcBef>
              <a:spcAft>
                <a:spcPts val="0"/>
              </a:spcAft>
              <a:buNone/>
            </a:pPr>
            <a:r>
              <a:t/>
            </a:r>
            <a:endParaRPr sz="1800"/>
          </a:p>
          <a:p>
            <a:pPr indent="457200" lvl="0" marL="0" rtl="0">
              <a:spcBef>
                <a:spcPts val="600"/>
              </a:spcBef>
              <a:spcAft>
                <a:spcPts val="0"/>
              </a:spcAft>
              <a:buNone/>
            </a:pPr>
            <a:r>
              <a:rPr lang="en" sz="1800"/>
              <a:t>shovelSnow(position);</a:t>
            </a:r>
            <a:endParaRPr sz="1800"/>
          </a:p>
          <a:p>
            <a:pPr indent="457200" lvl="0" marL="0" rtl="0">
              <a:spcBef>
                <a:spcPts val="600"/>
              </a:spcBef>
              <a:spcAft>
                <a:spcPts val="0"/>
              </a:spcAft>
              <a:buNone/>
            </a:pPr>
            <a:r>
              <a:t/>
            </a:r>
            <a:endParaRPr sz="1800"/>
          </a:p>
          <a:p>
            <a:pPr indent="0" lvl="0" marL="0" rtl="0">
              <a:spcBef>
                <a:spcPts val="600"/>
              </a:spcBef>
              <a:spcAft>
                <a:spcPts val="0"/>
              </a:spcAft>
              <a:buNone/>
            </a:pPr>
            <a:r>
              <a:rPr lang="en" sz="1800"/>
              <a:t>}</a:t>
            </a:r>
            <a:endParaRPr sz="1800"/>
          </a:p>
        </p:txBody>
      </p:sp>
      <p:cxnSp>
        <p:nvCxnSpPr>
          <p:cNvPr id="498" name="Shape 498"/>
          <p:cNvCxnSpPr/>
          <p:nvPr/>
        </p:nvCxnSpPr>
        <p:spPr>
          <a:xfrm>
            <a:off x="982775" y="2062776"/>
            <a:ext cx="2940000" cy="8400"/>
          </a:xfrm>
          <a:prstGeom prst="straightConnector1">
            <a:avLst/>
          </a:prstGeom>
          <a:noFill/>
          <a:ln cap="flat" cmpd="sng" w="19050">
            <a:solidFill>
              <a:schemeClr val="dk2"/>
            </a:solidFill>
            <a:prstDash val="solid"/>
            <a:round/>
            <a:headEnd len="med" w="med" type="none"/>
            <a:tailEnd len="med" w="med" type="none"/>
          </a:ln>
        </p:spPr>
      </p:cxnSp>
      <p:cxnSp>
        <p:nvCxnSpPr>
          <p:cNvPr id="499" name="Shape 499"/>
          <p:cNvCxnSpPr/>
          <p:nvPr/>
        </p:nvCxnSpPr>
        <p:spPr>
          <a:xfrm>
            <a:off x="4058825" y="2085975"/>
            <a:ext cx="2553600" cy="0"/>
          </a:xfrm>
          <a:prstGeom prst="straightConnector1">
            <a:avLst/>
          </a:prstGeom>
          <a:noFill/>
          <a:ln cap="flat" cmpd="sng" w="19050">
            <a:solidFill>
              <a:schemeClr val="dk2"/>
            </a:solidFill>
            <a:prstDash val="solid"/>
            <a:round/>
            <a:headEnd len="med" w="med" type="none"/>
            <a:tailEnd len="med" w="med" type="none"/>
          </a:ln>
        </p:spPr>
      </p:cxnSp>
      <p:cxnSp>
        <p:nvCxnSpPr>
          <p:cNvPr id="500" name="Shape 500"/>
          <p:cNvCxnSpPr/>
          <p:nvPr/>
        </p:nvCxnSpPr>
        <p:spPr>
          <a:xfrm>
            <a:off x="6869075" y="2105025"/>
            <a:ext cx="1155600" cy="0"/>
          </a:xfrm>
          <a:prstGeom prst="straightConnector1">
            <a:avLst/>
          </a:prstGeom>
          <a:noFill/>
          <a:ln cap="flat" cmpd="sng" w="19050">
            <a:solidFill>
              <a:schemeClr val="dk2"/>
            </a:solidFill>
            <a:prstDash val="solid"/>
            <a:round/>
            <a:headEnd len="med" w="med" type="none"/>
            <a:tailEnd len="med" w="med" type="none"/>
          </a:ln>
        </p:spPr>
      </p:cxnSp>
      <p:cxnSp>
        <p:nvCxnSpPr>
          <p:cNvPr id="501" name="Shape 501"/>
          <p:cNvCxnSpPr/>
          <p:nvPr/>
        </p:nvCxnSpPr>
        <p:spPr>
          <a:xfrm>
            <a:off x="1077875" y="2790825"/>
            <a:ext cx="1155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In Class Assignment</a:t>
            </a:r>
            <a:endParaRPr/>
          </a:p>
        </p:txBody>
      </p:sp>
      <p:sp>
        <p:nvSpPr>
          <p:cNvPr id="507" name="Shape 5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Using a for( ) loop, make a line of white circles, each of which turn black when the mouse hovers over it.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idx="1" type="body"/>
          </p:nvPr>
        </p:nvSpPr>
        <p:spPr>
          <a:xfrm>
            <a:off x="840825" y="2023250"/>
            <a:ext cx="7845900" cy="4544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9600" u="sng">
                <a:solidFill>
                  <a:schemeClr val="hlink"/>
                </a:solidFill>
                <a:latin typeface="Geo"/>
                <a:ea typeface="Geo"/>
                <a:cs typeface="Geo"/>
                <a:sym typeface="Geo"/>
                <a:hlinkClick r:id="rId3"/>
              </a:rPr>
              <a:t>fyprocessing</a:t>
            </a:r>
            <a:endParaRPr sz="9600">
              <a:latin typeface="Geo"/>
              <a:ea typeface="Geo"/>
              <a:cs typeface="Geo"/>
              <a:sym typeface="Ge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latin typeface="Lato"/>
                <a:ea typeface="Lato"/>
                <a:cs typeface="Lato"/>
                <a:sym typeface="Lato"/>
              </a:rPr>
              <a:t>Repetition</a:t>
            </a:r>
            <a:endParaRPr>
              <a:latin typeface="Lato"/>
              <a:ea typeface="Lato"/>
              <a:cs typeface="Lato"/>
              <a:sym typeface="Lato"/>
            </a:endParaRPr>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Lato"/>
                <a:ea typeface="Lato"/>
                <a:cs typeface="Lato"/>
                <a:sym typeface="Lato"/>
              </a:rPr>
              <a:t>You know how to draw a circle.</a:t>
            </a:r>
            <a:endParaRPr>
              <a:latin typeface="Lato"/>
              <a:ea typeface="Lato"/>
              <a:cs typeface="Lato"/>
              <a:sym typeface="Lato"/>
            </a:endParaRPr>
          </a:p>
          <a:p>
            <a:pPr indent="0" lvl="0" marL="0" rtl="0">
              <a:spcBef>
                <a:spcPts val="600"/>
              </a:spcBef>
              <a:spcAft>
                <a:spcPts val="0"/>
              </a:spcAft>
              <a:buNone/>
            </a:pPr>
            <a:r>
              <a:t/>
            </a:r>
            <a:endParaRPr>
              <a:latin typeface="Lato"/>
              <a:ea typeface="Lato"/>
              <a:cs typeface="Lato"/>
              <a:sym typeface="Lato"/>
            </a:endParaRPr>
          </a:p>
          <a:p>
            <a:pPr indent="0" lvl="0" marL="0">
              <a:spcBef>
                <a:spcPts val="600"/>
              </a:spcBef>
              <a:spcAft>
                <a:spcPts val="0"/>
              </a:spcAft>
              <a:buNone/>
            </a:pPr>
            <a:r>
              <a:rPr lang="en">
                <a:latin typeface="Lato"/>
                <a:ea typeface="Lato"/>
                <a:cs typeface="Lato"/>
                <a:sym typeface="Lato"/>
              </a:rPr>
              <a:t>But if you want </a:t>
            </a:r>
            <a:r>
              <a:rPr b="1" lang="en" sz="9600">
                <a:latin typeface="Lato"/>
                <a:ea typeface="Lato"/>
                <a:cs typeface="Lato"/>
                <a:sym typeface="Lato"/>
              </a:rPr>
              <a:t>50</a:t>
            </a:r>
            <a:r>
              <a:rPr lang="en">
                <a:latin typeface="Lato"/>
                <a:ea typeface="Lato"/>
                <a:cs typeface="Lato"/>
                <a:sym typeface="Lato"/>
              </a:rPr>
              <a:t> circles...</a:t>
            </a: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Shape 517"/>
          <p:cNvSpPr txBox="1"/>
          <p:nvPr>
            <p:ph idx="1" type="body"/>
          </p:nvPr>
        </p:nvSpPr>
        <p:spPr>
          <a:xfrm>
            <a:off x="840825" y="2023250"/>
            <a:ext cx="7845900" cy="4544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7200" u="sng">
                <a:solidFill>
                  <a:schemeClr val="hlink"/>
                </a:solidFill>
                <a:latin typeface="Geo"/>
                <a:ea typeface="Geo"/>
                <a:cs typeface="Geo"/>
                <a:sym typeface="Geo"/>
                <a:hlinkClick r:id="rId3"/>
              </a:rPr>
              <a:t>letsgetprocessing</a:t>
            </a:r>
            <a:endParaRPr sz="7200">
              <a:latin typeface="Geo"/>
              <a:ea typeface="Geo"/>
              <a:cs typeface="Geo"/>
              <a:sym typeface="Ge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nvSpPr>
        <p:spPr>
          <a:xfrm>
            <a:off x="516600" y="263800"/>
            <a:ext cx="8110800" cy="6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ellipse(10, 10, 10, 10);</a:t>
            </a:r>
            <a:endParaRPr sz="2400"/>
          </a:p>
          <a:p>
            <a:pPr indent="0" lvl="0" marL="0" rtl="0">
              <a:spcBef>
                <a:spcPts val="0"/>
              </a:spcBef>
              <a:spcAft>
                <a:spcPts val="0"/>
              </a:spcAft>
              <a:buNone/>
            </a:pPr>
            <a:r>
              <a:rPr lang="en" sz="2400"/>
              <a:t>ellipse(10, 20, 10, 10);</a:t>
            </a:r>
            <a:endParaRPr sz="2400"/>
          </a:p>
          <a:p>
            <a:pPr indent="0" lvl="0" marL="0" rtl="0">
              <a:spcBef>
                <a:spcPts val="0"/>
              </a:spcBef>
              <a:spcAft>
                <a:spcPts val="0"/>
              </a:spcAft>
              <a:buClr>
                <a:srgbClr val="000000"/>
              </a:buClr>
              <a:buSzPts val="1100"/>
              <a:buFont typeface="Arial"/>
              <a:buNone/>
            </a:pPr>
            <a:r>
              <a:rPr lang="en" sz="2400"/>
              <a:t>ellipse(10, 30, 10, 10);</a:t>
            </a:r>
            <a:endParaRPr sz="2400"/>
          </a:p>
          <a:p>
            <a:pPr indent="0" lvl="0" marL="0" rtl="0">
              <a:spcBef>
                <a:spcPts val="0"/>
              </a:spcBef>
              <a:spcAft>
                <a:spcPts val="0"/>
              </a:spcAft>
              <a:buClr>
                <a:srgbClr val="000000"/>
              </a:buClr>
              <a:buSzPts val="1100"/>
              <a:buFont typeface="Arial"/>
              <a:buNone/>
            </a:pPr>
            <a:r>
              <a:rPr lang="en" sz="2400"/>
              <a:t>ellipse(10, 40, 10, 10);</a:t>
            </a:r>
            <a:endParaRPr sz="2400"/>
          </a:p>
          <a:p>
            <a:pPr indent="0" lvl="0" marL="0" rtl="0">
              <a:spcBef>
                <a:spcPts val="0"/>
              </a:spcBef>
              <a:spcAft>
                <a:spcPts val="0"/>
              </a:spcAft>
              <a:buClr>
                <a:srgbClr val="000000"/>
              </a:buClr>
              <a:buSzPts val="1100"/>
              <a:buFont typeface="Arial"/>
              <a:buNone/>
            </a:pPr>
            <a:r>
              <a:rPr lang="en" sz="2400"/>
              <a:t>ellipse(10, 50, 10, 10);</a:t>
            </a:r>
            <a:endParaRPr sz="2400"/>
          </a:p>
          <a:p>
            <a:pPr indent="0" lvl="0" marL="0" rtl="0">
              <a:spcBef>
                <a:spcPts val="0"/>
              </a:spcBef>
              <a:spcAft>
                <a:spcPts val="0"/>
              </a:spcAft>
              <a:buClr>
                <a:srgbClr val="000000"/>
              </a:buClr>
              <a:buSzPts val="1100"/>
              <a:buFont typeface="Arial"/>
              <a:buNone/>
            </a:pPr>
            <a:r>
              <a:rPr lang="en" sz="2400"/>
              <a:t>ellipse(10, 60, 10, 10);</a:t>
            </a:r>
            <a:endParaRPr sz="2400"/>
          </a:p>
          <a:p>
            <a:pPr indent="0" lvl="0" marL="0" rtl="0">
              <a:spcBef>
                <a:spcPts val="0"/>
              </a:spcBef>
              <a:spcAft>
                <a:spcPts val="0"/>
              </a:spcAft>
              <a:buClr>
                <a:srgbClr val="000000"/>
              </a:buClr>
              <a:buSzPts val="1100"/>
              <a:buFont typeface="Arial"/>
              <a:buNone/>
            </a:pPr>
            <a:r>
              <a:rPr lang="en" sz="2400"/>
              <a:t>ellipse(10, 70, 10, 10);</a:t>
            </a:r>
            <a:endParaRPr sz="2400"/>
          </a:p>
          <a:p>
            <a:pPr indent="0" lvl="0" marL="0" rtl="0">
              <a:spcBef>
                <a:spcPts val="0"/>
              </a:spcBef>
              <a:spcAft>
                <a:spcPts val="0"/>
              </a:spcAft>
              <a:buClr>
                <a:srgbClr val="000000"/>
              </a:buClr>
              <a:buSzPts val="1100"/>
              <a:buFont typeface="Arial"/>
              <a:buNone/>
            </a:pPr>
            <a:r>
              <a:rPr lang="en" sz="2400"/>
              <a:t>ellipse(10, 80, 10, 10);</a:t>
            </a:r>
            <a:endParaRPr sz="2400"/>
          </a:p>
          <a:p>
            <a:pPr indent="0" lvl="0" marL="0" rtl="0">
              <a:spcBef>
                <a:spcPts val="0"/>
              </a:spcBef>
              <a:spcAft>
                <a:spcPts val="0"/>
              </a:spcAft>
              <a:buClr>
                <a:srgbClr val="000000"/>
              </a:buClr>
              <a:buSzPts val="1100"/>
              <a:buFont typeface="Arial"/>
              <a:buNone/>
            </a:pPr>
            <a:r>
              <a:rPr lang="en" sz="2400"/>
              <a:t>ellipse(10, 90, 10, 10);</a:t>
            </a:r>
            <a:endParaRPr sz="2400"/>
          </a:p>
          <a:p>
            <a:pPr indent="0" lvl="0" marL="0" rtl="0">
              <a:spcBef>
                <a:spcPts val="0"/>
              </a:spcBef>
              <a:spcAft>
                <a:spcPts val="0"/>
              </a:spcAft>
              <a:buClr>
                <a:srgbClr val="000000"/>
              </a:buClr>
              <a:buSzPts val="1100"/>
              <a:buFont typeface="Arial"/>
              <a:buNone/>
            </a:pPr>
            <a:r>
              <a:rPr lang="en" sz="2400"/>
              <a:t>ellipse(10, 100, 10, 10);</a:t>
            </a:r>
            <a:endParaRPr sz="2400"/>
          </a:p>
          <a:p>
            <a:pPr indent="0" lvl="0" marL="0" rtl="0">
              <a:spcBef>
                <a:spcPts val="0"/>
              </a:spcBef>
              <a:spcAft>
                <a:spcPts val="0"/>
              </a:spcAft>
              <a:buClr>
                <a:srgbClr val="000000"/>
              </a:buClr>
              <a:buSzPts val="1100"/>
              <a:buFont typeface="Arial"/>
              <a:buNone/>
            </a:pPr>
            <a:r>
              <a:rPr lang="en" sz="2400"/>
              <a:t>ellipse(10, 110, 10, 10);</a:t>
            </a:r>
            <a:endParaRPr sz="2400"/>
          </a:p>
          <a:p>
            <a:pPr indent="0" lvl="0" marL="0" rtl="0">
              <a:spcBef>
                <a:spcPts val="0"/>
              </a:spcBef>
              <a:spcAft>
                <a:spcPts val="0"/>
              </a:spcAft>
              <a:buClr>
                <a:srgbClr val="000000"/>
              </a:buClr>
              <a:buSzPts val="1100"/>
              <a:buFont typeface="Arial"/>
              <a:buNone/>
            </a:pPr>
            <a:r>
              <a:rPr lang="en" sz="2400"/>
              <a:t>ellipse(10, 120, 10, 10);</a:t>
            </a:r>
            <a:endParaRPr sz="2400"/>
          </a:p>
          <a:p>
            <a:pPr indent="0" lvl="0" marL="0" rtl="0">
              <a:spcBef>
                <a:spcPts val="0"/>
              </a:spcBef>
              <a:spcAft>
                <a:spcPts val="0"/>
              </a:spcAft>
              <a:buClr>
                <a:srgbClr val="000000"/>
              </a:buClr>
              <a:buSzPts val="1100"/>
              <a:buFont typeface="Arial"/>
              <a:buNone/>
            </a:pPr>
            <a:r>
              <a:rPr lang="en" sz="2400"/>
              <a:t>ellipse(10, 130, 10, 10);</a:t>
            </a:r>
            <a:endParaRPr sz="2400"/>
          </a:p>
          <a:p>
            <a:pPr indent="0" lvl="0" marL="0" rtl="0">
              <a:spcBef>
                <a:spcPts val="0"/>
              </a:spcBef>
              <a:spcAft>
                <a:spcPts val="0"/>
              </a:spcAft>
              <a:buClr>
                <a:srgbClr val="000000"/>
              </a:buClr>
              <a:buSzPts val="1100"/>
              <a:buFont typeface="Arial"/>
              <a:buNone/>
            </a:pPr>
            <a:r>
              <a:rPr lang="en" sz="2400"/>
              <a:t>ellipse(10, 140, 10, 10);</a:t>
            </a:r>
            <a:endParaRPr sz="2400"/>
          </a:p>
          <a:p>
            <a:pPr indent="0" lvl="0" marL="0" rtl="0">
              <a:spcBef>
                <a:spcPts val="0"/>
              </a:spcBef>
              <a:spcAft>
                <a:spcPts val="0"/>
              </a:spcAft>
              <a:buNone/>
            </a:pPr>
            <a:r>
              <a:t/>
            </a:r>
            <a:endParaRPr sz="3000"/>
          </a:p>
          <a:p>
            <a:pPr indent="0" lvl="0" marL="0" rtl="0">
              <a:spcBef>
                <a:spcPts val="0"/>
              </a:spcBef>
              <a:spcAft>
                <a:spcPts val="0"/>
              </a:spcAft>
              <a:buClr>
                <a:srgbClr val="000000"/>
              </a:buClr>
              <a:buSzPts val="1100"/>
              <a:buFont typeface="Arial"/>
              <a:buNone/>
            </a:pPr>
            <a:r>
              <a:rPr lang="en" sz="3000"/>
              <a:t>you get the point. It is super boring and annoying.</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457200" y="73800"/>
            <a:ext cx="87537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awesome thing about computers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73800"/>
            <a:ext cx="87537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awesome thing about computers</a:t>
            </a:r>
            <a:endParaRPr/>
          </a:p>
        </p:txBody>
      </p:sp>
      <p:sp>
        <p:nvSpPr>
          <p:cNvPr id="67" name="Shape 67"/>
          <p:cNvSpPr txBox="1"/>
          <p:nvPr>
            <p:ph idx="1" type="body"/>
          </p:nvPr>
        </p:nvSpPr>
        <p:spPr>
          <a:xfrm>
            <a:off x="457200" y="5512775"/>
            <a:ext cx="8229600" cy="927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4800">
                <a:latin typeface="Lato"/>
                <a:ea typeface="Lato"/>
                <a:cs typeface="Lato"/>
                <a:sym typeface="Lato"/>
              </a:rPr>
              <a:t>they are machines!</a:t>
            </a:r>
            <a:endParaRPr sz="4800">
              <a:latin typeface="Lato"/>
              <a:ea typeface="Lato"/>
              <a:cs typeface="Lato"/>
              <a:sym typeface="Lato"/>
            </a:endParaRPr>
          </a:p>
          <a:p>
            <a:pPr indent="0" lvl="0" marL="0" rtl="0">
              <a:spcBef>
                <a:spcPts val="600"/>
              </a:spcBef>
              <a:spcAft>
                <a:spcPts val="0"/>
              </a:spcAft>
              <a:buNone/>
            </a:pPr>
            <a:r>
              <a:rPr lang="en" sz="1800">
                <a:latin typeface="Lato"/>
                <a:ea typeface="Lato"/>
                <a:cs typeface="Lato"/>
                <a:sym typeface="Lato"/>
              </a:rPr>
              <a:t>that never get bored</a:t>
            </a:r>
            <a:endParaRPr sz="1800">
              <a:latin typeface="Lato"/>
              <a:ea typeface="Lato"/>
              <a:cs typeface="Lato"/>
              <a:sym typeface="Lato"/>
            </a:endParaRPr>
          </a:p>
        </p:txBody>
      </p:sp>
      <p:pic>
        <p:nvPicPr>
          <p:cNvPr descr="useless.gif" id="68" name="Shape 68"/>
          <p:cNvPicPr preferRelativeResize="0"/>
          <p:nvPr/>
        </p:nvPicPr>
        <p:blipFill>
          <a:blip r:embed="rId3">
            <a:alphaModFix/>
          </a:blip>
          <a:stretch>
            <a:fillRect/>
          </a:stretch>
        </p:blipFill>
        <p:spPr>
          <a:xfrm>
            <a:off x="0" y="1417651"/>
            <a:ext cx="7262291" cy="409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nvSpPr>
        <p:spPr>
          <a:xfrm>
            <a:off x="2184300" y="3200400"/>
            <a:ext cx="16644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Do thing</a:t>
            </a:r>
            <a:endParaRPr sz="3000"/>
          </a:p>
        </p:txBody>
      </p:sp>
      <p:sp>
        <p:nvSpPr>
          <p:cNvPr id="74" name="Shape 74"/>
          <p:cNvSpPr txBox="1"/>
          <p:nvPr/>
        </p:nvSpPr>
        <p:spPr>
          <a:xfrm>
            <a:off x="5742425" y="3200400"/>
            <a:ext cx="1171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Done</a:t>
            </a:r>
            <a:endParaRPr sz="3000"/>
          </a:p>
        </p:txBody>
      </p:sp>
      <p:sp>
        <p:nvSpPr>
          <p:cNvPr id="75" name="Shape 75"/>
          <p:cNvSpPr/>
          <p:nvPr/>
        </p:nvSpPr>
        <p:spPr>
          <a:xfrm>
            <a:off x="3230700" y="269730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76" name="Shape 76"/>
          <p:cNvSpPr/>
          <p:nvPr/>
        </p:nvSpPr>
        <p:spPr>
          <a:xfrm rot="10800000">
            <a:off x="3202950" y="3868351"/>
            <a:ext cx="2740325" cy="602604"/>
          </a:xfrm>
          <a:custGeom>
            <a:pathLst>
              <a:path extrusionOk="0" h="34469" w="109613">
                <a:moveTo>
                  <a:pt x="0" y="32747"/>
                </a:moveTo>
                <a:cubicBezTo>
                  <a:pt x="8991" y="27295"/>
                  <a:pt x="35676" y="-251"/>
                  <a:pt x="53945" y="36"/>
                </a:cubicBezTo>
                <a:cubicBezTo>
                  <a:pt x="72214" y="323"/>
                  <a:pt x="100335" y="28730"/>
                  <a:pt x="109613" y="34469"/>
                </a:cubicBezTo>
              </a:path>
            </a:pathLst>
          </a:custGeom>
          <a:noFill/>
          <a:ln cap="flat" cmpd="sng" w="38100">
            <a:solidFill>
              <a:srgbClr val="000000"/>
            </a:solidFill>
            <a:prstDash val="solid"/>
            <a:round/>
            <a:headEnd len="med" w="med" type="none"/>
            <a:tailEnd len="med" w="med" type="triangle"/>
          </a:ln>
        </p:spPr>
      </p:sp>
      <p:sp>
        <p:nvSpPr>
          <p:cNvPr id="77" name="Shape 77"/>
          <p:cNvSpPr txBox="1"/>
          <p:nvPr/>
        </p:nvSpPr>
        <p:spPr>
          <a:xfrm>
            <a:off x="0" y="846500"/>
            <a:ext cx="9144000" cy="457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3000"/>
              <a:t>We want the computer to do this: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