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ocessing.org/reference/image_.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ocessing.org/reference/PFont.html" TargetMode="External"/><Relationship Id="rId3" Type="http://schemas.openxmlformats.org/officeDocument/2006/relationships/hyperlink" Target="https://www.processing.org/reference/createFont_.html" TargetMode="External"/><Relationship Id="rId4" Type="http://schemas.openxmlformats.org/officeDocument/2006/relationships/hyperlink" Target="https://www.processing.org/tutorials/text/"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Title with bullet points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review previous lessons: how to draw regular geometry shapes</a:t>
            </a:r>
            <a:endParaRPr/>
          </a:p>
          <a:p>
            <a:pPr indent="0" lvl="0" marL="0">
              <a:spcBef>
                <a:spcPts val="0"/>
              </a:spcBef>
              <a:spcAft>
                <a:spcPts val="0"/>
              </a:spcAft>
              <a:buNone/>
            </a:pPr>
            <a:r>
              <a:rPr lang="en"/>
              <a:t>what do we need to draw a rectangle: width, height, coordinate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ask before giving answers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For example images are going to be loaded into a Processing Sketch, loading them into a PImage.</a:t>
            </a:r>
            <a:endParaRPr/>
          </a:p>
          <a:p>
            <a:pPr indent="0" lvl="0" marL="0" rtl="0">
              <a:spcBef>
                <a:spcPts val="0"/>
              </a:spcBef>
              <a:spcAft>
                <a:spcPts val="0"/>
              </a:spcAft>
              <a:buClr>
                <a:srgbClr val="000000"/>
              </a:buClr>
              <a:buSzPts val="1100"/>
              <a:buFont typeface="Arial"/>
              <a:buNone/>
            </a:pPr>
            <a:r>
              <a:rPr lang="en"/>
              <a:t>This PImage is going to act as a storing object.</a:t>
            </a:r>
            <a:endParaRPr/>
          </a:p>
          <a:p>
            <a:pPr indent="0" lvl="0" marL="0" rtl="0">
              <a:spcBef>
                <a:spcPts val="0"/>
              </a:spcBef>
              <a:spcAft>
                <a:spcPts val="0"/>
              </a:spcAft>
              <a:buClr>
                <a:srgbClr val="000000"/>
              </a:buClr>
              <a:buSzPts val="1100"/>
              <a:buFont typeface="Arial"/>
              <a:buNone/>
            </a:pPr>
            <a:r>
              <a:rPr lang="en"/>
              <a:t>This object works very similarly to the variables we saw.</a:t>
            </a:r>
            <a:endParaRPr/>
          </a:p>
          <a:p>
            <a:pPr indent="0" lvl="0" marL="0" rtl="0">
              <a:spcBef>
                <a:spcPts val="0"/>
              </a:spcBef>
              <a:spcAft>
                <a:spcPts val="0"/>
              </a:spcAft>
              <a:buClr>
                <a:srgbClr val="000000"/>
              </a:buClr>
              <a:buSzPts val="1100"/>
              <a:buFont typeface="Arial"/>
              <a:buNone/>
            </a:pPr>
            <a:r>
              <a:rPr lang="en"/>
              <a:t>You declare them first and then you can pass information in and out of them.</a:t>
            </a:r>
            <a:endParaRPr/>
          </a:p>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Clr>
                <a:srgbClr val="000000"/>
              </a:buClr>
              <a:buSzPts val="1100"/>
              <a:buFont typeface="Arial"/>
              <a:buNone/>
            </a:pPr>
            <a:r>
              <a:rPr lang="en"/>
              <a:t>class &amp; object vs. variable &amp; value</a:t>
            </a:r>
            <a:endParaRPr/>
          </a:p>
          <a:p>
            <a:pPr indent="0" lvl="0" marL="0" rtl="0">
              <a:spcBef>
                <a:spcPts val="0"/>
              </a:spcBef>
              <a:spcAft>
                <a:spcPts val="0"/>
              </a:spcAft>
              <a:buClr>
                <a:srgbClr val="000000"/>
              </a:buClr>
              <a:buSzPts val="1100"/>
              <a:buFont typeface="Arial"/>
              <a:buNone/>
            </a:pPr>
            <a:r>
              <a:rPr lang="en"/>
              <a:t>we are going to introduce how to declare and display an image, and why it has to be like that.</a:t>
            </a:r>
            <a:endParaRPr/>
          </a:p>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They are declared first.</a:t>
            </a:r>
            <a:endParaRPr/>
          </a:p>
          <a:p>
            <a:pPr indent="0" lvl="0" marL="0" rtl="0">
              <a:spcBef>
                <a:spcPts val="0"/>
              </a:spcBef>
              <a:spcAft>
                <a:spcPts val="0"/>
              </a:spcAft>
              <a:buNone/>
            </a:pPr>
            <a:r>
              <a:t/>
            </a:r>
            <a:endParaRPr/>
          </a:p>
          <a:p>
            <a:pPr indent="0" lvl="0" marL="0" rtl="0">
              <a:spcBef>
                <a:spcPts val="0"/>
              </a:spcBef>
              <a:spcAft>
                <a:spcPts val="0"/>
              </a:spcAft>
              <a:buNone/>
            </a:pPr>
            <a:r>
              <a:rPr lang="en"/>
              <a:t>Fill with information from a file.</a:t>
            </a:r>
            <a:endParaRPr/>
          </a:p>
          <a:p>
            <a:pPr indent="0" lvl="0" marL="0" rtl="0">
              <a:spcBef>
                <a:spcPts val="0"/>
              </a:spcBef>
              <a:spcAft>
                <a:spcPts val="0"/>
              </a:spcAft>
              <a:buNone/>
            </a:pPr>
            <a:r>
              <a:t/>
            </a:r>
            <a:endParaRPr/>
          </a:p>
          <a:p>
            <a:pPr indent="0" lvl="0" marL="0" rtl="0">
              <a:spcBef>
                <a:spcPts val="0"/>
              </a:spcBef>
              <a:spcAft>
                <a:spcPts val="0"/>
              </a:spcAft>
              <a:buNone/>
            </a:pPr>
            <a:r>
              <a:rPr lang="en"/>
              <a:t>And displayed in the right way</a:t>
            </a:r>
            <a:endParaRPr/>
          </a:p>
          <a:p>
            <a:pPr indent="0" lvl="0" marL="0" rtl="0">
              <a:spcBef>
                <a:spcPts val="0"/>
              </a:spcBef>
              <a:spcAft>
                <a:spcPts val="0"/>
              </a:spcAft>
              <a:buNone/>
            </a:pPr>
            <a:r>
              <a:t/>
            </a:r>
            <a:endParaRPr/>
          </a:p>
          <a:p>
            <a:pPr indent="0" lvl="0" marL="0" rtl="0">
              <a:spcBef>
                <a:spcPts val="0"/>
              </a:spcBef>
              <a:spcAft>
                <a:spcPts val="0"/>
              </a:spcAft>
              <a:buNone/>
            </a:pPr>
            <a:r>
              <a:rPr lang="en"/>
              <a:t>IMPORTANT NOTE: you don't have to call it myImage. You can name it whatever you want</a:t>
            </a:r>
            <a:endParaRPr/>
          </a:p>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https://www.processing.org/reference/image_.html</a:t>
            </a:r>
            <a:endParaRPr/>
          </a:p>
          <a:p>
            <a:pPr indent="0" lvl="0" marL="0" rtl="0">
              <a:spcBef>
                <a:spcPts val="0"/>
              </a:spcBef>
              <a:spcAft>
                <a:spcPts val="0"/>
              </a:spcAft>
              <a:buNone/>
            </a:pPr>
            <a:r>
              <a:t/>
            </a:r>
            <a:endParaRPr/>
          </a:p>
          <a:p>
            <a:pPr indent="0" lvl="0" marL="0" rtl="0">
              <a:spcBef>
                <a:spcPts val="0"/>
              </a:spcBef>
              <a:spcAft>
                <a:spcPts val="0"/>
              </a:spcAft>
              <a:buNone/>
            </a:pPr>
            <a:r>
              <a:rPr lang="en"/>
              <a:t>show them the definition in processing website by right clicking PImage in Processing Sketch</a:t>
            </a:r>
            <a:endParaRPr/>
          </a:p>
          <a:p>
            <a:pPr indent="0" lvl="0" marL="0" rtl="0">
              <a:spcBef>
                <a:spcPts val="0"/>
              </a:spcBef>
              <a:spcAft>
                <a:spcPts val="0"/>
              </a:spcAft>
              <a:buNone/>
            </a:pPr>
            <a:r>
              <a:rPr lang="en"/>
              <a:t>tell them several reasons why it has to be like this.</a:t>
            </a:r>
            <a:endParaRPr/>
          </a:p>
          <a:p>
            <a:pPr indent="0" lvl="0" marL="0">
              <a:spcBef>
                <a:spcPts val="0"/>
              </a:spcBef>
              <a:spcAft>
                <a:spcPts val="0"/>
              </a:spcAft>
              <a:buNone/>
            </a:pPr>
            <a:r>
              <a:rPr lang="en"/>
              <a:t>If they are defined like geometries, then this image will be loaded each time when it displays on the screen.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two other methods to change image properties;</a:t>
            </a:r>
            <a:endParaRPr/>
          </a:p>
          <a:p>
            <a:pPr indent="0" lvl="0" marL="0" rtl="0">
              <a:spcBef>
                <a:spcPts val="0"/>
              </a:spcBef>
              <a:spcAft>
                <a:spcPts val="0"/>
              </a:spcAft>
              <a:buNone/>
            </a:pPr>
            <a:r>
              <a:rPr lang="en"/>
              <a:t>preparation for the increment movement of image</a:t>
            </a:r>
            <a:endParaRPr/>
          </a:p>
          <a:p>
            <a:pPr indent="0" lvl="0" marL="0" rtl="0">
              <a:spcBef>
                <a:spcPts val="0"/>
              </a:spcBef>
              <a:spcAft>
                <a:spcPts val="0"/>
              </a:spcAft>
              <a:buNone/>
            </a:pPr>
            <a:r>
              <a:t/>
            </a:r>
            <a:endParaRPr/>
          </a:p>
          <a:p>
            <a:pPr indent="0" lvl="0" marL="0">
              <a:spcBef>
                <a:spcPts val="0"/>
              </a:spcBef>
              <a:spcAft>
                <a:spcPts val="0"/>
              </a:spcAft>
              <a:buNone/>
            </a:pPr>
            <a:r>
              <a:rPr lang="en">
                <a:solidFill>
                  <a:schemeClr val="dk1"/>
                </a:solidFill>
              </a:rPr>
              <a:t>use local variables to define the resized size of this image and explain the difference between global and local variables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position, size, brightness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try the wrong one: local variables to further visually explain the difference, and then use the right one: global variables to make the image move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Let's say you want to print some text on the screen. You already know that we can do that using String variables ( http://processing.org/reference/String.html ) but we don't know how to render it into the screen. </a:t>
            </a:r>
            <a:endParaRPr/>
          </a:p>
          <a:p>
            <a:pPr indent="0" lvl="0" marL="0" rtl="0">
              <a:spcBef>
                <a:spcPts val="0"/>
              </a:spcBef>
              <a:spcAft>
                <a:spcPts val="0"/>
              </a:spcAft>
              <a:buClr>
                <a:srgbClr val="000000"/>
              </a:buClr>
              <a:buSzPts val="1100"/>
              <a:buFont typeface="Arial"/>
              <a:buNone/>
            </a:pPr>
            <a:r>
              <a:rPr lang="en"/>
              <a:t>In order to do that we need to pick up a font. Just like in any word editor.</a:t>
            </a:r>
            <a:endParaRPr/>
          </a:p>
          <a:p>
            <a:pPr indent="0" lvl="0" marL="0" rtl="0">
              <a:spcBef>
                <a:spcPts val="0"/>
              </a:spcBef>
              <a:spcAft>
                <a:spcPts val="0"/>
              </a:spcAft>
              <a:buClr>
                <a:srgbClr val="000000"/>
              </a:buClr>
              <a:buSzPts val="1100"/>
              <a:buFont typeface="Arial"/>
              <a:buNone/>
            </a:pPr>
            <a:r>
              <a:rPr lang="en"/>
              <a:t>Processing have another special object for that call PFont.</a:t>
            </a:r>
            <a:endParaRPr/>
          </a:p>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sz="1200">
                <a:solidFill>
                  <a:schemeClr val="dk1"/>
                </a:solidFill>
              </a:rPr>
              <a:t>Very similar to PImage BUT... text() just draw text and the font have to be set just like Fill color of stroke color.</a:t>
            </a:r>
            <a:endParaRPr sz="1200">
              <a:solidFill>
                <a:schemeClr val="dk1"/>
              </a:solidFill>
            </a:endParaRPr>
          </a:p>
          <a:p>
            <a:pPr indent="0" lvl="0" marL="0" rtl="0">
              <a:spcBef>
                <a:spcPts val="0"/>
              </a:spcBef>
              <a:spcAft>
                <a:spcPts val="0"/>
              </a:spcAft>
              <a:buClr>
                <a:srgbClr val="000000"/>
              </a:buClr>
              <a:buSzPts val="1100"/>
              <a:buFont typeface="Arial"/>
              <a:buNone/>
            </a:pPr>
            <a:r>
              <a:t/>
            </a:r>
            <a:endParaRPr sz="1200">
              <a:solidFill>
                <a:schemeClr val="dk1"/>
              </a:solidFill>
            </a:endParaRPr>
          </a:p>
          <a:p>
            <a:pPr indent="0" lvl="0" marL="0" rtl="0">
              <a:spcBef>
                <a:spcPts val="0"/>
              </a:spcBef>
              <a:spcAft>
                <a:spcPts val="0"/>
              </a:spcAft>
              <a:buClr>
                <a:srgbClr val="000000"/>
              </a:buClr>
              <a:buSzPts val="1100"/>
              <a:buFont typeface="Arial"/>
              <a:buNone/>
            </a:pPr>
            <a:r>
              <a:rPr lang="en" sz="1200">
                <a:solidFill>
                  <a:schemeClr val="dk1"/>
                </a:solidFill>
              </a:rPr>
              <a:t>Where you can get those .vlw fonts? @#*! </a:t>
            </a:r>
            <a:endParaRPr sz="1200">
              <a:solidFill>
                <a:schemeClr val="dk1"/>
              </a:solidFill>
            </a:endParaRPr>
          </a:p>
          <a:p>
            <a:pPr indent="0" lvl="0" marL="0" rtl="0">
              <a:spcBef>
                <a:spcPts val="0"/>
              </a:spcBef>
              <a:spcAft>
                <a:spcPts val="0"/>
              </a:spcAft>
              <a:buClr>
                <a:srgbClr val="000000"/>
              </a:buClr>
              <a:buSzPts val="1100"/>
              <a:buFont typeface="Arial"/>
              <a:buNone/>
            </a:pPr>
            <a:r>
              <a:t/>
            </a:r>
            <a:endParaRPr sz="1200">
              <a:solidFill>
                <a:schemeClr val="dk1"/>
              </a:solidFill>
            </a:endParaRPr>
          </a:p>
          <a:p>
            <a:pPr indent="0" lvl="0" marL="0" rtl="0">
              <a:spcBef>
                <a:spcPts val="0"/>
              </a:spcBef>
              <a:spcAft>
                <a:spcPts val="0"/>
              </a:spcAft>
              <a:buClr>
                <a:srgbClr val="000000"/>
              </a:buClr>
              <a:buSzPts val="1100"/>
              <a:buFont typeface="Arial"/>
              <a:buNone/>
            </a:pPr>
            <a:r>
              <a:rPr lang="en" sz="1200" u="sng">
                <a:solidFill>
                  <a:schemeClr val="dk1"/>
                </a:solidFill>
                <a:hlinkClick r:id="rId2"/>
              </a:rPr>
              <a:t>https://www.processing.org/reference/PFont.html</a:t>
            </a:r>
            <a:endParaRPr sz="1200">
              <a:solidFill>
                <a:schemeClr val="dk1"/>
              </a:solidFill>
            </a:endParaRPr>
          </a:p>
          <a:p>
            <a:pPr indent="0" lvl="0" marL="0" rtl="0">
              <a:spcBef>
                <a:spcPts val="0"/>
              </a:spcBef>
              <a:spcAft>
                <a:spcPts val="0"/>
              </a:spcAft>
              <a:buClr>
                <a:srgbClr val="000000"/>
              </a:buClr>
              <a:buSzPts val="1100"/>
              <a:buFont typeface="Arial"/>
              <a:buNone/>
            </a:pPr>
            <a:r>
              <a:rPr lang="en" sz="1200" u="sng">
                <a:solidFill>
                  <a:schemeClr val="dk1"/>
                </a:solidFill>
                <a:hlinkClick r:id="rId3"/>
              </a:rPr>
              <a:t>https://www.processing.org/reference/createFont_.html</a:t>
            </a:r>
            <a:endParaRPr sz="1200">
              <a:solidFill>
                <a:schemeClr val="dk1"/>
              </a:solidFill>
            </a:endParaRPr>
          </a:p>
          <a:p>
            <a:pPr indent="0" lvl="0" marL="0" rtl="0">
              <a:spcBef>
                <a:spcPts val="0"/>
              </a:spcBef>
              <a:spcAft>
                <a:spcPts val="0"/>
              </a:spcAft>
              <a:buClr>
                <a:srgbClr val="000000"/>
              </a:buClr>
              <a:buSzPts val="1100"/>
              <a:buFont typeface="Arial"/>
              <a:buNone/>
            </a:pPr>
            <a:r>
              <a:rPr lang="en" sz="1200" u="sng">
                <a:solidFill>
                  <a:schemeClr val="dk1"/>
                </a:solidFill>
                <a:hlinkClick r:id="rId4"/>
              </a:rPr>
              <a:t>https://www.processing.org/tutorials/text/</a:t>
            </a:r>
            <a:endParaRPr sz="120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More references http://processing.org/tutorials/text/ </a:t>
            </a:r>
            <a:endParaRPr/>
          </a:p>
          <a:p>
            <a:pPr indent="0" lvl="0" marL="0" rtl="0">
              <a:spcBef>
                <a:spcPts val="0"/>
              </a:spcBef>
              <a:spcAft>
                <a:spcPts val="0"/>
              </a:spcAft>
              <a:buNone/>
            </a:pPr>
            <a:r>
              <a:t/>
            </a:r>
            <a:endParaRPr/>
          </a:p>
          <a:p>
            <a:pPr indent="0" lvl="0" marL="0" rtl="0">
              <a:spcBef>
                <a:spcPts val="0"/>
              </a:spcBef>
              <a:spcAft>
                <a:spcPts val="0"/>
              </a:spcAft>
              <a:buNone/>
            </a:pPr>
            <a:r>
              <a:rPr lang="en"/>
              <a:t>Processing.org gives walkthrough here:</a:t>
            </a:r>
            <a:endParaRPr/>
          </a:p>
          <a:p>
            <a:pPr indent="0" lvl="0" marL="0" rtl="0">
              <a:spcBef>
                <a:spcPts val="0"/>
              </a:spcBef>
              <a:spcAft>
                <a:spcPts val="0"/>
              </a:spcAft>
              <a:buNone/>
            </a:pPr>
            <a:r>
              <a:t/>
            </a:r>
            <a:endParaRPr/>
          </a:p>
          <a:p>
            <a:pPr indent="457200" lvl="0" marL="0" rtl="0">
              <a:spcBef>
                <a:spcPts val="0"/>
              </a:spcBef>
              <a:spcAft>
                <a:spcPts val="0"/>
              </a:spcAft>
              <a:buNone/>
            </a:pPr>
            <a:r>
              <a:rPr lang="en"/>
              <a:t>- http://processing.org/reference/loadFont_.html</a:t>
            </a:r>
            <a:endParaRPr/>
          </a:p>
          <a:p>
            <a:pPr indent="457200" lvl="0" marL="0" rtl="0">
              <a:spcBef>
                <a:spcPts val="0"/>
              </a:spcBef>
              <a:spcAft>
                <a:spcPts val="0"/>
              </a:spcAft>
              <a:buNone/>
            </a:pPr>
            <a:r>
              <a:rPr lang="en"/>
              <a:t>- http://processing.org/reference/PFont.html</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Also if you want to be a hardcore coder you can created your self</a:t>
            </a:r>
            <a:endParaRPr/>
          </a:p>
          <a:p>
            <a:pPr indent="0" lvl="0" marL="0">
              <a:spcBef>
                <a:spcPts val="0"/>
              </a:spcBef>
              <a:spcAft>
                <a:spcPts val="0"/>
              </a:spcAft>
              <a:buNone/>
            </a:pPr>
            <a:r>
              <a:rPr lang="en"/>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text display + text properties(position, size, color, stroke…...)</a:t>
            </a:r>
            <a:endParaRPr/>
          </a:p>
          <a:p>
            <a:pPr indent="0" lvl="0" marL="0" rtl="0">
              <a:spcBef>
                <a:spcPts val="0"/>
              </a:spcBef>
              <a:spcAft>
                <a:spcPts val="0"/>
              </a:spcAft>
              <a:buNone/>
            </a:pPr>
            <a:r>
              <a:rPr lang="en"/>
              <a:t>textAlign(CENTER);</a:t>
            </a:r>
            <a:endParaRPr/>
          </a:p>
          <a:p>
            <a:pPr indent="0" lvl="0" marL="0" rtl="0">
              <a:spcBef>
                <a:spcPts val="0"/>
              </a:spcBef>
              <a:spcAft>
                <a:spcPts val="0"/>
              </a:spcAft>
              <a:buNone/>
            </a:pPr>
            <a:r>
              <a:t/>
            </a:r>
            <a:endParaRPr/>
          </a:p>
          <a:p>
            <a:pPr indent="0" lvl="0" marL="0" rtl="0">
              <a:spcBef>
                <a:spcPts val="0"/>
              </a:spcBef>
              <a:spcAft>
                <a:spcPts val="0"/>
              </a:spcAft>
              <a:buNone/>
            </a:pPr>
            <a:r>
              <a:rPr lang="en"/>
              <a:t>do it themselves and ask questions if they have problems displaying it</a:t>
            </a:r>
            <a:endParaRPr/>
          </a:p>
          <a:p>
            <a:pPr indent="0" lvl="0" marL="0" rtl="0">
              <a:spcBef>
                <a:spcPts val="0"/>
              </a:spcBef>
              <a:spcAft>
                <a:spcPts val="0"/>
              </a:spcAft>
              <a:buNone/>
            </a:pPr>
            <a:r>
              <a:t/>
            </a:r>
            <a:endParaRPr/>
          </a:p>
          <a:p>
            <a:pPr indent="0" lvl="0" marL="0">
              <a:spcBef>
                <a:spcPts val="0"/>
              </a:spcBef>
              <a:spcAft>
                <a:spcPts val="0"/>
              </a:spcAft>
              <a:buNone/>
            </a:pPr>
            <a:r>
              <a:rPr lang="en"/>
              <a:t>also self create text increment animation or trigonometry animation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try difference between int and float and convert float to int</a:t>
            </a:r>
            <a:endParaRPr/>
          </a:p>
          <a:p>
            <a:pPr indent="0" lvl="0" marL="0" rtl="0">
              <a:spcBef>
                <a:spcPts val="0"/>
              </a:spcBef>
              <a:spcAft>
                <a:spcPts val="0"/>
              </a:spcAft>
              <a:buNone/>
            </a:pPr>
            <a:r>
              <a:rPr b="1" lang="en"/>
              <a:t>(it may be better to learn int() in the second day when int and float are taught and also when math operators are taught. convert float into int and also convert the result of calculations into int)</a:t>
            </a:r>
            <a:endParaRPr b="1"/>
          </a:p>
          <a:p>
            <a:pPr indent="0" lvl="0" marL="0" rtl="0">
              <a:spcBef>
                <a:spcPts val="0"/>
              </a:spcBef>
              <a:spcAft>
                <a:spcPts val="0"/>
              </a:spcAft>
              <a:buNone/>
            </a:pPr>
            <a:r>
              <a:t/>
            </a:r>
            <a:endParaRPr/>
          </a:p>
          <a:p>
            <a:pPr indent="0" lvl="0" marL="0">
              <a:spcBef>
                <a:spcPts val="0"/>
              </a:spcBef>
              <a:spcAft>
                <a:spcPts val="0"/>
              </a:spcAft>
              <a:buNone/>
            </a:pPr>
            <a:r>
              <a:rPr lang="en"/>
              <a:t>use random() to randomize text position random(negative number, positive number);</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random() to randomize text position random(negative number, positive number);</a:t>
            </a:r>
            <a:endParaRPr/>
          </a:p>
          <a:p>
            <a:pPr indent="0" lvl="0" marL="0" rtl="0">
              <a:spcBef>
                <a:spcPts val="0"/>
              </a:spcBef>
              <a:spcAft>
                <a:spcPts val="0"/>
              </a:spcAft>
              <a:buNone/>
            </a:pPr>
            <a:r>
              <a:t/>
            </a:r>
            <a:endParaRPr/>
          </a:p>
          <a:p>
            <a:pPr indent="0" lvl="0" marL="0" rtl="0">
              <a:spcBef>
                <a:spcPts val="0"/>
              </a:spcBef>
              <a:spcAft>
                <a:spcPts val="0"/>
              </a:spcAft>
              <a:buNone/>
            </a:pPr>
            <a:r>
              <a:rPr lang="en"/>
              <a:t>ads with text zoom in and out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Nokia 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first part of the code is going to contain variable declarations which you've already learned. As we go on, other things will appear here in the beginning such as the creation of objects and other pieces of code. </a:t>
            </a:r>
            <a:endParaRPr/>
          </a:p>
          <a:p>
            <a:pPr indent="0" lvl="0" marL="0" rtl="0">
              <a:spcBef>
                <a:spcPts val="0"/>
              </a:spcBef>
              <a:spcAft>
                <a:spcPts val="0"/>
              </a:spcAft>
              <a:buNone/>
            </a:pPr>
            <a:r>
              <a:t/>
            </a:r>
            <a:endParaRPr/>
          </a:p>
          <a:p>
            <a:pPr indent="0" lvl="0" marL="0" rtl="0">
              <a:spcBef>
                <a:spcPts val="0"/>
              </a:spcBef>
              <a:spcAft>
                <a:spcPts val="0"/>
              </a:spcAft>
              <a:buNone/>
            </a:pPr>
            <a:r>
              <a:rPr lang="en"/>
              <a:t>It is important to note that variables declared here are considered "global" variables, meaning they will be accessible to all of the code in the entire sketch. We will show examples of "local" variables later and how you might run into problems, but you should be putting all of your important variables here at the beginning"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part should look a little new. The first real part of the dynamic code structure is the setup. Everything between the two curly brackets will run only once at the very beginning of the sketch. This is where you will want to put things that set up your sketch such as size of the applet window, background color, loading images into the sketch (so that you aren’t loading images over and over, slowing down your program), etc.</a:t>
            </a:r>
            <a:endParaRPr/>
          </a:p>
          <a:p>
            <a:pPr indent="0" lvl="0" marL="0" rtl="0">
              <a:spcBef>
                <a:spcPts val="0"/>
              </a:spcBef>
              <a:spcAft>
                <a:spcPts val="0"/>
              </a:spcAft>
              <a:buNone/>
            </a:pPr>
            <a:r>
              <a:t/>
            </a:r>
            <a:endParaRPr/>
          </a:p>
          <a:p>
            <a:pPr indent="0" lvl="0" marL="0" rtl="0">
              <a:spcBef>
                <a:spcPts val="0"/>
              </a:spcBef>
              <a:spcAft>
                <a:spcPts val="0"/>
              </a:spcAft>
              <a:buNone/>
            </a:pPr>
            <a:r>
              <a:rPr lang="en"/>
              <a:t>MAKE REFERENCE TO THESE PIECES BEING MODULES/CHUNKS OF CODE</a:t>
            </a:r>
            <a:endParaRPr/>
          </a:p>
          <a:p>
            <a:pPr indent="0" lvl="0" marL="0" rtl="0">
              <a:spcBef>
                <a:spcPts val="0"/>
              </a:spcBef>
              <a:spcAft>
                <a:spcPts val="0"/>
              </a:spcAft>
              <a:buNone/>
            </a:pPr>
            <a:r>
              <a:t/>
            </a:r>
            <a:endParaRPr/>
          </a:p>
          <a:p>
            <a:pPr indent="0" lvl="0" marL="0" rtl="0">
              <a:spcBef>
                <a:spcPts val="0"/>
              </a:spcBef>
              <a:spcAft>
                <a:spcPts val="0"/>
              </a:spcAft>
              <a:buNone/>
            </a:pPr>
            <a:r>
              <a:rPr lang="en"/>
              <a:t>It is also good practice to "initialize" your variables here. This is actually loading values into your variables so that your sketch runs the way it needs to. Some variables might need to be initialized while others might not. It can be done in the initial declarations (for ex. "int x = 3;") but it is good practice to put them in the setup.</a:t>
            </a:r>
            <a:endParaRPr/>
          </a:p>
          <a:p>
            <a:pPr indent="0" lvl="0" marL="0" rtl="0">
              <a:spcBef>
                <a:spcPts val="0"/>
              </a:spcBef>
              <a:spcAft>
                <a:spcPts val="0"/>
              </a:spcAft>
              <a:buNone/>
            </a:pPr>
            <a:r>
              <a:t/>
            </a:r>
            <a:endParaRPr/>
          </a:p>
          <a:p>
            <a:pPr indent="0" lvl="0" marL="0" rtl="0">
              <a:spcBef>
                <a:spcPts val="0"/>
              </a:spcBef>
              <a:spcAft>
                <a:spcPts val="0"/>
              </a:spcAft>
              <a:buNone/>
            </a:pPr>
            <a:r>
              <a:rPr lang="en"/>
              <a:t>Note the syntax used: open and closed parentheses in addition to the curly brackets. If you have a foreign keyboard make sure you know how to use these.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Draw loop is where the meat of your sketch will go. Things between these curly brackets will run one line at a time from start to finish then loop back again to the beginning, running over and over again until the sketch is stopped.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10" name="Shape 10"/>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Shape 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Shape 17"/>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Shape 1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Shape 21"/>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381000" lvl="1" marL="9144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42900" lvl="3" marL="1828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processing.org/reference/" TargetMode="External"/><Relationship Id="rId4" Type="http://schemas.openxmlformats.org/officeDocument/2006/relationships/hyperlink" Target="http://processing.org/referenc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FFFFFF"/>
                </a:solidFill>
                <a:highlight>
                  <a:srgbClr val="000000"/>
                </a:highlight>
              </a:rPr>
              <a:t> Game Programming I  </a:t>
            </a:r>
            <a:r>
              <a:rPr lang="en"/>
              <a:t>Week 3</a:t>
            </a:r>
            <a:endParaRPr/>
          </a:p>
        </p:txBody>
      </p:sp>
      <p:sp>
        <p:nvSpPr>
          <p:cNvPr id="28" name="Shape 28"/>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Images, Simple Animation, Fonts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pic>
        <p:nvPicPr>
          <p:cNvPr id="114" name="Shape 114"/>
          <p:cNvPicPr preferRelativeResize="0"/>
          <p:nvPr/>
        </p:nvPicPr>
        <p:blipFill>
          <a:blip r:embed="rId3">
            <a:alphaModFix/>
          </a:blip>
          <a:stretch>
            <a:fillRect/>
          </a:stretch>
        </p:blipFill>
        <p:spPr>
          <a:xfrm>
            <a:off x="0" y="889000"/>
            <a:ext cx="9144002" cy="5969001"/>
          </a:xfrm>
          <a:prstGeom prst="rect">
            <a:avLst/>
          </a:prstGeom>
          <a:noFill/>
          <a:ln>
            <a:noFill/>
          </a:ln>
        </p:spPr>
      </p:pic>
      <p:sp>
        <p:nvSpPr>
          <p:cNvPr id="115" name="Shape 115"/>
          <p:cNvSpPr txBox="1"/>
          <p:nvPr>
            <p:ph type="title"/>
          </p:nvPr>
        </p:nvSpPr>
        <p:spPr>
          <a:xfrm>
            <a:off x="457200" y="-23698"/>
            <a:ext cx="8229600" cy="736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Processing Koran/Bible/Talmud/Vedas</a:t>
            </a:r>
            <a:endParaRPr sz="3000"/>
          </a:p>
        </p:txBody>
      </p:sp>
      <p:sp>
        <p:nvSpPr>
          <p:cNvPr id="116" name="Shape 116"/>
          <p:cNvSpPr/>
          <p:nvPr/>
        </p:nvSpPr>
        <p:spPr>
          <a:xfrm>
            <a:off x="2343250" y="2483450"/>
            <a:ext cx="1005900" cy="405000"/>
          </a:xfrm>
          <a:prstGeom prst="rect">
            <a:avLst/>
          </a:prstGeom>
          <a:noFill/>
          <a:ln cap="flat" cmpd="sng" w="1143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to draw a rectangle?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rect(0, 0, 200, 100);</a:t>
            </a:r>
            <a:endParaRPr/>
          </a:p>
        </p:txBody>
      </p:sp>
      <p:sp>
        <p:nvSpPr>
          <p:cNvPr id="128" name="Shape 128"/>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to draw a rectangle?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to draw an image?</a:t>
            </a:r>
            <a:endParaRPr/>
          </a:p>
        </p:txBody>
      </p:sp>
      <p:sp>
        <p:nvSpPr>
          <p:cNvPr id="134" name="Shape 134"/>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to draw an image?</a:t>
            </a:r>
            <a:endParaRPr/>
          </a:p>
        </p:txBody>
      </p:sp>
      <p:sp>
        <p:nvSpPr>
          <p:cNvPr id="140" name="Shape 140"/>
          <p:cNvSpPr txBox="1"/>
          <p:nvPr>
            <p:ph idx="1" type="subTitle"/>
          </p:nvPr>
        </p:nvSpPr>
        <p:spPr>
          <a:xfrm>
            <a:off x="1143000" y="3786750"/>
            <a:ext cx="77724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image(0, 0, 200, 100);</a:t>
            </a:r>
            <a:endParaRPr/>
          </a:p>
          <a:p>
            <a:pPr indent="0" lvl="0" marL="0" rtl="0" algn="l">
              <a:spcBef>
                <a:spcPts val="0"/>
              </a:spcBef>
              <a:spcAft>
                <a:spcPts val="0"/>
              </a:spcAft>
              <a:buNone/>
            </a:pPr>
            <a:r>
              <a:rPr lang="en"/>
              <a:t>B. image(“image.jpg”, 0, 0, 200, 100);</a:t>
            </a:r>
            <a:endParaRPr/>
          </a:p>
          <a:p>
            <a:pPr indent="0" lvl="0" marL="0" rtl="0" algn="l">
              <a:spcBef>
                <a:spcPts val="0"/>
              </a:spcBef>
              <a:spcAft>
                <a:spcPts val="0"/>
              </a:spcAft>
              <a:buNone/>
            </a:pPr>
            <a:r>
              <a:rPr lang="en"/>
              <a:t>C. image(“image.jpg”, 0, 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to draw an image?</a:t>
            </a:r>
            <a:endParaRPr/>
          </a:p>
        </p:txBody>
      </p:sp>
      <p:sp>
        <p:nvSpPr>
          <p:cNvPr id="146" name="Shape 146"/>
          <p:cNvSpPr txBox="1"/>
          <p:nvPr>
            <p:ph idx="1" type="subTitle"/>
          </p:nvPr>
        </p:nvSpPr>
        <p:spPr>
          <a:xfrm>
            <a:off x="1143000" y="3786750"/>
            <a:ext cx="77724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image(0, 0, 200, 100);</a:t>
            </a:r>
            <a:endParaRPr/>
          </a:p>
          <a:p>
            <a:pPr indent="0" lvl="0" marL="0" rtl="0" algn="l">
              <a:spcBef>
                <a:spcPts val="0"/>
              </a:spcBef>
              <a:spcAft>
                <a:spcPts val="0"/>
              </a:spcAft>
              <a:buNone/>
            </a:pPr>
            <a:r>
              <a:rPr lang="en"/>
              <a:t>B. image(“image.jpg”, 0, 0, 200, 100);</a:t>
            </a:r>
            <a:endParaRPr/>
          </a:p>
          <a:p>
            <a:pPr indent="0" lvl="0" marL="0" rtl="0" algn="l">
              <a:spcBef>
                <a:spcPts val="0"/>
              </a:spcBef>
              <a:spcAft>
                <a:spcPts val="0"/>
              </a:spcAft>
              <a:buNone/>
            </a:pPr>
            <a:r>
              <a:rPr lang="en"/>
              <a:t>C. image(“image.jpg”, 0, 0);</a:t>
            </a:r>
            <a:endParaRPr/>
          </a:p>
        </p:txBody>
      </p:sp>
      <p:sp>
        <p:nvSpPr>
          <p:cNvPr id="147" name="Shape 147"/>
          <p:cNvSpPr/>
          <p:nvPr/>
        </p:nvSpPr>
        <p:spPr>
          <a:xfrm>
            <a:off x="-27000" y="3050550"/>
            <a:ext cx="8784600" cy="3337200"/>
          </a:xfrm>
          <a:prstGeom prst="mathMultiply">
            <a:avLst>
              <a:gd fmla="val 23520" name="adj1"/>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PImage</a:t>
            </a:r>
            <a:endParaRPr/>
          </a:p>
        </p:txBody>
      </p:sp>
      <p:sp>
        <p:nvSpPr>
          <p:cNvPr id="153" name="Shape 153"/>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nvSpPr>
        <p:spPr>
          <a:xfrm>
            <a:off x="697850" y="3124950"/>
            <a:ext cx="7459200" cy="896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2400">
                <a:latin typeface="Consolas"/>
                <a:ea typeface="Consolas"/>
                <a:cs typeface="Consolas"/>
                <a:sym typeface="Consolas"/>
              </a:rPr>
              <a:t>myImage = loadImage("image.jpg");</a:t>
            </a:r>
            <a:endParaRPr sz="2400">
              <a:latin typeface="Consolas"/>
              <a:ea typeface="Consolas"/>
              <a:cs typeface="Consolas"/>
              <a:sym typeface="Consolas"/>
            </a:endParaRPr>
          </a:p>
          <a:p>
            <a:pPr indent="0" lvl="0" marL="0" rtl="0">
              <a:lnSpc>
                <a:spcPct val="115000"/>
              </a:lnSpc>
              <a:spcBef>
                <a:spcPts val="0"/>
              </a:spcBef>
              <a:spcAft>
                <a:spcPts val="0"/>
              </a:spcAft>
              <a:buNone/>
            </a:pPr>
            <a:r>
              <a:rPr lang="en"/>
              <a:t>//Make a new instance of PImage by loading an image file</a:t>
            </a:r>
            <a:endParaRPr/>
          </a:p>
        </p:txBody>
      </p:sp>
      <p:sp>
        <p:nvSpPr>
          <p:cNvPr id="159" name="Shape 159"/>
          <p:cNvSpPr txBox="1"/>
          <p:nvPr/>
        </p:nvSpPr>
        <p:spPr>
          <a:xfrm>
            <a:off x="697850" y="5331050"/>
            <a:ext cx="7459200" cy="839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2400">
                <a:latin typeface="Consolas"/>
                <a:ea typeface="Consolas"/>
                <a:cs typeface="Consolas"/>
                <a:sym typeface="Consolas"/>
              </a:rPr>
              <a:t>image(myImage, 0, 0);</a:t>
            </a:r>
            <a:endParaRPr sz="2400">
              <a:latin typeface="Consolas"/>
              <a:ea typeface="Consolas"/>
              <a:cs typeface="Consolas"/>
              <a:sym typeface="Consolas"/>
            </a:endParaRPr>
          </a:p>
          <a:p>
            <a:pPr indent="0" lvl="0" marL="0" rtl="0">
              <a:lnSpc>
                <a:spcPct val="115000"/>
              </a:lnSpc>
              <a:spcBef>
                <a:spcPts val="0"/>
              </a:spcBef>
              <a:spcAft>
                <a:spcPts val="0"/>
              </a:spcAft>
              <a:buNone/>
            </a:pPr>
            <a:r>
              <a:rPr lang="en"/>
              <a:t>//Draw an image to the screen at (0, 0)</a:t>
            </a:r>
            <a:endParaRPr/>
          </a:p>
        </p:txBody>
      </p:sp>
      <p:sp>
        <p:nvSpPr>
          <p:cNvPr id="160" name="Shape 160"/>
          <p:cNvSpPr txBox="1"/>
          <p:nvPr/>
        </p:nvSpPr>
        <p:spPr>
          <a:xfrm>
            <a:off x="697850" y="1023075"/>
            <a:ext cx="7459200" cy="839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2400">
                <a:latin typeface="Consolas"/>
                <a:ea typeface="Consolas"/>
                <a:cs typeface="Consolas"/>
                <a:sym typeface="Consolas"/>
              </a:rPr>
              <a:t>PImage myImage;</a:t>
            </a:r>
            <a:endParaRPr sz="2400">
              <a:latin typeface="Consolas"/>
              <a:ea typeface="Consolas"/>
              <a:cs typeface="Consolas"/>
              <a:sym typeface="Consolas"/>
            </a:endParaRPr>
          </a:p>
          <a:p>
            <a:pPr indent="0" lvl="0" marL="0" rtl="0">
              <a:lnSpc>
                <a:spcPct val="115000"/>
              </a:lnSpc>
              <a:spcBef>
                <a:spcPts val="0"/>
              </a:spcBef>
              <a:spcAft>
                <a:spcPts val="0"/>
              </a:spcAft>
              <a:buNone/>
            </a:pPr>
            <a:r>
              <a:rPr lang="en"/>
              <a:t>//Declaring a variable of type Image</a:t>
            </a:r>
            <a:endParaRPr/>
          </a:p>
        </p:txBody>
      </p:sp>
      <p:sp>
        <p:nvSpPr>
          <p:cNvPr id="161" name="Shape 161"/>
          <p:cNvSpPr/>
          <p:nvPr/>
        </p:nvSpPr>
        <p:spPr>
          <a:xfrm>
            <a:off x="3830525" y="455975"/>
            <a:ext cx="1340700" cy="1326300"/>
          </a:xfrm>
          <a:prstGeom prst="cube">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myImage</a:t>
            </a:r>
            <a:endParaRPr/>
          </a:p>
        </p:txBody>
      </p:sp>
      <p:sp>
        <p:nvSpPr>
          <p:cNvPr id="162" name="Shape 162"/>
          <p:cNvSpPr/>
          <p:nvPr/>
        </p:nvSpPr>
        <p:spPr>
          <a:xfrm>
            <a:off x="6467175" y="2893513"/>
            <a:ext cx="1340700" cy="1326300"/>
          </a:xfrm>
          <a:prstGeom prst="cube">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myImage</a:t>
            </a:r>
            <a:endParaRPr/>
          </a:p>
        </p:txBody>
      </p:sp>
      <p:sp>
        <p:nvSpPr>
          <p:cNvPr id="163" name="Shape 163"/>
          <p:cNvSpPr/>
          <p:nvPr/>
        </p:nvSpPr>
        <p:spPr>
          <a:xfrm>
            <a:off x="4699775" y="4919125"/>
            <a:ext cx="1340700" cy="1326300"/>
          </a:xfrm>
          <a:prstGeom prst="cube">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myImage</a:t>
            </a:r>
            <a:endParaRPr/>
          </a:p>
        </p:txBody>
      </p:sp>
      <p:sp>
        <p:nvSpPr>
          <p:cNvPr id="164" name="Shape 164"/>
          <p:cNvSpPr txBox="1"/>
          <p:nvPr/>
        </p:nvSpPr>
        <p:spPr>
          <a:xfrm>
            <a:off x="4871925" y="2149463"/>
            <a:ext cx="842400" cy="4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img.jpg</a:t>
            </a:r>
            <a:endParaRPr/>
          </a:p>
        </p:txBody>
      </p:sp>
      <p:sp>
        <p:nvSpPr>
          <p:cNvPr id="165" name="Shape 165"/>
          <p:cNvSpPr txBox="1"/>
          <p:nvPr/>
        </p:nvSpPr>
        <p:spPr>
          <a:xfrm>
            <a:off x="6122175" y="2031700"/>
            <a:ext cx="842400" cy="69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01010</a:t>
            </a:r>
            <a:endParaRPr/>
          </a:p>
          <a:p>
            <a:pPr indent="0" lvl="0" marL="0" rtl="0">
              <a:spcBef>
                <a:spcPts val="0"/>
              </a:spcBef>
              <a:spcAft>
                <a:spcPts val="0"/>
              </a:spcAft>
              <a:buNone/>
            </a:pPr>
            <a:r>
              <a:rPr lang="en"/>
              <a:t>11011</a:t>
            </a:r>
            <a:endParaRPr/>
          </a:p>
          <a:p>
            <a:pPr indent="0" lvl="0" marL="0" rtl="0">
              <a:spcBef>
                <a:spcPts val="0"/>
              </a:spcBef>
              <a:spcAft>
                <a:spcPts val="0"/>
              </a:spcAft>
              <a:buNone/>
            </a:pPr>
            <a:r>
              <a:rPr lang="en"/>
              <a:t>00100</a:t>
            </a:r>
            <a:endParaRPr/>
          </a:p>
        </p:txBody>
      </p:sp>
      <p:cxnSp>
        <p:nvCxnSpPr>
          <p:cNvPr id="166" name="Shape 166"/>
          <p:cNvCxnSpPr>
            <a:stCxn id="164" idx="3"/>
            <a:endCxn id="165" idx="1"/>
          </p:cNvCxnSpPr>
          <p:nvPr/>
        </p:nvCxnSpPr>
        <p:spPr>
          <a:xfrm>
            <a:off x="5714325" y="2378063"/>
            <a:ext cx="407700" cy="0"/>
          </a:xfrm>
          <a:prstGeom prst="straightConnector1">
            <a:avLst/>
          </a:prstGeom>
          <a:noFill/>
          <a:ln cap="flat" cmpd="sng" w="19050">
            <a:solidFill>
              <a:schemeClr val="dk2"/>
            </a:solidFill>
            <a:prstDash val="solid"/>
            <a:round/>
            <a:headEnd len="med" w="med" type="none"/>
            <a:tailEnd len="med" w="med" type="triangle"/>
          </a:ln>
        </p:spPr>
      </p:cxnSp>
      <p:cxnSp>
        <p:nvCxnSpPr>
          <p:cNvPr id="167" name="Shape 167"/>
          <p:cNvCxnSpPr/>
          <p:nvPr/>
        </p:nvCxnSpPr>
        <p:spPr>
          <a:xfrm>
            <a:off x="6467175" y="2724400"/>
            <a:ext cx="512100" cy="366000"/>
          </a:xfrm>
          <a:prstGeom prst="straightConnector1">
            <a:avLst/>
          </a:prstGeom>
          <a:noFill/>
          <a:ln cap="flat" cmpd="sng" w="19050">
            <a:solidFill>
              <a:schemeClr val="dk2"/>
            </a:solidFill>
            <a:prstDash val="solid"/>
            <a:round/>
            <a:headEnd len="med" w="med" type="none"/>
            <a:tailEnd len="med" w="med" type="triangle"/>
          </a:ln>
        </p:spPr>
      </p:cxnSp>
      <p:pic>
        <p:nvPicPr>
          <p:cNvPr id="168" name="Shape 168"/>
          <p:cNvPicPr preferRelativeResize="0"/>
          <p:nvPr/>
        </p:nvPicPr>
        <p:blipFill>
          <a:blip r:embed="rId3">
            <a:alphaModFix/>
          </a:blip>
          <a:stretch>
            <a:fillRect/>
          </a:stretch>
        </p:blipFill>
        <p:spPr>
          <a:xfrm>
            <a:off x="6785375" y="4919125"/>
            <a:ext cx="1769390" cy="1174875"/>
          </a:xfrm>
          <a:prstGeom prst="rect">
            <a:avLst/>
          </a:prstGeom>
          <a:noFill/>
          <a:ln>
            <a:noFill/>
          </a:ln>
        </p:spPr>
      </p:pic>
      <p:cxnSp>
        <p:nvCxnSpPr>
          <p:cNvPr id="169" name="Shape 169"/>
          <p:cNvCxnSpPr/>
          <p:nvPr/>
        </p:nvCxnSpPr>
        <p:spPr>
          <a:xfrm flipH="1" rot="10800000">
            <a:off x="5842000" y="5442963"/>
            <a:ext cx="733500" cy="127200"/>
          </a:xfrm>
          <a:prstGeom prst="straightConnector1">
            <a:avLst/>
          </a:prstGeom>
          <a:noFill/>
          <a:ln cap="flat" cmpd="sng" w="19050">
            <a:solidFill>
              <a:schemeClr val="dk2"/>
            </a:solidFill>
            <a:prstDash val="solid"/>
            <a:round/>
            <a:headEnd len="med" w="med" type="none"/>
            <a:tailEnd len="med" w="med" type="triangle"/>
          </a:ln>
        </p:spPr>
      </p:cxnSp>
      <p:sp>
        <p:nvSpPr>
          <p:cNvPr id="170" name="Shape 170"/>
          <p:cNvSpPr txBox="1"/>
          <p:nvPr/>
        </p:nvSpPr>
        <p:spPr>
          <a:xfrm>
            <a:off x="6259125" y="4546825"/>
            <a:ext cx="8424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(0,0)</a:t>
            </a:r>
            <a:endParaRPr/>
          </a:p>
        </p:txBody>
      </p:sp>
      <p:sp>
        <p:nvSpPr>
          <p:cNvPr id="171" name="Shape 171"/>
          <p:cNvSpPr/>
          <p:nvPr/>
        </p:nvSpPr>
        <p:spPr>
          <a:xfrm>
            <a:off x="6683025" y="4868325"/>
            <a:ext cx="112800" cy="127200"/>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Images</a:t>
            </a:r>
            <a:endParaRPr/>
          </a:p>
        </p:txBody>
      </p:sp>
      <p:sp>
        <p:nvSpPr>
          <p:cNvPr id="177" name="Shape 17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solidFill>
                  <a:srgbClr val="666666"/>
                </a:solidFill>
              </a:rPr>
              <a:t>// declare</a:t>
            </a:r>
            <a:endParaRPr sz="1800">
              <a:solidFill>
                <a:srgbClr val="666666"/>
              </a:solidFill>
            </a:endParaRPr>
          </a:p>
          <a:p>
            <a:pPr indent="0" lvl="0" marL="0" rtl="0">
              <a:spcBef>
                <a:spcPts val="600"/>
              </a:spcBef>
              <a:spcAft>
                <a:spcPts val="0"/>
              </a:spcAft>
              <a:buNone/>
            </a:pPr>
            <a:r>
              <a:rPr lang="en" sz="1800"/>
              <a:t>PImage myImage;</a:t>
            </a:r>
            <a:endParaRPr sz="1800"/>
          </a:p>
          <a:p>
            <a:pPr indent="0" lvl="0" marL="0" rtl="0">
              <a:spcBef>
                <a:spcPts val="600"/>
              </a:spcBef>
              <a:spcAft>
                <a:spcPts val="0"/>
              </a:spcAft>
              <a:buNone/>
            </a:pPr>
            <a:r>
              <a:t/>
            </a:r>
            <a:endParaRPr sz="1800"/>
          </a:p>
          <a:p>
            <a:pPr indent="0" lvl="0" marL="0" rtl="0">
              <a:spcBef>
                <a:spcPts val="600"/>
              </a:spcBef>
              <a:spcAft>
                <a:spcPts val="0"/>
              </a:spcAft>
              <a:buNone/>
            </a:pPr>
            <a:r>
              <a:rPr lang="en" sz="1800"/>
              <a:t>void setup(){</a:t>
            </a:r>
            <a:endParaRPr sz="1800"/>
          </a:p>
          <a:p>
            <a:pPr indent="0" lvl="0" marL="0" rtl="0">
              <a:spcBef>
                <a:spcPts val="600"/>
              </a:spcBef>
              <a:spcAft>
                <a:spcPts val="0"/>
              </a:spcAft>
              <a:buNone/>
            </a:pPr>
            <a:r>
              <a:rPr lang="en" sz="1800">
                <a:solidFill>
                  <a:srgbClr val="666666"/>
                </a:solidFill>
              </a:rPr>
              <a:t>// load (in setup)</a:t>
            </a:r>
            <a:endParaRPr sz="1800">
              <a:solidFill>
                <a:srgbClr val="666666"/>
              </a:solidFill>
            </a:endParaRPr>
          </a:p>
          <a:p>
            <a:pPr indent="457200" lvl="0" marL="0" rtl="0">
              <a:spcBef>
                <a:spcPts val="600"/>
              </a:spcBef>
              <a:spcAft>
                <a:spcPts val="0"/>
              </a:spcAft>
              <a:buNone/>
            </a:pPr>
            <a:r>
              <a:rPr lang="en" sz="1800"/>
              <a:t>myImage = loadImage(“filename.jpg”);</a:t>
            </a:r>
            <a:endParaRPr sz="1800"/>
          </a:p>
          <a:p>
            <a:pPr indent="0" lvl="0" marL="0" rtl="0">
              <a:spcBef>
                <a:spcPts val="600"/>
              </a:spcBef>
              <a:spcAft>
                <a:spcPts val="0"/>
              </a:spcAft>
              <a:buNone/>
            </a:pPr>
            <a:r>
              <a:rPr lang="en" sz="1800"/>
              <a:t>}</a:t>
            </a:r>
            <a:endParaRPr sz="1800"/>
          </a:p>
          <a:p>
            <a:pPr indent="0" lvl="0" marL="0" rtl="0">
              <a:spcBef>
                <a:spcPts val="600"/>
              </a:spcBef>
              <a:spcAft>
                <a:spcPts val="0"/>
              </a:spcAft>
              <a:buNone/>
            </a:pPr>
            <a:r>
              <a:t/>
            </a:r>
            <a:endParaRPr sz="1800"/>
          </a:p>
          <a:p>
            <a:pPr indent="0" lvl="0" marL="0" rtl="0">
              <a:spcBef>
                <a:spcPts val="600"/>
              </a:spcBef>
              <a:spcAft>
                <a:spcPts val="0"/>
              </a:spcAft>
              <a:buNone/>
            </a:pPr>
            <a:r>
              <a:rPr lang="en" sz="1800"/>
              <a:t>void draw(){</a:t>
            </a:r>
            <a:endParaRPr sz="1800"/>
          </a:p>
          <a:p>
            <a:pPr indent="457200" lvl="0" marL="0" rtl="0">
              <a:spcBef>
                <a:spcPts val="600"/>
              </a:spcBef>
              <a:spcAft>
                <a:spcPts val="0"/>
              </a:spcAft>
              <a:buNone/>
            </a:pPr>
            <a:r>
              <a:rPr lang="en" sz="1800">
                <a:solidFill>
                  <a:srgbClr val="666666"/>
                </a:solidFill>
              </a:rPr>
              <a:t>// draw it at 0,0 (in draw)</a:t>
            </a:r>
            <a:endParaRPr sz="1800">
              <a:solidFill>
                <a:srgbClr val="666666"/>
              </a:solidFill>
            </a:endParaRPr>
          </a:p>
          <a:p>
            <a:pPr indent="457200" lvl="0" marL="0" rtl="0">
              <a:spcBef>
                <a:spcPts val="600"/>
              </a:spcBef>
              <a:spcAft>
                <a:spcPts val="0"/>
              </a:spcAft>
              <a:buNone/>
            </a:pPr>
            <a:r>
              <a:rPr lang="en" sz="1800"/>
              <a:t>image(myImage, 0, 0);</a:t>
            </a:r>
            <a:endParaRPr sz="1800"/>
          </a:p>
          <a:p>
            <a:pPr indent="0" lvl="0" marL="0">
              <a:spcBef>
                <a:spcPts val="600"/>
              </a:spcBef>
              <a:spcAft>
                <a:spcPts val="0"/>
              </a:spcAft>
              <a:buNone/>
            </a:pPr>
            <a:r>
              <a:rPr lang="en" sz="1800"/>
              <a: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 Display</a:t>
            </a:r>
            <a:endParaRPr/>
          </a:p>
        </p:txBody>
      </p:sp>
      <p:sp>
        <p:nvSpPr>
          <p:cNvPr id="183" name="Shape 183"/>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Shape 33"/>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image(myImage, mouseX, mouseY, </a:t>
            </a:r>
            <a:endParaRPr/>
          </a:p>
          <a:p>
            <a:pPr indent="0" lvl="0" marL="0" rtl="0">
              <a:spcBef>
                <a:spcPts val="0"/>
              </a:spcBef>
              <a:spcAft>
                <a:spcPts val="0"/>
              </a:spcAft>
              <a:buNone/>
            </a:pPr>
            <a:r>
              <a:rPr lang="en"/>
              <a:t>width/2, height/2);</a:t>
            </a:r>
            <a:endParaRPr/>
          </a:p>
          <a:p>
            <a:pPr indent="0" lvl="0" marL="0">
              <a:spcBef>
                <a:spcPts val="0"/>
              </a:spcBef>
              <a:spcAft>
                <a:spcPts val="0"/>
              </a:spcAft>
              <a:buNone/>
            </a:pPr>
            <a:r>
              <a:rPr lang="en"/>
              <a:t>tint(a, b, c, d);</a:t>
            </a:r>
            <a:endParaRPr/>
          </a:p>
        </p:txBody>
      </p:sp>
      <p:sp>
        <p:nvSpPr>
          <p:cNvPr id="189" name="Shape 189"/>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Image Property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 Properties</a:t>
            </a:r>
            <a:endParaRPr/>
          </a:p>
        </p:txBody>
      </p:sp>
      <p:sp>
        <p:nvSpPr>
          <p:cNvPr id="195" name="Shape 195"/>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651996"/>
            <a:ext cx="8229600" cy="765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Images on OpenProcessing</a:t>
            </a:r>
            <a:endParaRPr/>
          </a:p>
        </p:txBody>
      </p:sp>
      <p:pic>
        <p:nvPicPr>
          <p:cNvPr id="201" name="Shape 201"/>
          <p:cNvPicPr preferRelativeResize="0"/>
          <p:nvPr/>
        </p:nvPicPr>
        <p:blipFill>
          <a:blip r:embed="rId3">
            <a:alphaModFix/>
          </a:blip>
          <a:stretch>
            <a:fillRect/>
          </a:stretch>
        </p:blipFill>
        <p:spPr>
          <a:xfrm>
            <a:off x="1076000" y="1570049"/>
            <a:ext cx="7691900" cy="4585001"/>
          </a:xfrm>
          <a:prstGeom prst="rect">
            <a:avLst/>
          </a:prstGeom>
          <a:noFill/>
          <a:ln>
            <a:noFill/>
          </a:ln>
        </p:spPr>
      </p:pic>
      <p:sp>
        <p:nvSpPr>
          <p:cNvPr id="202" name="Shape 202"/>
          <p:cNvSpPr/>
          <p:nvPr/>
        </p:nvSpPr>
        <p:spPr>
          <a:xfrm>
            <a:off x="7306815" y="1885863"/>
            <a:ext cx="594300" cy="339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a:off x="6830596" y="3178450"/>
            <a:ext cx="752100" cy="458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a:off x="1541036" y="1885863"/>
            <a:ext cx="3027900" cy="339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4259900" y="5397700"/>
            <a:ext cx="3744000" cy="123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txBox="1"/>
          <p:nvPr/>
        </p:nvSpPr>
        <p:spPr>
          <a:xfrm>
            <a:off x="4438200" y="5540325"/>
            <a:ext cx="3391500" cy="12360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Use </a:t>
            </a:r>
            <a:r>
              <a:rPr i="1" lang="en"/>
              <a:t>preload</a:t>
            </a:r>
            <a:r>
              <a:rPr lang="en"/>
              <a:t> code at top of sketch</a:t>
            </a:r>
            <a:endParaRPr/>
          </a:p>
          <a:p>
            <a:pPr indent="-317500" lvl="0" marL="457200">
              <a:spcBef>
                <a:spcPts val="0"/>
              </a:spcBef>
              <a:spcAft>
                <a:spcPts val="0"/>
              </a:spcAft>
              <a:buSzPts val="1400"/>
              <a:buChar char="●"/>
            </a:pPr>
            <a:r>
              <a:rPr lang="en"/>
              <a:t>Upload the image files under the </a:t>
            </a:r>
            <a:r>
              <a:rPr b="1" lang="en"/>
              <a:t>Files</a:t>
            </a:r>
            <a:r>
              <a:rPr lang="en"/>
              <a:t> tab on the right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replace numbers with variables</a:t>
            </a:r>
            <a:endParaRPr/>
          </a:p>
        </p:txBody>
      </p:sp>
      <p:sp>
        <p:nvSpPr>
          <p:cNvPr id="212" name="Shape 21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Animation 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 Increment</a:t>
            </a:r>
            <a:endParaRPr/>
          </a:p>
        </p:txBody>
      </p:sp>
      <p:sp>
        <p:nvSpPr>
          <p:cNvPr id="218" name="Shape 218"/>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trigonometry function</a:t>
            </a:r>
            <a:endParaRPr/>
          </a:p>
        </p:txBody>
      </p:sp>
      <p:sp>
        <p:nvSpPr>
          <p:cNvPr id="224" name="Shape 224"/>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Animation II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sin(); cos();</a:t>
            </a:r>
            <a:endParaRPr/>
          </a:p>
        </p:txBody>
      </p:sp>
      <p:sp>
        <p:nvSpPr>
          <p:cNvPr id="230" name="Shape 230"/>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Trigonometry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Sine Function</a:t>
            </a:r>
            <a:endParaRPr/>
          </a:p>
        </p:txBody>
      </p:sp>
      <p:pic>
        <p:nvPicPr>
          <p:cNvPr descr="trig_sine.gif" id="236" name="Shape 236"/>
          <p:cNvPicPr preferRelativeResize="0"/>
          <p:nvPr/>
        </p:nvPicPr>
        <p:blipFill>
          <a:blip r:embed="rId3">
            <a:alphaModFix/>
          </a:blip>
          <a:stretch>
            <a:fillRect/>
          </a:stretch>
        </p:blipFill>
        <p:spPr>
          <a:xfrm>
            <a:off x="1173325" y="1417650"/>
            <a:ext cx="6797350" cy="4908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heart pounding</a:t>
            </a:r>
            <a:endParaRPr/>
          </a:p>
        </p:txBody>
      </p:sp>
      <p:sp>
        <p:nvSpPr>
          <p:cNvPr id="242" name="Shape 24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Trigonometric Functions</a:t>
            </a:r>
            <a:endParaRPr/>
          </a:p>
        </p:txBody>
      </p:sp>
      <p:pic>
        <p:nvPicPr>
          <p:cNvPr descr="main-qimg-4160b58e2117174c1127f4917cf3e016.gif" id="248" name="Shape 248"/>
          <p:cNvPicPr preferRelativeResize="0"/>
          <p:nvPr/>
        </p:nvPicPr>
        <p:blipFill>
          <a:blip r:embed="rId3">
            <a:alphaModFix/>
          </a:blip>
          <a:stretch>
            <a:fillRect/>
          </a:stretch>
        </p:blipFill>
        <p:spPr>
          <a:xfrm>
            <a:off x="944225" y="1417650"/>
            <a:ext cx="7255550" cy="449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Shape 39"/>
          <p:cNvSpPr txBox="1"/>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t/>
            </a:r>
            <a:endParaRPr b="1" sz="3600">
              <a:solidFill>
                <a:srgbClr val="000000"/>
              </a:solidFill>
            </a:endParaRPr>
          </a:p>
        </p:txBody>
      </p:sp>
      <p:sp>
        <p:nvSpPr>
          <p:cNvPr id="40" name="Shape 40"/>
          <p:cNvSpPr txBox="1"/>
          <p:nvPr/>
        </p:nvSpPr>
        <p:spPr>
          <a:xfrm>
            <a:off x="457200" y="1554750"/>
            <a:ext cx="8229600" cy="49677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3600">
                <a:solidFill>
                  <a:srgbClr val="800000"/>
                </a:solidFill>
                <a:highlight>
                  <a:srgbClr val="FFFFFF"/>
                </a:highlight>
              </a:rPr>
              <a:t>void</a:t>
            </a:r>
            <a:r>
              <a:rPr lang="en" sz="3600">
                <a:solidFill>
                  <a:schemeClr val="dk1"/>
                </a:solidFill>
                <a:highlight>
                  <a:srgbClr val="FFFFFF"/>
                </a:highlight>
              </a:rPr>
              <a:t> setup</a:t>
            </a:r>
            <a:r>
              <a:rPr lang="en" sz="3600">
                <a:solidFill>
                  <a:srgbClr val="808030"/>
                </a:solidFill>
                <a:highlight>
                  <a:srgbClr val="FFFFFF"/>
                </a:highlight>
              </a:rPr>
              <a:t>()</a:t>
            </a:r>
            <a:r>
              <a:rPr lang="en" sz="3600">
                <a:solidFill>
                  <a:schemeClr val="dk1"/>
                </a:solidFill>
                <a:highlight>
                  <a:srgbClr val="FFFFFF"/>
                </a:highlight>
              </a:rPr>
              <a:t> </a:t>
            </a:r>
            <a:r>
              <a:rPr lang="en" sz="3600">
                <a:solidFill>
                  <a:srgbClr val="800080"/>
                </a:solidFill>
                <a:highlight>
                  <a:srgbClr val="FFFFFF"/>
                </a:highlight>
              </a:rPr>
              <a:t>{</a:t>
            </a:r>
            <a:br>
              <a:rPr lang="en" sz="3600">
                <a:solidFill>
                  <a:schemeClr val="dk1"/>
                </a:solidFill>
                <a:highlight>
                  <a:srgbClr val="FFFFFF"/>
                </a:highlight>
              </a:rPr>
            </a:br>
            <a:r>
              <a:rPr lang="en" sz="3600">
                <a:solidFill>
                  <a:schemeClr val="dk1"/>
                </a:solidFill>
                <a:highlight>
                  <a:srgbClr val="FFFFFF"/>
                </a:highlight>
              </a:rPr>
              <a:t>our code goes here</a:t>
            </a:r>
            <a:r>
              <a:rPr lang="en" sz="3600">
                <a:solidFill>
                  <a:srgbClr val="800080"/>
                </a:solidFill>
                <a:highlight>
                  <a:srgbClr val="FFFFFF"/>
                </a:highlight>
              </a:rPr>
              <a:t>;</a:t>
            </a:r>
            <a:br>
              <a:rPr lang="en" sz="3600">
                <a:solidFill>
                  <a:schemeClr val="dk1"/>
                </a:solidFill>
                <a:highlight>
                  <a:srgbClr val="FFFFFF"/>
                </a:highlight>
              </a:rPr>
            </a:br>
            <a:r>
              <a:rPr lang="en" sz="3600">
                <a:solidFill>
                  <a:srgbClr val="696969"/>
                </a:solidFill>
                <a:highlight>
                  <a:srgbClr val="FFFFFF"/>
                </a:highlight>
              </a:rPr>
              <a:t>//we comment here</a:t>
            </a:r>
            <a:br>
              <a:rPr lang="en" sz="3600">
                <a:solidFill>
                  <a:schemeClr val="dk1"/>
                </a:solidFill>
                <a:highlight>
                  <a:srgbClr val="FFFFFF"/>
                </a:highlight>
              </a:rPr>
            </a:br>
            <a:r>
              <a:rPr lang="en" sz="3600">
                <a:solidFill>
                  <a:srgbClr val="800080"/>
                </a:solidFill>
                <a:highlight>
                  <a:srgbClr val="FFFFFF"/>
                </a:highlight>
              </a:rPr>
              <a:t>}</a:t>
            </a:r>
            <a:br>
              <a:rPr lang="en" sz="3600">
                <a:solidFill>
                  <a:schemeClr val="dk1"/>
                </a:solidFill>
                <a:highlight>
                  <a:srgbClr val="FFFFFF"/>
                </a:highlight>
              </a:rPr>
            </a:br>
            <a:br>
              <a:rPr lang="en" sz="3600">
                <a:solidFill>
                  <a:schemeClr val="dk1"/>
                </a:solidFill>
                <a:highlight>
                  <a:srgbClr val="FFFFFF"/>
                </a:highlight>
              </a:rPr>
            </a:br>
            <a:r>
              <a:rPr b="1" lang="en" sz="3600">
                <a:solidFill>
                  <a:srgbClr val="800000"/>
                </a:solidFill>
                <a:highlight>
                  <a:srgbClr val="FFFFFF"/>
                </a:highlight>
              </a:rPr>
              <a:t>void</a:t>
            </a:r>
            <a:r>
              <a:rPr lang="en" sz="3600">
                <a:solidFill>
                  <a:schemeClr val="dk1"/>
                </a:solidFill>
                <a:highlight>
                  <a:srgbClr val="FFFFFF"/>
                </a:highlight>
              </a:rPr>
              <a:t> draw</a:t>
            </a:r>
            <a:r>
              <a:rPr lang="en" sz="3600">
                <a:solidFill>
                  <a:srgbClr val="808030"/>
                </a:solidFill>
                <a:highlight>
                  <a:srgbClr val="FFFFFF"/>
                </a:highlight>
              </a:rPr>
              <a:t>()</a:t>
            </a:r>
            <a:r>
              <a:rPr lang="en" sz="3600">
                <a:solidFill>
                  <a:schemeClr val="dk1"/>
                </a:solidFill>
                <a:highlight>
                  <a:srgbClr val="FFFFFF"/>
                </a:highlight>
              </a:rPr>
              <a:t> </a:t>
            </a:r>
            <a:r>
              <a:rPr lang="en" sz="3600">
                <a:solidFill>
                  <a:srgbClr val="800080"/>
                </a:solidFill>
                <a:highlight>
                  <a:srgbClr val="FFFFFF"/>
                </a:highlight>
              </a:rPr>
              <a:t>{</a:t>
            </a:r>
            <a:br>
              <a:rPr lang="en" sz="3600">
                <a:solidFill>
                  <a:schemeClr val="dk1"/>
                </a:solidFill>
                <a:highlight>
                  <a:srgbClr val="FFFFFF"/>
                </a:highlight>
              </a:rPr>
            </a:br>
            <a:r>
              <a:rPr lang="en" sz="3600">
                <a:solidFill>
                  <a:schemeClr val="dk1"/>
                </a:solidFill>
                <a:highlight>
                  <a:srgbClr val="FFFFFF"/>
                </a:highlight>
              </a:rPr>
              <a:t>our code goes here</a:t>
            </a:r>
            <a:r>
              <a:rPr lang="en" sz="3600">
                <a:solidFill>
                  <a:srgbClr val="800080"/>
                </a:solidFill>
                <a:highlight>
                  <a:srgbClr val="FFFFFF"/>
                </a:highlight>
              </a:rPr>
              <a:t>;</a:t>
            </a:r>
            <a:br>
              <a:rPr lang="en" sz="3600">
                <a:solidFill>
                  <a:schemeClr val="dk1"/>
                </a:solidFill>
                <a:highlight>
                  <a:srgbClr val="FFFFFF"/>
                </a:highlight>
              </a:rPr>
            </a:br>
            <a:r>
              <a:rPr lang="en" sz="3600">
                <a:solidFill>
                  <a:srgbClr val="696969"/>
                </a:solidFill>
                <a:highlight>
                  <a:srgbClr val="FFFFFF"/>
                </a:highlight>
              </a:rPr>
              <a:t>//we comment here</a:t>
            </a:r>
            <a:br>
              <a:rPr lang="en" sz="3600">
                <a:solidFill>
                  <a:schemeClr val="dk1"/>
                </a:solidFill>
                <a:highlight>
                  <a:srgbClr val="FFFFFF"/>
                </a:highlight>
              </a:rPr>
            </a:br>
            <a:r>
              <a:rPr lang="en" sz="3600">
                <a:solidFill>
                  <a:srgbClr val="800080"/>
                </a:solidFill>
                <a:highlight>
                  <a:srgbClr val="FFFFFF"/>
                </a:highlight>
              </a:rPr>
              <a:t>}</a:t>
            </a:r>
            <a:endParaRPr sz="3600">
              <a:solidFill>
                <a:srgbClr val="800080"/>
              </a:solidFill>
              <a:highlight>
                <a:srgbClr val="FFFFFF"/>
              </a:highlight>
            </a:endParaRPr>
          </a:p>
          <a:p>
            <a:pPr indent="0" lvl="0" marL="0" rtl="0">
              <a:spcBef>
                <a:spcPts val="600"/>
              </a:spcBef>
              <a:spcAft>
                <a:spcPts val="0"/>
              </a:spcAft>
              <a:buNone/>
            </a:pPr>
            <a:r>
              <a:t/>
            </a:r>
            <a:endParaRPr sz="3000"/>
          </a:p>
        </p:txBody>
      </p:sp>
      <p:cxnSp>
        <p:nvCxnSpPr>
          <p:cNvPr id="41" name="Shape 41"/>
          <p:cNvCxnSpPr/>
          <p:nvPr/>
        </p:nvCxnSpPr>
        <p:spPr>
          <a:xfrm>
            <a:off x="5150500" y="1629750"/>
            <a:ext cx="0" cy="1455600"/>
          </a:xfrm>
          <a:prstGeom prst="straightConnector1">
            <a:avLst/>
          </a:prstGeom>
          <a:noFill/>
          <a:ln cap="flat" cmpd="sng" w="114300">
            <a:solidFill>
              <a:srgbClr val="000000"/>
            </a:solidFill>
            <a:prstDash val="solid"/>
            <a:round/>
            <a:headEnd len="med" w="med" type="none"/>
            <a:tailEnd len="med" w="med" type="triangle"/>
          </a:ln>
        </p:spPr>
      </p:cxnSp>
      <p:cxnSp>
        <p:nvCxnSpPr>
          <p:cNvPr id="42" name="Shape 42"/>
          <p:cNvCxnSpPr/>
          <p:nvPr/>
        </p:nvCxnSpPr>
        <p:spPr>
          <a:xfrm>
            <a:off x="4850375" y="3113325"/>
            <a:ext cx="559800" cy="0"/>
          </a:xfrm>
          <a:prstGeom prst="straightConnector1">
            <a:avLst/>
          </a:prstGeom>
          <a:noFill/>
          <a:ln cap="flat" cmpd="sng" w="114300">
            <a:solidFill>
              <a:srgbClr val="000000"/>
            </a:solidFill>
            <a:prstDash val="solid"/>
            <a:round/>
            <a:headEnd len="med" w="med" type="none"/>
            <a:tailEnd len="med" w="med" type="none"/>
          </a:ln>
        </p:spPr>
      </p:cxnSp>
      <p:sp>
        <p:nvSpPr>
          <p:cNvPr id="43" name="Shape 43"/>
          <p:cNvSpPr txBox="1"/>
          <p:nvPr/>
        </p:nvSpPr>
        <p:spPr>
          <a:xfrm>
            <a:off x="457200" y="274650"/>
            <a:ext cx="8229600" cy="11430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lang="en" sz="3000"/>
              <a:t>declaration;</a:t>
            </a:r>
            <a:endParaRPr sz="3000"/>
          </a:p>
        </p:txBody>
      </p:sp>
      <p:sp>
        <p:nvSpPr>
          <p:cNvPr id="44" name="Shape 44"/>
          <p:cNvSpPr txBox="1"/>
          <p:nvPr/>
        </p:nvSpPr>
        <p:spPr>
          <a:xfrm>
            <a:off x="6012050" y="274650"/>
            <a:ext cx="2357400" cy="64002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b="1" lang="en" sz="3000">
                <a:solidFill>
                  <a:srgbClr val="000000"/>
                </a:solidFill>
              </a:rPr>
              <a:t>ONCE</a:t>
            </a:r>
            <a:endParaRPr b="1" sz="3000"/>
          </a:p>
          <a:p>
            <a:pPr indent="0" lvl="0" marL="0" rtl="0">
              <a:spcBef>
                <a:spcPts val="600"/>
              </a:spcBef>
              <a:spcAft>
                <a:spcPts val="0"/>
              </a:spcAft>
              <a:buNone/>
            </a:pPr>
            <a:r>
              <a:t/>
            </a:r>
            <a:endParaRPr b="1" sz="3000"/>
          </a:p>
          <a:p>
            <a:pPr indent="0" lvl="0" marL="0" rtl="0">
              <a:spcBef>
                <a:spcPts val="600"/>
              </a:spcBef>
              <a:spcAft>
                <a:spcPts val="0"/>
              </a:spcAft>
              <a:buNone/>
            </a:pPr>
            <a:r>
              <a:t/>
            </a:r>
            <a:endParaRPr b="1" sz="3000"/>
          </a:p>
          <a:p>
            <a:pPr indent="0" lvl="0" marL="0" rtl="0">
              <a:spcBef>
                <a:spcPts val="600"/>
              </a:spcBef>
              <a:spcAft>
                <a:spcPts val="0"/>
              </a:spcAft>
              <a:buNone/>
            </a:pPr>
            <a:r>
              <a:rPr b="1" lang="en" sz="3000"/>
              <a:t>ONCE</a:t>
            </a:r>
            <a:endParaRPr b="1" sz="3000"/>
          </a:p>
          <a:p>
            <a:pPr indent="0" lvl="0" marL="0" rtl="0">
              <a:spcBef>
                <a:spcPts val="600"/>
              </a:spcBef>
              <a:spcAft>
                <a:spcPts val="0"/>
              </a:spcAft>
              <a:buNone/>
            </a:pPr>
            <a:r>
              <a:t/>
            </a:r>
            <a:endParaRPr b="1" sz="3000"/>
          </a:p>
          <a:p>
            <a:pPr indent="0" lvl="0" marL="0" rtl="0">
              <a:spcBef>
                <a:spcPts val="600"/>
              </a:spcBef>
              <a:spcAft>
                <a:spcPts val="0"/>
              </a:spcAft>
              <a:buNone/>
            </a:pPr>
            <a:r>
              <a:t/>
            </a:r>
            <a:endParaRPr b="1" sz="3000"/>
          </a:p>
          <a:p>
            <a:pPr indent="0" lvl="0" marL="0" rtl="0">
              <a:spcBef>
                <a:spcPts val="600"/>
              </a:spcBef>
              <a:spcAft>
                <a:spcPts val="0"/>
              </a:spcAft>
              <a:buNone/>
            </a:pPr>
            <a:r>
              <a:t/>
            </a:r>
            <a:endParaRPr b="1" sz="3000"/>
          </a:p>
          <a:p>
            <a:pPr indent="0" lvl="0" marL="0" rtl="0">
              <a:spcBef>
                <a:spcPts val="600"/>
              </a:spcBef>
              <a:spcAft>
                <a:spcPts val="0"/>
              </a:spcAft>
              <a:buNone/>
            </a:pPr>
            <a:r>
              <a:t/>
            </a:r>
            <a:endParaRPr b="1" sz="3000"/>
          </a:p>
          <a:p>
            <a:pPr indent="0" lvl="0" marL="0" rtl="0">
              <a:spcBef>
                <a:spcPts val="600"/>
              </a:spcBef>
              <a:spcAft>
                <a:spcPts val="0"/>
              </a:spcAft>
              <a:buNone/>
            </a:pPr>
            <a:r>
              <a:rPr b="1" lang="en" sz="3000"/>
              <a:t>LOOP</a:t>
            </a:r>
            <a:endParaRPr b="1" sz="3000"/>
          </a:p>
        </p:txBody>
      </p:sp>
      <p:sp>
        <p:nvSpPr>
          <p:cNvPr id="45" name="Shape 45"/>
          <p:cNvSpPr/>
          <p:nvPr/>
        </p:nvSpPr>
        <p:spPr>
          <a:xfrm>
            <a:off x="4930175" y="4203300"/>
            <a:ext cx="758400" cy="1327500"/>
          </a:xfrm>
          <a:prstGeom prst="uturnArrow">
            <a:avLst>
              <a:gd fmla="val 25000" name="adj1"/>
              <a:gd fmla="val 25000" name="adj2"/>
              <a:gd fmla="val 25000" name="adj3"/>
              <a:gd fmla="val 43750" name="adj4"/>
              <a:gd fmla="val 75000" name="adj5"/>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rot="10800000">
            <a:off x="4885579" y="5301704"/>
            <a:ext cx="758400" cy="1327500"/>
          </a:xfrm>
          <a:prstGeom prst="uturnArrow">
            <a:avLst>
              <a:gd fmla="val 25000" name="adj1"/>
              <a:gd fmla="val 25000" name="adj2"/>
              <a:gd fmla="val 25000" name="adj3"/>
              <a:gd fmla="val 43750" name="adj4"/>
              <a:gd fmla="val 75000" name="adj5"/>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pic>
        <p:nvPicPr>
          <p:cNvPr descr="2pi-unrolled.gif" id="255" name="Shape 255"/>
          <p:cNvPicPr preferRelativeResize="0"/>
          <p:nvPr/>
        </p:nvPicPr>
        <p:blipFill>
          <a:blip r:embed="rId3">
            <a:alphaModFix/>
          </a:blip>
          <a:stretch>
            <a:fillRect/>
          </a:stretch>
        </p:blipFill>
        <p:spPr>
          <a:xfrm>
            <a:off x="428625" y="2000250"/>
            <a:ext cx="8286750" cy="2857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pic>
        <p:nvPicPr>
          <p:cNvPr descr="Sine_curve_drawing_animation.gif" id="262" name="Shape 262"/>
          <p:cNvPicPr preferRelativeResize="0"/>
          <p:nvPr/>
        </p:nvPicPr>
        <p:blipFill>
          <a:blip r:embed="rId3">
            <a:alphaModFix/>
          </a:blip>
          <a:stretch>
            <a:fillRect/>
          </a:stretch>
        </p:blipFill>
        <p:spPr>
          <a:xfrm>
            <a:off x="457200" y="1922325"/>
            <a:ext cx="8229599" cy="266905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moon revolvement</a:t>
            </a:r>
            <a:endParaRPr/>
          </a:p>
        </p:txBody>
      </p:sp>
      <p:sp>
        <p:nvSpPr>
          <p:cNvPr id="268" name="Shape 268"/>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5</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PFont</a:t>
            </a:r>
            <a:endParaRPr/>
          </a:p>
        </p:txBody>
      </p:sp>
      <p:sp>
        <p:nvSpPr>
          <p:cNvPr id="274" name="Shape 274"/>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Text Fonts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Fonts</a:t>
            </a:r>
            <a:endParaRPr/>
          </a:p>
        </p:txBody>
      </p:sp>
      <p:sp>
        <p:nvSpPr>
          <p:cNvPr id="280" name="Shape 28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solidFill>
                  <a:srgbClr val="666666"/>
                </a:solidFill>
              </a:rPr>
              <a:t>// declare</a:t>
            </a:r>
            <a:endParaRPr sz="1800">
              <a:solidFill>
                <a:srgbClr val="666666"/>
              </a:solidFill>
            </a:endParaRPr>
          </a:p>
          <a:p>
            <a:pPr indent="0" lvl="0" marL="0" rtl="0">
              <a:spcBef>
                <a:spcPts val="600"/>
              </a:spcBef>
              <a:spcAft>
                <a:spcPts val="0"/>
              </a:spcAft>
              <a:buNone/>
            </a:pPr>
            <a:r>
              <a:rPr lang="en" sz="1800"/>
              <a:t>PFont awesomeFont;</a:t>
            </a:r>
            <a:endParaRPr sz="1800"/>
          </a:p>
          <a:p>
            <a:pPr indent="0" lvl="0" marL="0" rtl="0">
              <a:spcBef>
                <a:spcPts val="600"/>
              </a:spcBef>
              <a:spcAft>
                <a:spcPts val="0"/>
              </a:spcAft>
              <a:buNone/>
            </a:pPr>
            <a:r>
              <a:t/>
            </a:r>
            <a:endParaRPr sz="1800"/>
          </a:p>
          <a:p>
            <a:pPr indent="0" lvl="0" marL="0" rtl="0">
              <a:spcBef>
                <a:spcPts val="600"/>
              </a:spcBef>
              <a:spcAft>
                <a:spcPts val="0"/>
              </a:spcAft>
              <a:buNone/>
            </a:pPr>
            <a:r>
              <a:rPr lang="en" sz="1800"/>
              <a:t>void setup(){</a:t>
            </a:r>
            <a:endParaRPr sz="1800"/>
          </a:p>
          <a:p>
            <a:pPr indent="0" lvl="0" marL="0" rtl="0">
              <a:spcBef>
                <a:spcPts val="600"/>
              </a:spcBef>
              <a:spcAft>
                <a:spcPts val="0"/>
              </a:spcAft>
              <a:buNone/>
            </a:pPr>
            <a:r>
              <a:rPr lang="en" sz="1800">
                <a:solidFill>
                  <a:srgbClr val="666666"/>
                </a:solidFill>
              </a:rPr>
              <a:t>// load (in setup)</a:t>
            </a:r>
            <a:endParaRPr sz="1800">
              <a:solidFill>
                <a:srgbClr val="666666"/>
              </a:solidFill>
            </a:endParaRPr>
          </a:p>
          <a:p>
            <a:pPr indent="457200" lvl="0" marL="0" rtl="0">
              <a:spcBef>
                <a:spcPts val="600"/>
              </a:spcBef>
              <a:spcAft>
                <a:spcPts val="0"/>
              </a:spcAft>
              <a:buNone/>
            </a:pPr>
            <a:r>
              <a:rPr lang="en" sz="1800"/>
              <a:t>awesomeFont = loadFont(“Arial-14.vlw”);</a:t>
            </a:r>
            <a:endParaRPr sz="1800"/>
          </a:p>
          <a:p>
            <a:pPr indent="0" lvl="0" marL="0" rtl="0">
              <a:spcBef>
                <a:spcPts val="600"/>
              </a:spcBef>
              <a:spcAft>
                <a:spcPts val="0"/>
              </a:spcAft>
              <a:buNone/>
            </a:pPr>
            <a:r>
              <a:rPr lang="en" sz="1800"/>
              <a:t>}</a:t>
            </a:r>
            <a:endParaRPr sz="1800"/>
          </a:p>
          <a:p>
            <a:pPr indent="0" lvl="0" marL="0" rtl="0">
              <a:spcBef>
                <a:spcPts val="600"/>
              </a:spcBef>
              <a:spcAft>
                <a:spcPts val="0"/>
              </a:spcAft>
              <a:buNone/>
            </a:pPr>
            <a:r>
              <a:t/>
            </a:r>
            <a:endParaRPr sz="1800"/>
          </a:p>
          <a:p>
            <a:pPr indent="0" lvl="0" marL="0" rtl="0">
              <a:spcBef>
                <a:spcPts val="600"/>
              </a:spcBef>
              <a:spcAft>
                <a:spcPts val="0"/>
              </a:spcAft>
              <a:buNone/>
            </a:pPr>
            <a:r>
              <a:rPr lang="en" sz="1800"/>
              <a:t>void draw(){</a:t>
            </a:r>
            <a:endParaRPr sz="1800"/>
          </a:p>
          <a:p>
            <a:pPr indent="0" lvl="0" marL="0" rtl="0">
              <a:spcBef>
                <a:spcPts val="600"/>
              </a:spcBef>
              <a:spcAft>
                <a:spcPts val="0"/>
              </a:spcAft>
              <a:buNone/>
            </a:pPr>
            <a:r>
              <a:rPr lang="en" sz="1800">
                <a:solidFill>
                  <a:srgbClr val="666666"/>
                </a:solidFill>
              </a:rPr>
              <a:t>// set which font to use. draw it at 0,0 (in draw)</a:t>
            </a:r>
            <a:endParaRPr sz="1800">
              <a:solidFill>
                <a:srgbClr val="666666"/>
              </a:solidFill>
            </a:endParaRPr>
          </a:p>
          <a:p>
            <a:pPr indent="457200" lvl="0" marL="0" rtl="0">
              <a:spcBef>
                <a:spcPts val="600"/>
              </a:spcBef>
              <a:spcAft>
                <a:spcPts val="0"/>
              </a:spcAft>
              <a:buNone/>
            </a:pPr>
            <a:r>
              <a:rPr lang="en" sz="1800"/>
              <a:t>textFont(awesomeFont);</a:t>
            </a:r>
            <a:endParaRPr sz="1800"/>
          </a:p>
          <a:p>
            <a:pPr indent="457200" lvl="0" marL="0" rtl="0">
              <a:spcBef>
                <a:spcPts val="600"/>
              </a:spcBef>
              <a:spcAft>
                <a:spcPts val="0"/>
              </a:spcAft>
              <a:buNone/>
            </a:pPr>
            <a:r>
              <a:rPr lang="en" sz="1800"/>
              <a:t>text(“Hello!”, 0, 0);</a:t>
            </a:r>
            <a:endParaRPr sz="1800"/>
          </a:p>
          <a:p>
            <a:pPr indent="0" lvl="0" marL="0" rtl="0">
              <a:spcBef>
                <a:spcPts val="600"/>
              </a:spcBef>
              <a:spcAft>
                <a:spcPts val="0"/>
              </a:spcAft>
              <a:buNone/>
            </a:pPr>
            <a:r>
              <a:rPr lang="en" sz="1800"/>
              <a:t>}</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Shape 285"/>
          <p:cNvPicPr preferRelativeResize="0"/>
          <p:nvPr/>
        </p:nvPicPr>
        <p:blipFill>
          <a:blip r:embed="rId3">
            <a:alphaModFix/>
          </a:blip>
          <a:stretch>
            <a:fillRect/>
          </a:stretch>
        </p:blipFill>
        <p:spPr>
          <a:xfrm>
            <a:off x="3419850" y="2809900"/>
            <a:ext cx="5295223" cy="3823748"/>
          </a:xfrm>
          <a:prstGeom prst="rect">
            <a:avLst/>
          </a:prstGeom>
          <a:noFill/>
          <a:ln>
            <a:noFill/>
          </a:ln>
        </p:spPr>
      </p:pic>
      <p:pic>
        <p:nvPicPr>
          <p:cNvPr id="286" name="Shape 286"/>
          <p:cNvPicPr preferRelativeResize="0"/>
          <p:nvPr/>
        </p:nvPicPr>
        <p:blipFill>
          <a:blip r:embed="rId4">
            <a:alphaModFix/>
          </a:blip>
          <a:stretch>
            <a:fillRect/>
          </a:stretch>
        </p:blipFill>
        <p:spPr>
          <a:xfrm>
            <a:off x="612400" y="459372"/>
            <a:ext cx="5016500" cy="2065425"/>
          </a:xfrm>
          <a:prstGeom prst="rect">
            <a:avLst/>
          </a:prstGeom>
          <a:noFill/>
          <a:ln>
            <a:noFill/>
          </a:ln>
        </p:spPr>
      </p:pic>
      <p:sp>
        <p:nvSpPr>
          <p:cNvPr id="287" name="Shape 287"/>
          <p:cNvSpPr txBox="1"/>
          <p:nvPr/>
        </p:nvSpPr>
        <p:spPr>
          <a:xfrm>
            <a:off x="132700" y="459375"/>
            <a:ext cx="479700" cy="45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1.</a:t>
            </a:r>
            <a:endParaRPr sz="2400"/>
          </a:p>
        </p:txBody>
      </p:sp>
      <p:sp>
        <p:nvSpPr>
          <p:cNvPr id="288" name="Shape 288"/>
          <p:cNvSpPr txBox="1"/>
          <p:nvPr/>
        </p:nvSpPr>
        <p:spPr>
          <a:xfrm>
            <a:off x="2782775" y="2809900"/>
            <a:ext cx="4797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t>2.</a:t>
            </a:r>
            <a:endParaRPr sz="2400"/>
          </a:p>
        </p:txBody>
      </p:sp>
      <p:pic>
        <p:nvPicPr>
          <p:cNvPr descr="screenshot.67.jpg" id="289" name="Shape 289"/>
          <p:cNvPicPr preferRelativeResize="0"/>
          <p:nvPr/>
        </p:nvPicPr>
        <p:blipFill rotWithShape="1">
          <a:blip r:embed="rId5">
            <a:alphaModFix/>
          </a:blip>
          <a:srcRect b="0" l="665" r="0" t="1632"/>
          <a:stretch/>
        </p:blipFill>
        <p:spPr>
          <a:xfrm>
            <a:off x="5569969" y="476250"/>
            <a:ext cx="3606430" cy="20654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nvSpPr>
        <p:spPr>
          <a:xfrm>
            <a:off x="842400" y="3082650"/>
            <a:ext cx="7459200" cy="6927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2400"/>
              <a:t>myFont = createFont("Helvetica", 24, true);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Text Display</a:t>
            </a:r>
            <a:endParaRPr/>
          </a:p>
        </p:txBody>
      </p:sp>
      <p:sp>
        <p:nvSpPr>
          <p:cNvPr id="300" name="Shape 300"/>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6</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Text Increment</a:t>
            </a:r>
            <a:endParaRPr/>
          </a:p>
        </p:txBody>
      </p:sp>
      <p:sp>
        <p:nvSpPr>
          <p:cNvPr id="306" name="Shape 306"/>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7</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Text Trigonometry Movement</a:t>
            </a:r>
            <a:endParaRPr/>
          </a:p>
        </p:txBody>
      </p:sp>
      <p:sp>
        <p:nvSpPr>
          <p:cNvPr id="312" name="Shape 31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types</a:t>
            </a:r>
            <a:endParaRPr/>
          </a:p>
        </p:txBody>
      </p:sp>
      <p:sp>
        <p:nvSpPr>
          <p:cNvPr id="52" name="Shape 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D85C6"/>
              </a:buClr>
              <a:buSzPts val="3000"/>
              <a:buChar char="●"/>
            </a:pPr>
            <a:r>
              <a:rPr lang="en">
                <a:solidFill>
                  <a:srgbClr val="3D85C6"/>
                </a:solidFill>
              </a:rPr>
              <a:t>int</a:t>
            </a:r>
            <a:endParaRPr>
              <a:solidFill>
                <a:srgbClr val="3D85C6"/>
              </a:solidFill>
            </a:endParaRPr>
          </a:p>
          <a:p>
            <a:pPr indent="-381000" lvl="1" marL="914400" rtl="0">
              <a:spcBef>
                <a:spcPts val="0"/>
              </a:spcBef>
              <a:spcAft>
                <a:spcPts val="0"/>
              </a:spcAft>
              <a:buSzPts val="2400"/>
              <a:buChar char="○"/>
            </a:pPr>
            <a:r>
              <a:rPr lang="en"/>
              <a:t>whole numbers</a:t>
            </a:r>
            <a:endParaRPr/>
          </a:p>
          <a:p>
            <a:pPr indent="-381000" lvl="1" marL="914400" rtl="0">
              <a:spcBef>
                <a:spcPts val="0"/>
              </a:spcBef>
              <a:spcAft>
                <a:spcPts val="0"/>
              </a:spcAft>
              <a:buSzPts val="2400"/>
              <a:buChar char="○"/>
            </a:pPr>
            <a:r>
              <a:rPr lang="en"/>
              <a:t>1, 2, -3, 40, 2013</a:t>
            </a:r>
            <a:endParaRPr/>
          </a:p>
          <a:p>
            <a:pPr indent="0" lvl="0" marL="457200" rtl="0">
              <a:spcBef>
                <a:spcPts val="600"/>
              </a:spcBef>
              <a:spcAft>
                <a:spcPts val="0"/>
              </a:spcAft>
              <a:buNone/>
            </a:pPr>
            <a:r>
              <a:t/>
            </a:r>
            <a:endParaRPr/>
          </a:p>
          <a:p>
            <a:pPr indent="-419100" lvl="0" marL="457200" rtl="0">
              <a:spcBef>
                <a:spcPts val="600"/>
              </a:spcBef>
              <a:spcAft>
                <a:spcPts val="0"/>
              </a:spcAft>
              <a:buClr>
                <a:srgbClr val="3D85C6"/>
              </a:buClr>
              <a:buSzPts val="3000"/>
              <a:buChar char="●"/>
            </a:pPr>
            <a:r>
              <a:rPr lang="en">
                <a:solidFill>
                  <a:srgbClr val="3D85C6"/>
                </a:solidFill>
              </a:rPr>
              <a:t>float</a:t>
            </a:r>
            <a:endParaRPr>
              <a:solidFill>
                <a:srgbClr val="3D85C6"/>
              </a:solidFill>
            </a:endParaRPr>
          </a:p>
          <a:p>
            <a:pPr indent="-381000" lvl="1" marL="914400" rtl="0">
              <a:spcBef>
                <a:spcPts val="0"/>
              </a:spcBef>
              <a:spcAft>
                <a:spcPts val="0"/>
              </a:spcAft>
              <a:buSzPts val="2400"/>
              <a:buChar char="○"/>
            </a:pPr>
            <a:r>
              <a:rPr lang="en"/>
              <a:t>floating point number (decimal points)</a:t>
            </a:r>
            <a:endParaRPr/>
          </a:p>
          <a:p>
            <a:pPr indent="-381000" lvl="1" marL="914400" rtl="0">
              <a:spcBef>
                <a:spcPts val="0"/>
              </a:spcBef>
              <a:spcAft>
                <a:spcPts val="0"/>
              </a:spcAft>
              <a:buSzPts val="2400"/>
              <a:buChar char="○"/>
            </a:pPr>
            <a:r>
              <a:rPr lang="en"/>
              <a:t>0.5, 1.34, 11.5, 7.0/2.0</a:t>
            </a:r>
            <a:endParaRPr/>
          </a:p>
          <a:p>
            <a:pPr indent="0" lvl="0" marL="457200" rtl="0">
              <a:spcBef>
                <a:spcPts val="6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Homework Assignment</a:t>
            </a:r>
            <a:endParaRPr/>
          </a:p>
          <a:p>
            <a:pPr indent="0" lvl="0" marL="0">
              <a:spcBef>
                <a:spcPts val="0"/>
              </a:spcBef>
              <a:spcAft>
                <a:spcPts val="0"/>
              </a:spcAft>
              <a:buNone/>
            </a:pPr>
            <a:r>
              <a:rPr lang="en"/>
              <a:t>CS3 (Coding Scenario 3)</a:t>
            </a:r>
            <a:endParaRPr/>
          </a:p>
        </p:txBody>
      </p:sp>
      <p:sp>
        <p:nvSpPr>
          <p:cNvPr id="318" name="Shape 3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sz="2100">
              <a:solidFill>
                <a:schemeClr val="dk1"/>
              </a:solidFill>
            </a:endParaRPr>
          </a:p>
          <a:p>
            <a:pPr indent="-361950" lvl="0" marL="457200" rtl="0">
              <a:lnSpc>
                <a:spcPct val="115000"/>
              </a:lnSpc>
              <a:spcBef>
                <a:spcPts val="0"/>
              </a:spcBef>
              <a:spcAft>
                <a:spcPts val="0"/>
              </a:spcAft>
              <a:buClr>
                <a:schemeClr val="dk1"/>
              </a:buClr>
              <a:buSzPts val="2100"/>
              <a:buChar char="●"/>
            </a:pPr>
            <a:r>
              <a:rPr lang="en" sz="2100">
                <a:solidFill>
                  <a:schemeClr val="dk1"/>
                </a:solidFill>
              </a:rPr>
              <a:t>Make a gif </a:t>
            </a:r>
            <a:r>
              <a:rPr lang="en" sz="2100" u="sng">
                <a:solidFill>
                  <a:schemeClr val="dk1"/>
                </a:solidFill>
              </a:rPr>
              <a:t>style</a:t>
            </a:r>
            <a:r>
              <a:rPr lang="en" sz="2100">
                <a:solidFill>
                  <a:schemeClr val="dk1"/>
                </a:solidFill>
              </a:rPr>
              <a:t> animation with PImage </a:t>
            </a:r>
            <a:r>
              <a:rPr lang="en" sz="2100" u="sng">
                <a:solidFill>
                  <a:schemeClr val="dk1"/>
                </a:solidFill>
              </a:rPr>
              <a:t>and</a:t>
            </a:r>
            <a:r>
              <a:rPr lang="en" sz="2100">
                <a:solidFill>
                  <a:schemeClr val="dk1"/>
                </a:solidFill>
              </a:rPr>
              <a:t> Text whether it is a Beyonce gift card, Beyonce proposal card, or simple a Beyonce creep animation (NOT an actual gif!)</a:t>
            </a:r>
            <a:endParaRPr sz="2100">
              <a:solidFill>
                <a:schemeClr val="dk1"/>
              </a:solidFill>
            </a:endParaRPr>
          </a:p>
          <a:p>
            <a:pPr indent="-361950" lvl="0" marL="457200" rtl="0">
              <a:lnSpc>
                <a:spcPct val="115000"/>
              </a:lnSpc>
              <a:spcBef>
                <a:spcPts val="0"/>
              </a:spcBef>
              <a:spcAft>
                <a:spcPts val="0"/>
              </a:spcAft>
              <a:buClr>
                <a:schemeClr val="dk1"/>
              </a:buClr>
              <a:buSzPts val="2100"/>
              <a:buChar char="●"/>
            </a:pPr>
            <a:r>
              <a:rPr lang="en" sz="2100">
                <a:solidFill>
                  <a:schemeClr val="dk1"/>
                </a:solidFill>
              </a:rPr>
              <a:t>Do some fancy patterns using Image &amp; Text, using the sin() and cos() functions</a:t>
            </a:r>
            <a:endParaRPr sz="2100">
              <a:solidFill>
                <a:schemeClr val="dk1"/>
              </a:solidFill>
            </a:endParaRPr>
          </a:p>
          <a:p>
            <a:pPr indent="-361950" lvl="0" marL="457200" rtl="0">
              <a:lnSpc>
                <a:spcPct val="115000"/>
              </a:lnSpc>
              <a:spcBef>
                <a:spcPts val="0"/>
              </a:spcBef>
              <a:spcAft>
                <a:spcPts val="0"/>
              </a:spcAft>
              <a:buClr>
                <a:schemeClr val="dk1"/>
              </a:buClr>
              <a:buSzPts val="2100"/>
              <a:buChar char="●"/>
            </a:pPr>
            <a:r>
              <a:rPr lang="en" sz="2100">
                <a:solidFill>
                  <a:schemeClr val="dk1"/>
                </a:solidFill>
              </a:rPr>
              <a:t>unless something is being used as a one line modifier, use variables for positions, widths, heights, etc.</a:t>
            </a:r>
            <a:endParaRPr sz="2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2100">
                <a:solidFill>
                  <a:schemeClr val="dk1"/>
                </a:solidFill>
              </a:rPr>
              <a:t>Note: </a:t>
            </a:r>
            <a:endParaRPr sz="2100">
              <a:solidFill>
                <a:schemeClr val="dk1"/>
              </a:solidFill>
            </a:endParaRPr>
          </a:p>
          <a:p>
            <a:pPr indent="0" lvl="0" marL="0" rtl="0">
              <a:lnSpc>
                <a:spcPct val="115000"/>
              </a:lnSpc>
              <a:spcBef>
                <a:spcPts val="0"/>
              </a:spcBef>
              <a:spcAft>
                <a:spcPts val="0"/>
              </a:spcAft>
              <a:buNone/>
            </a:pPr>
            <a:r>
              <a:rPr lang="en" sz="2100">
                <a:solidFill>
                  <a:schemeClr val="dk1"/>
                </a:solidFill>
              </a:rPr>
              <a:t>Use at least 3 new functions/keywords that we haven’t touched in class. Find them in</a:t>
            </a:r>
            <a:r>
              <a:rPr lang="en" sz="2100">
                <a:solidFill>
                  <a:schemeClr val="dk1"/>
                </a:solidFill>
                <a:uFill>
                  <a:noFill/>
                </a:uFill>
                <a:hlinkClick r:id="rId3"/>
              </a:rPr>
              <a:t> </a:t>
            </a:r>
            <a:r>
              <a:rPr lang="en" sz="2100" u="sng">
                <a:solidFill>
                  <a:srgbClr val="1255CC"/>
                </a:solidFill>
                <a:hlinkClick r:id="rId4"/>
              </a:rPr>
              <a:t>reference</a:t>
            </a:r>
            <a:r>
              <a:rPr lang="en" sz="2100">
                <a:solidFill>
                  <a:schemeClr val="dk1"/>
                </a:solidFill>
              </a:rPr>
              <a:t> or google “how to rotate in processing” / “rotate processing”</a:t>
            </a:r>
            <a:endParaRPr sz="21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 example of what a GIF would be </a:t>
            </a:r>
            <a:endParaRPr/>
          </a:p>
        </p:txBody>
      </p:sp>
      <p:sp>
        <p:nvSpPr>
          <p:cNvPr id="324" name="Shape 324"/>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types</a:t>
            </a:r>
            <a:endParaRPr/>
          </a:p>
        </p:txBody>
      </p:sp>
      <p:sp>
        <p:nvSpPr>
          <p:cNvPr id="58" name="Shape 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D85C6"/>
              </a:buClr>
              <a:buSzPts val="3000"/>
              <a:buChar char="●"/>
            </a:pPr>
            <a:r>
              <a:rPr lang="en" u="sng">
                <a:solidFill>
                  <a:srgbClr val="3D85C6"/>
                </a:solidFill>
              </a:rPr>
              <a:t>S</a:t>
            </a:r>
            <a:r>
              <a:rPr lang="en">
                <a:solidFill>
                  <a:srgbClr val="3D85C6"/>
                </a:solidFill>
              </a:rPr>
              <a:t>tring</a:t>
            </a:r>
            <a:endParaRPr>
              <a:solidFill>
                <a:srgbClr val="3D85C6"/>
              </a:solidFill>
            </a:endParaRPr>
          </a:p>
          <a:p>
            <a:pPr indent="-381000" lvl="1" marL="914400" rtl="0">
              <a:spcBef>
                <a:spcPts val="0"/>
              </a:spcBef>
              <a:spcAft>
                <a:spcPts val="0"/>
              </a:spcAft>
              <a:buSzPts val="2400"/>
              <a:buChar char="○"/>
            </a:pPr>
            <a:r>
              <a:rPr lang="en"/>
              <a:t>ASCII characters, declared in quotation marks</a:t>
            </a:r>
            <a:endParaRPr/>
          </a:p>
          <a:p>
            <a:pPr indent="-381000" lvl="1" marL="914400" rtl="0">
              <a:spcBef>
                <a:spcPts val="0"/>
              </a:spcBef>
              <a:spcAft>
                <a:spcPts val="0"/>
              </a:spcAft>
              <a:buSzPts val="2400"/>
              <a:buChar char="○"/>
            </a:pPr>
            <a:r>
              <a:rPr lang="en"/>
              <a:t>"lemon", "meringue", "pie"</a:t>
            </a:r>
            <a:endParaRPr/>
          </a:p>
          <a:p>
            <a:pPr indent="0" lvl="0" marL="457200" rtl="0">
              <a:spcBef>
                <a:spcPts val="600"/>
              </a:spcBef>
              <a:spcAft>
                <a:spcPts val="0"/>
              </a:spcAft>
              <a:buNone/>
            </a:pPr>
            <a:r>
              <a:t/>
            </a:r>
            <a:endParaRPr/>
          </a:p>
          <a:p>
            <a:pPr indent="-419100" lvl="0" marL="457200" rtl="0">
              <a:spcBef>
                <a:spcPts val="600"/>
              </a:spcBef>
              <a:spcAft>
                <a:spcPts val="0"/>
              </a:spcAft>
              <a:buClr>
                <a:srgbClr val="3D85C6"/>
              </a:buClr>
              <a:buSzPts val="3000"/>
              <a:buChar char="●"/>
            </a:pPr>
            <a:r>
              <a:rPr lang="en">
                <a:solidFill>
                  <a:srgbClr val="3D85C6"/>
                </a:solidFill>
              </a:rPr>
              <a:t>boolean</a:t>
            </a:r>
            <a:endParaRPr>
              <a:solidFill>
                <a:srgbClr val="3D85C6"/>
              </a:solidFill>
            </a:endParaRPr>
          </a:p>
          <a:p>
            <a:pPr indent="-381000" lvl="1" marL="914400" rtl="0">
              <a:spcBef>
                <a:spcPts val="0"/>
              </a:spcBef>
              <a:spcAft>
                <a:spcPts val="0"/>
              </a:spcAft>
              <a:buSzPts val="2400"/>
              <a:buChar char="○"/>
            </a:pPr>
            <a:r>
              <a:rPr lang="en"/>
              <a:t>true, false</a:t>
            </a:r>
            <a:endParaRPr/>
          </a:p>
          <a:p>
            <a:pPr indent="0" lvl="0" marL="0" rtl="0">
              <a:spcBef>
                <a:spcPts val="600"/>
              </a:spcBef>
              <a:spcAft>
                <a:spcPts val="0"/>
              </a:spcAft>
              <a:buNone/>
            </a:pPr>
            <a:r>
              <a:t/>
            </a:r>
            <a:endParaRPr/>
          </a:p>
          <a:p>
            <a:pPr indent="-419100" lvl="0" marL="457200" rtl="0">
              <a:spcBef>
                <a:spcPts val="600"/>
              </a:spcBef>
              <a:spcAft>
                <a:spcPts val="0"/>
              </a:spcAft>
              <a:buClr>
                <a:srgbClr val="3D85C6"/>
              </a:buClr>
              <a:buSzPts val="3000"/>
              <a:buChar char="●"/>
            </a:pPr>
            <a:r>
              <a:rPr lang="en">
                <a:solidFill>
                  <a:srgbClr val="3D85C6"/>
                </a:solidFill>
              </a:rPr>
              <a:t>color</a:t>
            </a:r>
            <a:endParaRPr>
              <a:solidFill>
                <a:srgbClr val="3D85C6"/>
              </a:solidFill>
            </a:endParaRPr>
          </a:p>
          <a:p>
            <a:pPr indent="-381000" lvl="1" marL="914400" rtl="0">
              <a:spcBef>
                <a:spcPts val="0"/>
              </a:spcBef>
              <a:spcAft>
                <a:spcPts val="0"/>
              </a:spcAft>
              <a:buSzPts val="2400"/>
              <a:buChar char="○"/>
            </a:pPr>
            <a:r>
              <a:rPr lang="en"/>
              <a:t>colors; by default uses RGB</a:t>
            </a:r>
            <a:endParaRPr/>
          </a:p>
          <a:p>
            <a:pPr indent="-381000" lvl="1" marL="914400" rtl="0">
              <a:spcBef>
                <a:spcPts val="0"/>
              </a:spcBef>
              <a:spcAft>
                <a:spcPts val="0"/>
              </a:spcAft>
              <a:buSzPts val="2400"/>
              <a:buChar char="○"/>
            </a:pPr>
            <a:r>
              <a:rPr lang="en"/>
              <a:t>(255, 177, 80)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4800"/>
              <a:t>Variables are </a:t>
            </a:r>
            <a:r>
              <a:rPr b="1" lang="en" sz="4800" u="sng"/>
              <a:t>declared</a:t>
            </a:r>
            <a:r>
              <a:rPr lang="en" sz="4800"/>
              <a:t> and</a:t>
            </a:r>
            <a:r>
              <a:rPr b="1" lang="en" sz="4800"/>
              <a:t> </a:t>
            </a:r>
            <a:r>
              <a:rPr b="1" lang="en" sz="4800" u="sng"/>
              <a:t>initialized(assigned)</a:t>
            </a:r>
            <a:r>
              <a:rPr lang="en" sz="4800"/>
              <a:t>.</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body"/>
          </p:nvPr>
        </p:nvSpPr>
        <p:spPr>
          <a:xfrm>
            <a:off x="275500" y="1324700"/>
            <a:ext cx="23607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Declarations</a:t>
            </a:r>
            <a:endParaRPr/>
          </a:p>
        </p:txBody>
      </p:sp>
      <p:sp>
        <p:nvSpPr>
          <p:cNvPr id="69" name="Shape 69"/>
          <p:cNvSpPr txBox="1"/>
          <p:nvPr>
            <p:ph type="title"/>
          </p:nvPr>
        </p:nvSpPr>
        <p:spPr>
          <a:xfrm>
            <a:off x="457200" y="350895"/>
            <a:ext cx="8229600" cy="65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Structure</a:t>
            </a:r>
            <a:endParaRPr/>
          </a:p>
        </p:txBody>
      </p:sp>
      <p:sp>
        <p:nvSpPr>
          <p:cNvPr id="70" name="Shape 70"/>
          <p:cNvSpPr txBox="1"/>
          <p:nvPr>
            <p:ph idx="1" type="body"/>
          </p:nvPr>
        </p:nvSpPr>
        <p:spPr>
          <a:xfrm>
            <a:off x="3589550" y="1248500"/>
            <a:ext cx="555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int x; </a:t>
            </a:r>
            <a:r>
              <a:rPr i="1" lang="en" sz="2000">
                <a:solidFill>
                  <a:srgbClr val="999999"/>
                </a:solidFill>
              </a:rPr>
              <a:t>//declare a variable for x</a:t>
            </a:r>
            <a:endParaRPr i="1" sz="2000">
              <a:solidFill>
                <a:srgbClr val="999999"/>
              </a:solidFill>
            </a:endParaRPr>
          </a:p>
          <a:p>
            <a:pPr indent="0" lvl="0" marL="0" rtl="0">
              <a:spcBef>
                <a:spcPts val="600"/>
              </a:spcBef>
              <a:spcAft>
                <a:spcPts val="0"/>
              </a:spcAft>
              <a:buNone/>
            </a:pPr>
            <a:r>
              <a:rPr lang="en" sz="2000"/>
              <a:t>float y; </a:t>
            </a:r>
            <a:r>
              <a:rPr i="1" lang="en" sz="2000">
                <a:solidFill>
                  <a:srgbClr val="999999"/>
                </a:solidFill>
              </a:rPr>
              <a:t>//declare a variable for y</a:t>
            </a:r>
            <a:endParaRPr sz="2000"/>
          </a:p>
          <a:p>
            <a:pPr indent="0" lvl="0" marL="0" rtl="0">
              <a:spcBef>
                <a:spcPts val="600"/>
              </a:spcBef>
              <a:spcAft>
                <a:spcPts val="0"/>
              </a:spcAft>
              <a:buNone/>
            </a:pPr>
            <a:r>
              <a:t/>
            </a:r>
            <a:endParaRPr sz="2000"/>
          </a:p>
          <a:p>
            <a:pPr indent="0" lvl="0" marL="0" rtl="0">
              <a:spcBef>
                <a:spcPts val="600"/>
              </a:spcBef>
              <a:spcAft>
                <a:spcPts val="0"/>
              </a:spcAft>
              <a:buNone/>
            </a:pPr>
            <a:r>
              <a:t/>
            </a:r>
            <a:endParaRPr sz="2000"/>
          </a:p>
        </p:txBody>
      </p:sp>
      <p:cxnSp>
        <p:nvCxnSpPr>
          <p:cNvPr id="71" name="Shape 71"/>
          <p:cNvCxnSpPr/>
          <p:nvPr/>
        </p:nvCxnSpPr>
        <p:spPr>
          <a:xfrm>
            <a:off x="2749050" y="1714500"/>
            <a:ext cx="342900" cy="0"/>
          </a:xfrm>
          <a:prstGeom prst="straightConnector1">
            <a:avLst/>
          </a:prstGeom>
          <a:noFill/>
          <a:ln cap="flat" cmpd="sng" w="19050">
            <a:solidFill>
              <a:schemeClr val="dk2"/>
            </a:solidFill>
            <a:prstDash val="solid"/>
            <a:round/>
            <a:headEnd len="med" w="med" type="none"/>
            <a:tailEnd len="med" w="med" type="none"/>
          </a:ln>
        </p:spPr>
      </p:cxnSp>
      <p:cxnSp>
        <p:nvCxnSpPr>
          <p:cNvPr id="72" name="Shape 72"/>
          <p:cNvCxnSpPr/>
          <p:nvPr/>
        </p:nvCxnSpPr>
        <p:spPr>
          <a:xfrm rot="10800000">
            <a:off x="3103685" y="1333400"/>
            <a:ext cx="0" cy="791400"/>
          </a:xfrm>
          <a:prstGeom prst="straightConnector1">
            <a:avLst/>
          </a:prstGeom>
          <a:noFill/>
          <a:ln cap="flat" cmpd="sng" w="19050">
            <a:solidFill>
              <a:schemeClr val="dk2"/>
            </a:solidFill>
            <a:prstDash val="solid"/>
            <a:round/>
            <a:headEnd len="med" w="med" type="none"/>
            <a:tailEnd len="med" w="med" type="none"/>
          </a:ln>
        </p:spPr>
      </p:cxnSp>
      <p:cxnSp>
        <p:nvCxnSpPr>
          <p:cNvPr id="73" name="Shape 73"/>
          <p:cNvCxnSpPr/>
          <p:nvPr/>
        </p:nvCxnSpPr>
        <p:spPr>
          <a:xfrm>
            <a:off x="3103685" y="1333500"/>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74" name="Shape 74"/>
          <p:cNvCxnSpPr/>
          <p:nvPr/>
        </p:nvCxnSpPr>
        <p:spPr>
          <a:xfrm>
            <a:off x="3103685" y="2124804"/>
            <a:ext cx="1758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57200" y="350895"/>
            <a:ext cx="8229600" cy="65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Structure</a:t>
            </a:r>
            <a:endParaRPr/>
          </a:p>
        </p:txBody>
      </p:sp>
      <p:sp>
        <p:nvSpPr>
          <p:cNvPr id="80" name="Shape 80"/>
          <p:cNvSpPr txBox="1"/>
          <p:nvPr/>
        </p:nvSpPr>
        <p:spPr>
          <a:xfrm>
            <a:off x="275500" y="1324700"/>
            <a:ext cx="2360700" cy="49677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lang="en" sz="3000"/>
              <a:t>Declarations</a:t>
            </a:r>
            <a:endParaRPr sz="3000"/>
          </a:p>
          <a:p>
            <a:pPr indent="0" lvl="0" marL="0" rtl="0">
              <a:spcBef>
                <a:spcPts val="600"/>
              </a:spcBef>
              <a:spcAft>
                <a:spcPts val="0"/>
              </a:spcAft>
              <a:buNone/>
            </a:pPr>
            <a:r>
              <a:t/>
            </a:r>
            <a:endParaRPr sz="3000"/>
          </a:p>
          <a:p>
            <a:pPr indent="0" lvl="0" marL="0" rtl="0">
              <a:spcBef>
                <a:spcPts val="600"/>
              </a:spcBef>
              <a:spcAft>
                <a:spcPts val="0"/>
              </a:spcAft>
              <a:buNone/>
            </a:pPr>
            <a:r>
              <a:t/>
            </a:r>
            <a:endParaRPr sz="3000"/>
          </a:p>
          <a:p>
            <a:pPr indent="0" lvl="0" marL="0" rtl="0">
              <a:spcBef>
                <a:spcPts val="600"/>
              </a:spcBef>
              <a:spcAft>
                <a:spcPts val="0"/>
              </a:spcAft>
              <a:buNone/>
            </a:pPr>
            <a:r>
              <a:rPr lang="en" sz="3000"/>
              <a:t>Initialization</a:t>
            </a:r>
            <a:endParaRPr sz="1800"/>
          </a:p>
          <a:p>
            <a:pPr indent="0" lvl="0" marL="0" rtl="0">
              <a:spcBef>
                <a:spcPts val="600"/>
              </a:spcBef>
              <a:spcAft>
                <a:spcPts val="0"/>
              </a:spcAft>
              <a:buNone/>
            </a:pPr>
            <a:r>
              <a:rPr lang="en" sz="1800"/>
              <a:t>(initial assignment)</a:t>
            </a:r>
            <a:endParaRPr sz="1800"/>
          </a:p>
        </p:txBody>
      </p:sp>
      <p:sp>
        <p:nvSpPr>
          <p:cNvPr id="81" name="Shape 81"/>
          <p:cNvSpPr txBox="1"/>
          <p:nvPr/>
        </p:nvSpPr>
        <p:spPr>
          <a:xfrm>
            <a:off x="3589550" y="1248500"/>
            <a:ext cx="5554500" cy="49677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b="1" lang="en" sz="2000"/>
              <a:t>int x; </a:t>
            </a:r>
            <a:r>
              <a:rPr i="1" lang="en" sz="2000">
                <a:solidFill>
                  <a:srgbClr val="999999"/>
                </a:solidFill>
              </a:rPr>
              <a:t>//declare a variable for x</a:t>
            </a:r>
            <a:endParaRPr i="1" sz="2000">
              <a:solidFill>
                <a:srgbClr val="999999"/>
              </a:solidFill>
            </a:endParaRPr>
          </a:p>
          <a:p>
            <a:pPr indent="0" lvl="0" marL="0" rtl="0">
              <a:spcBef>
                <a:spcPts val="600"/>
              </a:spcBef>
              <a:spcAft>
                <a:spcPts val="0"/>
              </a:spcAft>
              <a:buNone/>
            </a:pPr>
            <a:r>
              <a:rPr b="1" lang="en" sz="2000"/>
              <a:t>float y;</a:t>
            </a:r>
            <a:r>
              <a:rPr lang="en" sz="2000"/>
              <a:t> </a:t>
            </a:r>
            <a:r>
              <a:rPr i="1" lang="en" sz="2000">
                <a:solidFill>
                  <a:srgbClr val="999999"/>
                </a:solidFill>
              </a:rPr>
              <a:t>//declare a variable for y</a:t>
            </a:r>
            <a:endParaRPr i="1" sz="2000">
              <a:solidFill>
                <a:srgbClr val="999999"/>
              </a:solidFill>
            </a:endParaRPr>
          </a:p>
          <a:p>
            <a:pPr indent="0" lvl="0" marL="0" rtl="0">
              <a:spcBef>
                <a:spcPts val="600"/>
              </a:spcBef>
              <a:spcAft>
                <a:spcPts val="0"/>
              </a:spcAft>
              <a:buNone/>
            </a:pPr>
            <a:r>
              <a:t/>
            </a:r>
            <a:endParaRPr sz="2000"/>
          </a:p>
          <a:p>
            <a:pPr indent="0" lvl="0" marL="0" rtl="0">
              <a:spcBef>
                <a:spcPts val="600"/>
              </a:spcBef>
              <a:spcAft>
                <a:spcPts val="0"/>
              </a:spcAft>
              <a:buNone/>
            </a:pPr>
            <a:r>
              <a:rPr lang="en" sz="2000">
                <a:solidFill>
                  <a:srgbClr val="FF0000"/>
                </a:solidFill>
              </a:rPr>
              <a:t>void setup() {</a:t>
            </a:r>
            <a:endParaRPr sz="2000">
              <a:solidFill>
                <a:srgbClr val="FF0000"/>
              </a:solidFill>
            </a:endParaRPr>
          </a:p>
          <a:p>
            <a:pPr indent="0" lvl="0" marL="0" rtl="0">
              <a:spcBef>
                <a:spcPts val="600"/>
              </a:spcBef>
              <a:spcAft>
                <a:spcPts val="0"/>
              </a:spcAft>
              <a:buNone/>
            </a:pPr>
            <a:r>
              <a:rPr lang="en" sz="2000"/>
              <a:t>	size(500,500);</a:t>
            </a:r>
            <a:endParaRPr sz="2000"/>
          </a:p>
          <a:p>
            <a:pPr indent="0" lvl="0" marL="0" rtl="0">
              <a:spcBef>
                <a:spcPts val="600"/>
              </a:spcBef>
              <a:spcAft>
                <a:spcPts val="0"/>
              </a:spcAft>
              <a:buNone/>
            </a:pPr>
            <a:r>
              <a:rPr lang="en" sz="2000"/>
              <a:t>	</a:t>
            </a:r>
            <a:r>
              <a:rPr b="1" lang="en" sz="2000"/>
              <a:t>x = 0;</a:t>
            </a:r>
            <a:r>
              <a:rPr lang="en" sz="2000"/>
              <a:t> </a:t>
            </a:r>
            <a:r>
              <a:rPr i="1" lang="en" sz="2000">
                <a:solidFill>
                  <a:srgbClr val="999999"/>
                </a:solidFill>
              </a:rPr>
              <a:t>//initialize x to 0</a:t>
            </a:r>
            <a:endParaRPr sz="2000"/>
          </a:p>
          <a:p>
            <a:pPr indent="0" lvl="0" marL="0" rtl="0">
              <a:spcBef>
                <a:spcPts val="600"/>
              </a:spcBef>
              <a:spcAft>
                <a:spcPts val="0"/>
              </a:spcAft>
              <a:buNone/>
            </a:pPr>
            <a:r>
              <a:rPr lang="en" sz="2000"/>
              <a:t>	</a:t>
            </a:r>
            <a:r>
              <a:rPr b="1" lang="en" sz="2000"/>
              <a:t>y = 5.3;</a:t>
            </a:r>
            <a:r>
              <a:rPr lang="en" sz="2000"/>
              <a:t> </a:t>
            </a:r>
            <a:r>
              <a:rPr i="1" lang="en" sz="2000">
                <a:solidFill>
                  <a:srgbClr val="999999"/>
                </a:solidFill>
              </a:rPr>
              <a:t>//initialize y to 5.3</a:t>
            </a:r>
            <a:endParaRPr sz="2000"/>
          </a:p>
          <a:p>
            <a:pPr indent="0" lvl="0" marL="0" rtl="0">
              <a:spcBef>
                <a:spcPts val="600"/>
              </a:spcBef>
              <a:spcAft>
                <a:spcPts val="0"/>
              </a:spcAft>
              <a:buNone/>
            </a:pPr>
            <a:r>
              <a:rPr lang="en" sz="2000">
                <a:solidFill>
                  <a:srgbClr val="FF0000"/>
                </a:solidFill>
              </a:rPr>
              <a:t>}</a:t>
            </a:r>
            <a:endParaRPr sz="2000">
              <a:solidFill>
                <a:srgbClr val="FF0000"/>
              </a:solidFill>
            </a:endParaRPr>
          </a:p>
          <a:p>
            <a:pPr indent="0" lvl="0" marL="0" rtl="0">
              <a:spcBef>
                <a:spcPts val="600"/>
              </a:spcBef>
              <a:spcAft>
                <a:spcPts val="0"/>
              </a:spcAft>
              <a:buNone/>
            </a:pPr>
            <a:r>
              <a:t/>
            </a:r>
            <a:endParaRPr sz="2000"/>
          </a:p>
        </p:txBody>
      </p:sp>
      <p:cxnSp>
        <p:nvCxnSpPr>
          <p:cNvPr id="82" name="Shape 82"/>
          <p:cNvCxnSpPr/>
          <p:nvPr/>
        </p:nvCxnSpPr>
        <p:spPr>
          <a:xfrm>
            <a:off x="2749050" y="1714500"/>
            <a:ext cx="342900" cy="0"/>
          </a:xfrm>
          <a:prstGeom prst="straightConnector1">
            <a:avLst/>
          </a:prstGeom>
          <a:noFill/>
          <a:ln cap="flat" cmpd="sng" w="19050">
            <a:solidFill>
              <a:srgbClr val="666666"/>
            </a:solidFill>
            <a:prstDash val="solid"/>
            <a:round/>
            <a:headEnd len="med" w="med" type="none"/>
            <a:tailEnd len="med" w="med" type="none"/>
          </a:ln>
        </p:spPr>
      </p:cxnSp>
      <p:cxnSp>
        <p:nvCxnSpPr>
          <p:cNvPr id="83" name="Shape 83"/>
          <p:cNvCxnSpPr/>
          <p:nvPr/>
        </p:nvCxnSpPr>
        <p:spPr>
          <a:xfrm rot="10800000">
            <a:off x="3103685" y="1333400"/>
            <a:ext cx="0" cy="791400"/>
          </a:xfrm>
          <a:prstGeom prst="straightConnector1">
            <a:avLst/>
          </a:prstGeom>
          <a:noFill/>
          <a:ln cap="flat" cmpd="sng" w="19050">
            <a:solidFill>
              <a:srgbClr val="666666"/>
            </a:solidFill>
            <a:prstDash val="solid"/>
            <a:round/>
            <a:headEnd len="med" w="med" type="none"/>
            <a:tailEnd len="med" w="med" type="none"/>
          </a:ln>
        </p:spPr>
      </p:cxnSp>
      <p:cxnSp>
        <p:nvCxnSpPr>
          <p:cNvPr id="84" name="Shape 84"/>
          <p:cNvCxnSpPr/>
          <p:nvPr/>
        </p:nvCxnSpPr>
        <p:spPr>
          <a:xfrm>
            <a:off x="3103685" y="1333500"/>
            <a:ext cx="175800" cy="0"/>
          </a:xfrm>
          <a:prstGeom prst="straightConnector1">
            <a:avLst/>
          </a:prstGeom>
          <a:noFill/>
          <a:ln cap="flat" cmpd="sng" w="19050">
            <a:solidFill>
              <a:srgbClr val="666666"/>
            </a:solidFill>
            <a:prstDash val="solid"/>
            <a:round/>
            <a:headEnd len="med" w="med" type="none"/>
            <a:tailEnd len="med" w="med" type="none"/>
          </a:ln>
        </p:spPr>
      </p:cxnSp>
      <p:cxnSp>
        <p:nvCxnSpPr>
          <p:cNvPr id="85" name="Shape 85"/>
          <p:cNvCxnSpPr/>
          <p:nvPr/>
        </p:nvCxnSpPr>
        <p:spPr>
          <a:xfrm>
            <a:off x="3103685" y="2124804"/>
            <a:ext cx="175800" cy="0"/>
          </a:xfrm>
          <a:prstGeom prst="straightConnector1">
            <a:avLst/>
          </a:prstGeom>
          <a:noFill/>
          <a:ln cap="flat" cmpd="sng" w="19050">
            <a:solidFill>
              <a:srgbClr val="666666"/>
            </a:solidFill>
            <a:prstDash val="solid"/>
            <a:round/>
            <a:headEnd len="med" w="med" type="none"/>
            <a:tailEnd len="med" w="med" type="none"/>
          </a:ln>
        </p:spPr>
      </p:cxnSp>
      <p:cxnSp>
        <p:nvCxnSpPr>
          <p:cNvPr id="86" name="Shape 86"/>
          <p:cNvCxnSpPr/>
          <p:nvPr/>
        </p:nvCxnSpPr>
        <p:spPr>
          <a:xfrm>
            <a:off x="2302100" y="3643000"/>
            <a:ext cx="775200" cy="0"/>
          </a:xfrm>
          <a:prstGeom prst="straightConnector1">
            <a:avLst/>
          </a:prstGeom>
          <a:noFill/>
          <a:ln cap="flat" cmpd="sng" w="19050">
            <a:solidFill>
              <a:srgbClr val="666666"/>
            </a:solidFill>
            <a:prstDash val="solid"/>
            <a:round/>
            <a:headEnd len="med" w="med" type="none"/>
            <a:tailEnd len="med" w="med" type="none"/>
          </a:ln>
        </p:spPr>
      </p:cxnSp>
      <p:cxnSp>
        <p:nvCxnSpPr>
          <p:cNvPr id="87" name="Shape 87"/>
          <p:cNvCxnSpPr/>
          <p:nvPr/>
        </p:nvCxnSpPr>
        <p:spPr>
          <a:xfrm rot="10800000">
            <a:off x="3098225" y="3346250"/>
            <a:ext cx="0" cy="708300"/>
          </a:xfrm>
          <a:prstGeom prst="straightConnector1">
            <a:avLst/>
          </a:prstGeom>
          <a:noFill/>
          <a:ln cap="flat" cmpd="sng" w="19050">
            <a:solidFill>
              <a:srgbClr val="666666"/>
            </a:solidFill>
            <a:prstDash val="solid"/>
            <a:round/>
            <a:headEnd len="med" w="med" type="none"/>
            <a:tailEnd len="med" w="med" type="none"/>
          </a:ln>
        </p:spPr>
      </p:cxnSp>
      <p:cxnSp>
        <p:nvCxnSpPr>
          <p:cNvPr id="88" name="Shape 88"/>
          <p:cNvCxnSpPr/>
          <p:nvPr/>
        </p:nvCxnSpPr>
        <p:spPr>
          <a:xfrm>
            <a:off x="3098214" y="3338200"/>
            <a:ext cx="175800" cy="0"/>
          </a:xfrm>
          <a:prstGeom prst="straightConnector1">
            <a:avLst/>
          </a:prstGeom>
          <a:noFill/>
          <a:ln cap="flat" cmpd="sng" w="19050">
            <a:solidFill>
              <a:srgbClr val="666666"/>
            </a:solidFill>
            <a:prstDash val="solid"/>
            <a:round/>
            <a:headEnd len="med" w="med" type="none"/>
            <a:tailEnd len="med" w="med" type="none"/>
          </a:ln>
        </p:spPr>
      </p:cxnSp>
      <p:cxnSp>
        <p:nvCxnSpPr>
          <p:cNvPr id="89" name="Shape 89"/>
          <p:cNvCxnSpPr/>
          <p:nvPr/>
        </p:nvCxnSpPr>
        <p:spPr>
          <a:xfrm>
            <a:off x="3098214" y="4053304"/>
            <a:ext cx="1758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1" type="body"/>
          </p:nvPr>
        </p:nvSpPr>
        <p:spPr>
          <a:xfrm>
            <a:off x="275500" y="1324700"/>
            <a:ext cx="23607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Declarations</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rPr lang="en"/>
              <a:t>Setup</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rPr lang="en"/>
              <a:t>Draw</a:t>
            </a:r>
            <a:endParaRPr/>
          </a:p>
        </p:txBody>
      </p:sp>
      <p:sp>
        <p:nvSpPr>
          <p:cNvPr id="95" name="Shape 95"/>
          <p:cNvSpPr txBox="1"/>
          <p:nvPr>
            <p:ph type="title"/>
          </p:nvPr>
        </p:nvSpPr>
        <p:spPr>
          <a:xfrm>
            <a:off x="457200" y="350895"/>
            <a:ext cx="8229600" cy="65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Structure</a:t>
            </a:r>
            <a:endParaRPr/>
          </a:p>
        </p:txBody>
      </p:sp>
      <p:sp>
        <p:nvSpPr>
          <p:cNvPr id="96" name="Shape 96"/>
          <p:cNvSpPr txBox="1"/>
          <p:nvPr>
            <p:ph idx="1" type="body"/>
          </p:nvPr>
        </p:nvSpPr>
        <p:spPr>
          <a:xfrm>
            <a:off x="3589550" y="1248500"/>
            <a:ext cx="555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int x; </a:t>
            </a:r>
            <a:r>
              <a:rPr i="1" lang="en" sz="2000">
                <a:solidFill>
                  <a:srgbClr val="999999"/>
                </a:solidFill>
              </a:rPr>
              <a:t>//declare a variable for x</a:t>
            </a:r>
            <a:endParaRPr i="1" sz="2000">
              <a:solidFill>
                <a:srgbClr val="999999"/>
              </a:solidFill>
            </a:endParaRPr>
          </a:p>
          <a:p>
            <a:pPr indent="0" lvl="0" marL="0" rtl="0">
              <a:spcBef>
                <a:spcPts val="600"/>
              </a:spcBef>
              <a:spcAft>
                <a:spcPts val="0"/>
              </a:spcAft>
              <a:buNone/>
            </a:pPr>
            <a:r>
              <a:rPr lang="en" sz="2000"/>
              <a:t>float y; </a:t>
            </a:r>
            <a:r>
              <a:rPr i="1" lang="en" sz="2000">
                <a:solidFill>
                  <a:srgbClr val="999999"/>
                </a:solidFill>
              </a:rPr>
              <a:t>//declare a variable for y</a:t>
            </a:r>
            <a:endParaRPr i="1" sz="2000">
              <a:solidFill>
                <a:srgbClr val="999999"/>
              </a:solidFill>
            </a:endParaRPr>
          </a:p>
          <a:p>
            <a:pPr indent="0" lvl="0" marL="0" rtl="0">
              <a:spcBef>
                <a:spcPts val="600"/>
              </a:spcBef>
              <a:spcAft>
                <a:spcPts val="0"/>
              </a:spcAft>
              <a:buNone/>
            </a:pPr>
            <a:r>
              <a:t/>
            </a:r>
            <a:endParaRPr sz="2000"/>
          </a:p>
          <a:p>
            <a:pPr indent="0" lvl="0" marL="0" rtl="0">
              <a:spcBef>
                <a:spcPts val="600"/>
              </a:spcBef>
              <a:spcAft>
                <a:spcPts val="0"/>
              </a:spcAft>
              <a:buNone/>
            </a:pPr>
            <a:r>
              <a:rPr lang="en" sz="2000"/>
              <a:t>void setup() {</a:t>
            </a:r>
            <a:endParaRPr sz="2000"/>
          </a:p>
          <a:p>
            <a:pPr indent="0" lvl="0" marL="0" rtl="0">
              <a:spcBef>
                <a:spcPts val="600"/>
              </a:spcBef>
              <a:spcAft>
                <a:spcPts val="0"/>
              </a:spcAft>
              <a:buNone/>
            </a:pPr>
            <a:r>
              <a:rPr lang="en" sz="2000"/>
              <a:t>	size(500,500);</a:t>
            </a:r>
            <a:endParaRPr sz="2000"/>
          </a:p>
          <a:p>
            <a:pPr indent="0" lvl="0" marL="0" rtl="0">
              <a:spcBef>
                <a:spcPts val="600"/>
              </a:spcBef>
              <a:spcAft>
                <a:spcPts val="0"/>
              </a:spcAft>
              <a:buNone/>
            </a:pPr>
            <a:r>
              <a:rPr lang="en" sz="2000"/>
              <a:t>	x = 0; </a:t>
            </a:r>
            <a:r>
              <a:rPr i="1" lang="en" sz="2000">
                <a:solidFill>
                  <a:srgbClr val="999999"/>
                </a:solidFill>
              </a:rPr>
              <a:t>//initialize x to 0</a:t>
            </a:r>
            <a:endParaRPr sz="2000"/>
          </a:p>
          <a:p>
            <a:pPr indent="0" lvl="0" marL="0" rtl="0">
              <a:spcBef>
                <a:spcPts val="600"/>
              </a:spcBef>
              <a:spcAft>
                <a:spcPts val="0"/>
              </a:spcAft>
              <a:buNone/>
            </a:pPr>
            <a:r>
              <a:rPr lang="en" sz="2000"/>
              <a:t>	y = 5.3; </a:t>
            </a:r>
            <a:r>
              <a:rPr i="1" lang="en" sz="2000">
                <a:solidFill>
                  <a:srgbClr val="999999"/>
                </a:solidFill>
              </a:rPr>
              <a:t>//initialize y to 5.3</a:t>
            </a:r>
            <a:endParaRPr sz="2000"/>
          </a:p>
          <a:p>
            <a:pPr indent="0" lvl="0" marL="0" rtl="0">
              <a:spcBef>
                <a:spcPts val="600"/>
              </a:spcBef>
              <a:spcAft>
                <a:spcPts val="0"/>
              </a:spcAft>
              <a:buNone/>
            </a:pPr>
            <a:r>
              <a:rPr lang="en" sz="2000"/>
              <a:t>}</a:t>
            </a:r>
            <a:endParaRPr sz="2000"/>
          </a:p>
          <a:p>
            <a:pPr indent="0" lvl="0" marL="0" rtl="0">
              <a:spcBef>
                <a:spcPts val="600"/>
              </a:spcBef>
              <a:spcAft>
                <a:spcPts val="0"/>
              </a:spcAft>
              <a:buNone/>
            </a:pPr>
            <a:r>
              <a:t/>
            </a:r>
            <a:endParaRPr sz="2000"/>
          </a:p>
          <a:p>
            <a:pPr indent="0" lvl="0" marL="0" rtl="0">
              <a:spcBef>
                <a:spcPts val="600"/>
              </a:spcBef>
              <a:spcAft>
                <a:spcPts val="0"/>
              </a:spcAft>
              <a:buNone/>
            </a:pPr>
            <a:r>
              <a:rPr lang="en" sz="2000">
                <a:solidFill>
                  <a:srgbClr val="FF0000"/>
                </a:solidFill>
              </a:rPr>
              <a:t>void draw() {</a:t>
            </a:r>
            <a:endParaRPr sz="2000">
              <a:solidFill>
                <a:srgbClr val="FF0000"/>
              </a:solidFill>
            </a:endParaRPr>
          </a:p>
          <a:p>
            <a:pPr indent="0" lvl="0" marL="0" rtl="0">
              <a:spcBef>
                <a:spcPts val="600"/>
              </a:spcBef>
              <a:spcAft>
                <a:spcPts val="0"/>
              </a:spcAft>
              <a:buNone/>
            </a:pPr>
            <a:r>
              <a:rPr lang="en" sz="2000"/>
              <a:t>	ellipse(50, 200, x, x); </a:t>
            </a:r>
            <a:r>
              <a:rPr i="1" lang="en" sz="2000">
                <a:solidFill>
                  <a:srgbClr val="999999"/>
                </a:solidFill>
              </a:rPr>
              <a:t>//draw a circle</a:t>
            </a:r>
            <a:r>
              <a:rPr lang="en" sz="2000"/>
              <a:t> </a:t>
            </a:r>
            <a:endParaRPr sz="2000"/>
          </a:p>
          <a:p>
            <a:pPr indent="0" lvl="0" marL="0" rtl="0">
              <a:spcBef>
                <a:spcPts val="600"/>
              </a:spcBef>
              <a:spcAft>
                <a:spcPts val="0"/>
              </a:spcAft>
              <a:buNone/>
            </a:pPr>
            <a:r>
              <a:rPr lang="en" sz="2000"/>
              <a:t>	rect(100, 100, 30, 50); </a:t>
            </a:r>
            <a:r>
              <a:rPr i="1" lang="en" sz="2000">
                <a:solidFill>
                  <a:srgbClr val="999999"/>
                </a:solidFill>
              </a:rPr>
              <a:t>//draw a rectangle</a:t>
            </a:r>
            <a:endParaRPr sz="2000"/>
          </a:p>
          <a:p>
            <a:pPr indent="0" lvl="0" marL="0" rtl="0">
              <a:spcBef>
                <a:spcPts val="600"/>
              </a:spcBef>
              <a:spcAft>
                <a:spcPts val="0"/>
              </a:spcAft>
              <a:buNone/>
            </a:pPr>
            <a:r>
              <a:rPr lang="en" sz="2000">
                <a:solidFill>
                  <a:srgbClr val="FF0000"/>
                </a:solidFill>
              </a:rPr>
              <a:t>}</a:t>
            </a:r>
            <a:endParaRPr sz="2000">
              <a:solidFill>
                <a:srgbClr val="FF0000"/>
              </a:solidFill>
            </a:endParaRPr>
          </a:p>
          <a:p>
            <a:pPr indent="0" lvl="0" marL="0" rtl="0">
              <a:spcBef>
                <a:spcPts val="600"/>
              </a:spcBef>
              <a:spcAft>
                <a:spcPts val="0"/>
              </a:spcAft>
              <a:buNone/>
            </a:pPr>
            <a:r>
              <a:t/>
            </a:r>
            <a:endParaRPr sz="2000"/>
          </a:p>
          <a:p>
            <a:pPr indent="0" lvl="0" marL="0" rtl="0">
              <a:spcBef>
                <a:spcPts val="600"/>
              </a:spcBef>
              <a:spcAft>
                <a:spcPts val="0"/>
              </a:spcAft>
              <a:buNone/>
            </a:pPr>
            <a:r>
              <a:t/>
            </a:r>
            <a:endParaRPr sz="2000"/>
          </a:p>
        </p:txBody>
      </p:sp>
      <p:cxnSp>
        <p:nvCxnSpPr>
          <p:cNvPr id="97" name="Shape 97"/>
          <p:cNvCxnSpPr/>
          <p:nvPr/>
        </p:nvCxnSpPr>
        <p:spPr>
          <a:xfrm>
            <a:off x="2749050" y="1714500"/>
            <a:ext cx="342900" cy="0"/>
          </a:xfrm>
          <a:prstGeom prst="straightConnector1">
            <a:avLst/>
          </a:prstGeom>
          <a:noFill/>
          <a:ln cap="flat" cmpd="sng" w="19050">
            <a:solidFill>
              <a:schemeClr val="dk2"/>
            </a:solidFill>
            <a:prstDash val="solid"/>
            <a:round/>
            <a:headEnd len="med" w="med" type="none"/>
            <a:tailEnd len="med" w="med" type="none"/>
          </a:ln>
        </p:spPr>
      </p:cxnSp>
      <p:cxnSp>
        <p:nvCxnSpPr>
          <p:cNvPr id="98" name="Shape 98"/>
          <p:cNvCxnSpPr/>
          <p:nvPr/>
        </p:nvCxnSpPr>
        <p:spPr>
          <a:xfrm rot="10800000">
            <a:off x="3103685" y="1333400"/>
            <a:ext cx="0" cy="791400"/>
          </a:xfrm>
          <a:prstGeom prst="straightConnector1">
            <a:avLst/>
          </a:prstGeom>
          <a:noFill/>
          <a:ln cap="flat" cmpd="sng" w="19050">
            <a:solidFill>
              <a:schemeClr val="dk2"/>
            </a:solidFill>
            <a:prstDash val="solid"/>
            <a:round/>
            <a:headEnd len="med" w="med" type="none"/>
            <a:tailEnd len="med" w="med" type="none"/>
          </a:ln>
        </p:spPr>
      </p:cxnSp>
      <p:cxnSp>
        <p:nvCxnSpPr>
          <p:cNvPr id="99" name="Shape 99"/>
          <p:cNvCxnSpPr/>
          <p:nvPr/>
        </p:nvCxnSpPr>
        <p:spPr>
          <a:xfrm>
            <a:off x="3103685" y="1333500"/>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100" name="Shape 100"/>
          <p:cNvCxnSpPr/>
          <p:nvPr/>
        </p:nvCxnSpPr>
        <p:spPr>
          <a:xfrm>
            <a:off x="3103685" y="2124804"/>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101" name="Shape 101"/>
          <p:cNvCxnSpPr/>
          <p:nvPr/>
        </p:nvCxnSpPr>
        <p:spPr>
          <a:xfrm>
            <a:off x="1664675" y="3262000"/>
            <a:ext cx="1412700" cy="0"/>
          </a:xfrm>
          <a:prstGeom prst="straightConnector1">
            <a:avLst/>
          </a:prstGeom>
          <a:noFill/>
          <a:ln cap="flat" cmpd="sng" w="19050">
            <a:solidFill>
              <a:schemeClr val="dk2"/>
            </a:solidFill>
            <a:prstDash val="solid"/>
            <a:round/>
            <a:headEnd len="med" w="med" type="none"/>
            <a:tailEnd len="med" w="med" type="none"/>
          </a:ln>
        </p:spPr>
      </p:cxnSp>
      <p:cxnSp>
        <p:nvCxnSpPr>
          <p:cNvPr id="102" name="Shape 102"/>
          <p:cNvCxnSpPr/>
          <p:nvPr/>
        </p:nvCxnSpPr>
        <p:spPr>
          <a:xfrm rot="10800000">
            <a:off x="3098227" y="2505925"/>
            <a:ext cx="0" cy="1773000"/>
          </a:xfrm>
          <a:prstGeom prst="straightConnector1">
            <a:avLst/>
          </a:prstGeom>
          <a:noFill/>
          <a:ln cap="flat" cmpd="sng" w="19050">
            <a:solidFill>
              <a:schemeClr val="dk2"/>
            </a:solidFill>
            <a:prstDash val="solid"/>
            <a:round/>
            <a:headEnd len="med" w="med" type="none"/>
            <a:tailEnd len="med" w="med" type="none"/>
          </a:ln>
        </p:spPr>
      </p:cxnSp>
      <p:cxnSp>
        <p:nvCxnSpPr>
          <p:cNvPr id="103" name="Shape 103"/>
          <p:cNvCxnSpPr/>
          <p:nvPr/>
        </p:nvCxnSpPr>
        <p:spPr>
          <a:xfrm>
            <a:off x="3098214" y="2500000"/>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104" name="Shape 104"/>
          <p:cNvCxnSpPr/>
          <p:nvPr/>
        </p:nvCxnSpPr>
        <p:spPr>
          <a:xfrm>
            <a:off x="3098214" y="4281904"/>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105" name="Shape 105"/>
          <p:cNvCxnSpPr/>
          <p:nvPr/>
        </p:nvCxnSpPr>
        <p:spPr>
          <a:xfrm>
            <a:off x="1679329" y="5243200"/>
            <a:ext cx="1412700" cy="0"/>
          </a:xfrm>
          <a:prstGeom prst="straightConnector1">
            <a:avLst/>
          </a:prstGeom>
          <a:noFill/>
          <a:ln cap="flat" cmpd="sng" w="19050">
            <a:solidFill>
              <a:schemeClr val="dk2"/>
            </a:solidFill>
            <a:prstDash val="solid"/>
            <a:round/>
            <a:headEnd len="med" w="med" type="none"/>
            <a:tailEnd len="med" w="med" type="none"/>
          </a:ln>
        </p:spPr>
      </p:cxnSp>
      <p:cxnSp>
        <p:nvCxnSpPr>
          <p:cNvPr id="106" name="Shape 106"/>
          <p:cNvCxnSpPr/>
          <p:nvPr/>
        </p:nvCxnSpPr>
        <p:spPr>
          <a:xfrm rot="10800000">
            <a:off x="3112881" y="4487125"/>
            <a:ext cx="0" cy="1773000"/>
          </a:xfrm>
          <a:prstGeom prst="straightConnector1">
            <a:avLst/>
          </a:prstGeom>
          <a:noFill/>
          <a:ln cap="flat" cmpd="sng" w="19050">
            <a:solidFill>
              <a:schemeClr val="dk2"/>
            </a:solidFill>
            <a:prstDash val="solid"/>
            <a:round/>
            <a:headEnd len="med" w="med" type="none"/>
            <a:tailEnd len="med" w="med" type="none"/>
          </a:ln>
        </p:spPr>
      </p:cxnSp>
      <p:cxnSp>
        <p:nvCxnSpPr>
          <p:cNvPr id="107" name="Shape 107"/>
          <p:cNvCxnSpPr/>
          <p:nvPr/>
        </p:nvCxnSpPr>
        <p:spPr>
          <a:xfrm>
            <a:off x="3112868" y="4481200"/>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108" name="Shape 108"/>
          <p:cNvCxnSpPr/>
          <p:nvPr/>
        </p:nvCxnSpPr>
        <p:spPr>
          <a:xfrm>
            <a:off x="3112868" y="6263104"/>
            <a:ext cx="1758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