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56" r:id="rId2"/>
    <p:sldId id="257"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4" r:id="rId37"/>
    <p:sldId id="295" r:id="rId38"/>
    <p:sldId id="292" r:id="rId39"/>
    <p:sldId id="296" r:id="rId40"/>
    <p:sldId id="297" r:id="rId41"/>
    <p:sldId id="298" r:id="rId42"/>
    <p:sldId id="299" r:id="rId43"/>
    <p:sldId id="300" r:id="rId44"/>
  </p:sldIdLst>
  <p:sldSz cx="12192000" cy="6858000"/>
  <p:notesSz cx="6934200" cy="9220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sra Tagmouti" initials="Y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77116"/>
  </p:normalViewPr>
  <p:slideViewPr>
    <p:cSldViewPr snapToGrid="0" snapToObjects="1">
      <p:cViewPr varScale="1">
        <p:scale>
          <a:sx n="83" d="100"/>
          <a:sy n="83" d="100"/>
        </p:scale>
        <p:origin x="1616"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05138" cy="460375"/>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927475" y="0"/>
            <a:ext cx="3005138" cy="460375"/>
          </a:xfrm>
          <a:prstGeom prst="rect">
            <a:avLst/>
          </a:prstGeom>
        </p:spPr>
        <p:txBody>
          <a:bodyPr vert="horz" lIns="91440" tIns="45720" rIns="91440" bIns="45720" rtlCol="0"/>
          <a:lstStyle>
            <a:lvl1pPr algn="r">
              <a:defRPr sz="1200"/>
            </a:lvl1pPr>
          </a:lstStyle>
          <a:p>
            <a:fld id="{EE86AE34-E70D-4E55-9A9C-D84DB2738170}" type="datetimeFigureOut">
              <a:rPr lang="fr-CA" smtClean="0"/>
              <a:t>19-01-09</a:t>
            </a:fld>
            <a:endParaRPr lang="fr-CA"/>
          </a:p>
        </p:txBody>
      </p:sp>
      <p:sp>
        <p:nvSpPr>
          <p:cNvPr id="4" name="Espace réservé du pied de page 3"/>
          <p:cNvSpPr>
            <a:spLocks noGrp="1"/>
          </p:cNvSpPr>
          <p:nvPr>
            <p:ph type="ftr" sz="quarter" idx="2"/>
          </p:nvPr>
        </p:nvSpPr>
        <p:spPr>
          <a:xfrm>
            <a:off x="0" y="8758238"/>
            <a:ext cx="3005138" cy="460375"/>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927475" y="8758238"/>
            <a:ext cx="3005138" cy="460375"/>
          </a:xfrm>
          <a:prstGeom prst="rect">
            <a:avLst/>
          </a:prstGeom>
        </p:spPr>
        <p:txBody>
          <a:bodyPr vert="horz" lIns="91440" tIns="45720" rIns="91440" bIns="45720" rtlCol="0" anchor="b"/>
          <a:lstStyle>
            <a:lvl1pPr algn="r">
              <a:defRPr sz="1200"/>
            </a:lvl1pPr>
          </a:lstStyle>
          <a:p>
            <a:fld id="{A91E5A28-BBF9-4E31-876C-3F98EAA8E3F2}" type="slidenum">
              <a:rPr lang="fr-CA" smtClean="0"/>
              <a:t>‹#›</a:t>
            </a:fld>
            <a:endParaRPr lang="fr-CA"/>
          </a:p>
        </p:txBody>
      </p:sp>
    </p:spTree>
    <p:extLst>
      <p:ext uri="{BB962C8B-B14F-4D97-AF65-F5344CB8AC3E}">
        <p14:creationId xmlns:p14="http://schemas.microsoft.com/office/powerpoint/2010/main" val="3616234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fr-FR"/>
          </a:p>
        </p:txBody>
      </p:sp>
      <p:sp>
        <p:nvSpPr>
          <p:cNvPr id="3" name="Espace réservé de la date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4E2E6D56-5D4B-7244-BA5C-DCC322411991}" type="datetimeFigureOut">
              <a:rPr lang="fr-FR" smtClean="0"/>
              <a:t>09/01/2019</a:t>
            </a:fld>
            <a:endParaRPr lang="fr-FR"/>
          </a:p>
        </p:txBody>
      </p:sp>
      <p:sp>
        <p:nvSpPr>
          <p:cNvPr id="4" name="Espace réservé de l’image des diapositives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fr-FR"/>
          </a:p>
        </p:txBody>
      </p:sp>
      <p:sp>
        <p:nvSpPr>
          <p:cNvPr id="5" name="Espace réservé des commentaires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57462840-916E-0946-B2CE-37990F119A54}" type="slidenum">
              <a:rPr lang="fr-FR" smtClean="0"/>
              <a:t>‹#›</a:t>
            </a:fld>
            <a:endParaRPr lang="fr-FR"/>
          </a:p>
        </p:txBody>
      </p:sp>
    </p:spTree>
    <p:extLst>
      <p:ext uri="{BB962C8B-B14F-4D97-AF65-F5344CB8AC3E}">
        <p14:creationId xmlns:p14="http://schemas.microsoft.com/office/powerpoint/2010/main" val="72850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a:t>
            </a:fld>
            <a:endParaRPr lang="fr-FR"/>
          </a:p>
        </p:txBody>
      </p:sp>
    </p:spTree>
    <p:extLst>
      <p:ext uri="{BB962C8B-B14F-4D97-AF65-F5344CB8AC3E}">
        <p14:creationId xmlns:p14="http://schemas.microsoft.com/office/powerpoint/2010/main" val="1104035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3079" indent="-173079" defTabSz="923087">
              <a:buFont typeface="Arial" charset="0"/>
              <a:buChar char="•"/>
              <a:defRPr/>
            </a:pPr>
            <a:endParaRPr lang="fr-FR" dirty="0" smtClean="0">
              <a:latin typeface="Garamond" charset="0"/>
              <a:ea typeface="Garamond" charset="0"/>
              <a:cs typeface="Garamond" charset="0"/>
            </a:endParaRPr>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12</a:t>
            </a:fld>
            <a:endParaRPr lang="fr-FR"/>
          </a:p>
        </p:txBody>
      </p:sp>
    </p:spTree>
    <p:extLst>
      <p:ext uri="{BB962C8B-B14F-4D97-AF65-F5344CB8AC3E}">
        <p14:creationId xmlns:p14="http://schemas.microsoft.com/office/powerpoint/2010/main" val="121632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3079" indent="-173079" defTabSz="923087">
              <a:buFont typeface="Arial" charset="0"/>
              <a:buChar char="•"/>
              <a:defRPr/>
            </a:pPr>
            <a:endParaRPr lang="fr-FR" dirty="0" smtClean="0">
              <a:latin typeface="Garamond" charset="0"/>
              <a:ea typeface="Garamond" charset="0"/>
              <a:cs typeface="Garamond" charset="0"/>
            </a:endParaRPr>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13</a:t>
            </a:fld>
            <a:endParaRPr lang="fr-FR"/>
          </a:p>
        </p:txBody>
      </p:sp>
    </p:spTree>
    <p:extLst>
      <p:ext uri="{BB962C8B-B14F-4D97-AF65-F5344CB8AC3E}">
        <p14:creationId xmlns:p14="http://schemas.microsoft.com/office/powerpoint/2010/main" val="159133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b="1" dirty="0"/>
          </a:p>
        </p:txBody>
      </p:sp>
      <p:sp>
        <p:nvSpPr>
          <p:cNvPr id="4" name="Espace réservé du numéro de diapositive 3"/>
          <p:cNvSpPr>
            <a:spLocks noGrp="1"/>
          </p:cNvSpPr>
          <p:nvPr>
            <p:ph type="sldNum" sz="quarter" idx="10"/>
          </p:nvPr>
        </p:nvSpPr>
        <p:spPr/>
        <p:txBody>
          <a:bodyPr/>
          <a:lstStyle/>
          <a:p>
            <a:fld id="{A1B8F75F-C4F1-4C3A-B5A8-74C8BB57F3FF}" type="slidenum">
              <a:rPr lang="fr-CA" smtClean="0"/>
              <a:t>17</a:t>
            </a:fld>
            <a:endParaRPr lang="fr-CA"/>
          </a:p>
        </p:txBody>
      </p:sp>
    </p:spTree>
    <p:extLst>
      <p:ext uri="{BB962C8B-B14F-4D97-AF65-F5344CB8AC3E}">
        <p14:creationId xmlns:p14="http://schemas.microsoft.com/office/powerpoint/2010/main" val="6041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23</a:t>
            </a:fld>
            <a:endParaRPr lang="fr-FR"/>
          </a:p>
        </p:txBody>
      </p:sp>
    </p:spTree>
    <p:extLst>
      <p:ext uri="{BB962C8B-B14F-4D97-AF65-F5344CB8AC3E}">
        <p14:creationId xmlns:p14="http://schemas.microsoft.com/office/powerpoint/2010/main" val="873192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ctr"/>
            <a:endParaRPr lang="fr-CA" b="1"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28</a:t>
            </a:fld>
            <a:endParaRPr lang="fr-FR"/>
          </a:p>
        </p:txBody>
      </p:sp>
    </p:spTree>
    <p:extLst>
      <p:ext uri="{BB962C8B-B14F-4D97-AF65-F5344CB8AC3E}">
        <p14:creationId xmlns:p14="http://schemas.microsoft.com/office/powerpoint/2010/main" val="1915718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29</a:t>
            </a:fld>
            <a:endParaRPr lang="fr-FR"/>
          </a:p>
        </p:txBody>
      </p:sp>
    </p:spTree>
    <p:extLst>
      <p:ext uri="{BB962C8B-B14F-4D97-AF65-F5344CB8AC3E}">
        <p14:creationId xmlns:p14="http://schemas.microsoft.com/office/powerpoint/2010/main" val="297490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30</a:t>
            </a:fld>
            <a:endParaRPr lang="fr-FR"/>
          </a:p>
        </p:txBody>
      </p:sp>
    </p:spTree>
    <p:extLst>
      <p:ext uri="{BB962C8B-B14F-4D97-AF65-F5344CB8AC3E}">
        <p14:creationId xmlns:p14="http://schemas.microsoft.com/office/powerpoint/2010/main" val="1393305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31</a:t>
            </a:fld>
            <a:endParaRPr lang="fr-FR"/>
          </a:p>
        </p:txBody>
      </p:sp>
    </p:spTree>
    <p:extLst>
      <p:ext uri="{BB962C8B-B14F-4D97-AF65-F5344CB8AC3E}">
        <p14:creationId xmlns:p14="http://schemas.microsoft.com/office/powerpoint/2010/main" val="17139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32</a:t>
            </a:fld>
            <a:endParaRPr lang="fr-FR"/>
          </a:p>
        </p:txBody>
      </p:sp>
    </p:spTree>
    <p:extLst>
      <p:ext uri="{BB962C8B-B14F-4D97-AF65-F5344CB8AC3E}">
        <p14:creationId xmlns:p14="http://schemas.microsoft.com/office/powerpoint/2010/main" val="1205869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33</a:t>
            </a:fld>
            <a:endParaRPr lang="fr-FR"/>
          </a:p>
        </p:txBody>
      </p:sp>
    </p:spTree>
    <p:extLst>
      <p:ext uri="{BB962C8B-B14F-4D97-AF65-F5344CB8AC3E}">
        <p14:creationId xmlns:p14="http://schemas.microsoft.com/office/powerpoint/2010/main" val="1648305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4</a:t>
            </a:fld>
            <a:endParaRPr lang="fr-FR"/>
          </a:p>
        </p:txBody>
      </p:sp>
    </p:spTree>
    <p:extLst>
      <p:ext uri="{BB962C8B-B14F-4D97-AF65-F5344CB8AC3E}">
        <p14:creationId xmlns:p14="http://schemas.microsoft.com/office/powerpoint/2010/main" val="95674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34</a:t>
            </a:fld>
            <a:endParaRPr lang="fr-FR"/>
          </a:p>
        </p:txBody>
      </p:sp>
    </p:spTree>
    <p:extLst>
      <p:ext uri="{BB962C8B-B14F-4D97-AF65-F5344CB8AC3E}">
        <p14:creationId xmlns:p14="http://schemas.microsoft.com/office/powerpoint/2010/main" val="1175571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35</a:t>
            </a:fld>
            <a:endParaRPr lang="fr-FR"/>
          </a:p>
        </p:txBody>
      </p:sp>
    </p:spTree>
    <p:extLst>
      <p:ext uri="{BB962C8B-B14F-4D97-AF65-F5344CB8AC3E}">
        <p14:creationId xmlns:p14="http://schemas.microsoft.com/office/powerpoint/2010/main" val="387517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36</a:t>
            </a:fld>
            <a:endParaRPr lang="fr-FR"/>
          </a:p>
        </p:txBody>
      </p:sp>
    </p:spTree>
    <p:extLst>
      <p:ext uri="{BB962C8B-B14F-4D97-AF65-F5344CB8AC3E}">
        <p14:creationId xmlns:p14="http://schemas.microsoft.com/office/powerpoint/2010/main" val="1845221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Par la suite </a:t>
            </a:r>
            <a:r>
              <a:rPr lang="fr-FR" baseline="0" dirty="0" smtClean="0"/>
              <a:t> </a:t>
            </a:r>
            <a:r>
              <a:rPr lang="fr-FR" dirty="0" smtClean="0"/>
              <a:t>vous pouvez faire un commit comme d’habitude</a:t>
            </a:r>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37</a:t>
            </a:fld>
            <a:endParaRPr lang="fr-FR"/>
          </a:p>
        </p:txBody>
      </p:sp>
    </p:spTree>
    <p:extLst>
      <p:ext uri="{BB962C8B-B14F-4D97-AF65-F5344CB8AC3E}">
        <p14:creationId xmlns:p14="http://schemas.microsoft.com/office/powerpoint/2010/main" val="483040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38</a:t>
            </a:fld>
            <a:endParaRPr lang="fr-FR"/>
          </a:p>
        </p:txBody>
      </p:sp>
    </p:spTree>
    <p:extLst>
      <p:ext uri="{BB962C8B-B14F-4D97-AF65-F5344CB8AC3E}">
        <p14:creationId xmlns:p14="http://schemas.microsoft.com/office/powerpoint/2010/main" val="644298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charset="0"/>
              <a:buChar char="•"/>
            </a:pPr>
            <a:r>
              <a:rPr lang="fr-FR" dirty="0" smtClean="0"/>
              <a:t>La commande git </a:t>
            </a:r>
            <a:r>
              <a:rPr lang="fr-FR" dirty="0" err="1" smtClean="0"/>
              <a:t>fetch</a:t>
            </a:r>
            <a:r>
              <a:rPr lang="fr-FR" dirty="0" smtClean="0"/>
              <a:t> va récupérer toutes les données des </a:t>
            </a:r>
            <a:r>
              <a:rPr lang="fr-FR" dirty="0" err="1" smtClean="0"/>
              <a:t>commits</a:t>
            </a:r>
            <a:r>
              <a:rPr lang="fr-FR" dirty="0" smtClean="0"/>
              <a:t> effectués sur la branche courante qui n'existent pas encore dans votre version en local. Ces données seront stockées dans le répertoire de travail local mais ne seront pas fusionnées avec votre branche locale. Si vous souhaitez fusionner ces données pour que votre branche soit à jour, vous devez utiliser ensuite la commande git </a:t>
            </a:r>
            <a:r>
              <a:rPr lang="fr-FR" dirty="0" err="1" smtClean="0"/>
              <a:t>merge</a:t>
            </a:r>
            <a:r>
              <a:rPr lang="fr-FR" dirty="0" smtClean="0"/>
              <a:t>.</a:t>
            </a:r>
          </a:p>
          <a:p>
            <a:pPr marL="171450" indent="-171450">
              <a:buFont typeface="Arial" charset="0"/>
              <a:buChar char="•"/>
            </a:pPr>
            <a:r>
              <a:rPr lang="fr-FR" dirty="0" smtClean="0"/>
              <a:t>La commande git pull est en fait la commande qui regroupe les commandes git </a:t>
            </a:r>
            <a:r>
              <a:rPr lang="fr-FR" dirty="0" err="1" smtClean="0"/>
              <a:t>fetch</a:t>
            </a:r>
            <a:r>
              <a:rPr lang="fr-FR" dirty="0" smtClean="0"/>
              <a:t> suivie de git </a:t>
            </a:r>
            <a:r>
              <a:rPr lang="fr-FR" dirty="0" err="1" smtClean="0"/>
              <a:t>merge</a:t>
            </a:r>
            <a:r>
              <a:rPr lang="fr-FR" dirty="0" smtClean="0"/>
              <a:t>. Cette commande télécharge les données des </a:t>
            </a:r>
            <a:r>
              <a:rPr lang="fr-FR" dirty="0" err="1" smtClean="0"/>
              <a:t>commits</a:t>
            </a:r>
            <a:r>
              <a:rPr lang="fr-FR" dirty="0" smtClean="0"/>
              <a:t> qui n'ont pas encore été récupérées dans votre branche locale puis fusionne ensuite ces données.</a:t>
            </a:r>
          </a:p>
          <a:p>
            <a:pPr marL="171450" indent="-171450">
              <a:buFont typeface="Arial" charset="0"/>
              <a:buChar char="•"/>
            </a:pPr>
            <a:r>
              <a:rPr lang="fr-FR" dirty="0" smtClean="0"/>
              <a:t>Le choix de la commande à utiliser dépend de la façon dont vous souhaitez travailler. La commande git pull automatise la mise à jour des données mais peut entraîner de nombreux conflits si vous avez modifié beaucoup de fichiers. Utiliser la commande git </a:t>
            </a:r>
            <a:r>
              <a:rPr lang="fr-FR" dirty="0" err="1" smtClean="0"/>
              <a:t>fetch</a:t>
            </a:r>
            <a:r>
              <a:rPr lang="fr-FR" dirty="0" smtClean="0"/>
              <a:t> permet de garder son répertoire de travail à jour et de contrôler le moment où l'on souhaite fusionner les </a:t>
            </a:r>
            <a:r>
              <a:rPr lang="fr-FR" dirty="0" smtClean="0"/>
              <a:t>données.</a:t>
            </a:r>
          </a:p>
          <a:p>
            <a:pPr marL="171450" indent="-171450">
              <a:buFont typeface="Arial" charset="0"/>
              <a:buChar char="•"/>
            </a:pPr>
            <a:endParaRPr lang="fr-FR" smtClean="0"/>
          </a:p>
          <a:p>
            <a:pPr marL="171450" indent="-171450">
              <a:buFont typeface="Arial" charset="0"/>
              <a:buChar char="•"/>
            </a:pPr>
            <a:r>
              <a:rPr lang="fr-FR" smtClean="0"/>
              <a:t>Source </a:t>
            </a:r>
            <a:r>
              <a:rPr lang="fr-FR" dirty="0" smtClean="0"/>
              <a:t>: https://</a:t>
            </a:r>
            <a:r>
              <a:rPr lang="fr-FR" dirty="0" err="1" smtClean="0"/>
              <a:t>www.journaldunet.fr</a:t>
            </a:r>
            <a:r>
              <a:rPr lang="fr-FR" dirty="0" smtClean="0"/>
              <a:t>/web-</a:t>
            </a:r>
            <a:r>
              <a:rPr lang="fr-FR" dirty="0" err="1" smtClean="0"/>
              <a:t>tech</a:t>
            </a:r>
            <a:r>
              <a:rPr lang="fr-FR" dirty="0" smtClean="0"/>
              <a:t>/</a:t>
            </a:r>
            <a:r>
              <a:rPr lang="fr-FR" dirty="0" err="1" smtClean="0"/>
              <a:t>developpement</a:t>
            </a:r>
            <a:r>
              <a:rPr lang="fr-FR" dirty="0" smtClean="0"/>
              <a:t>/1202965-quelle-est-la-difference-entre-git-pull-et-git-fetch/</a:t>
            </a:r>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39</a:t>
            </a:fld>
            <a:endParaRPr lang="fr-FR"/>
          </a:p>
        </p:txBody>
      </p:sp>
    </p:spTree>
    <p:extLst>
      <p:ext uri="{BB962C8B-B14F-4D97-AF65-F5344CB8AC3E}">
        <p14:creationId xmlns:p14="http://schemas.microsoft.com/office/powerpoint/2010/main" val="2050526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40</a:t>
            </a:fld>
            <a:endParaRPr lang="fr-FR"/>
          </a:p>
        </p:txBody>
      </p:sp>
    </p:spTree>
    <p:extLst>
      <p:ext uri="{BB962C8B-B14F-4D97-AF65-F5344CB8AC3E}">
        <p14:creationId xmlns:p14="http://schemas.microsoft.com/office/powerpoint/2010/main" val="2132269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41</a:t>
            </a:fld>
            <a:endParaRPr lang="fr-FR"/>
          </a:p>
        </p:txBody>
      </p:sp>
    </p:spTree>
    <p:extLst>
      <p:ext uri="{BB962C8B-B14F-4D97-AF65-F5344CB8AC3E}">
        <p14:creationId xmlns:p14="http://schemas.microsoft.com/office/powerpoint/2010/main" val="1487002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42</a:t>
            </a:fld>
            <a:endParaRPr lang="fr-FR"/>
          </a:p>
        </p:txBody>
      </p:sp>
    </p:spTree>
    <p:extLst>
      <p:ext uri="{BB962C8B-B14F-4D97-AF65-F5344CB8AC3E}">
        <p14:creationId xmlns:p14="http://schemas.microsoft.com/office/powerpoint/2010/main" val="432287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5</a:t>
            </a:fld>
            <a:endParaRPr lang="fr-FR"/>
          </a:p>
        </p:txBody>
      </p:sp>
    </p:spTree>
    <p:extLst>
      <p:ext uri="{BB962C8B-B14F-4D97-AF65-F5344CB8AC3E}">
        <p14:creationId xmlns:p14="http://schemas.microsoft.com/office/powerpoint/2010/main" val="354052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6</a:t>
            </a:fld>
            <a:endParaRPr lang="fr-FR"/>
          </a:p>
        </p:txBody>
      </p:sp>
    </p:spTree>
    <p:extLst>
      <p:ext uri="{BB962C8B-B14F-4D97-AF65-F5344CB8AC3E}">
        <p14:creationId xmlns:p14="http://schemas.microsoft.com/office/powerpoint/2010/main" val="19968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7</a:t>
            </a:fld>
            <a:endParaRPr lang="fr-FR"/>
          </a:p>
        </p:txBody>
      </p:sp>
    </p:spTree>
    <p:extLst>
      <p:ext uri="{BB962C8B-B14F-4D97-AF65-F5344CB8AC3E}">
        <p14:creationId xmlns:p14="http://schemas.microsoft.com/office/powerpoint/2010/main" val="98917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endParaRPr lang="fr-FR" dirty="0" smtClean="0">
              <a:latin typeface="Garamond" charset="0"/>
              <a:ea typeface="Garamond" charset="0"/>
              <a:cs typeface="Garamond" charset="0"/>
            </a:endParaRPr>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8</a:t>
            </a:fld>
            <a:endParaRPr lang="fr-FR"/>
          </a:p>
        </p:txBody>
      </p:sp>
    </p:spTree>
    <p:extLst>
      <p:ext uri="{BB962C8B-B14F-4D97-AF65-F5344CB8AC3E}">
        <p14:creationId xmlns:p14="http://schemas.microsoft.com/office/powerpoint/2010/main" val="191239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3079" indent="-173079" defTabSz="923087">
              <a:buFont typeface="Arial" charset="0"/>
              <a:buChar char="•"/>
              <a:defRPr/>
            </a:pPr>
            <a:endParaRPr lang="fr-FR" dirty="0">
              <a:latin typeface="Garamond" charset="0"/>
              <a:ea typeface="Garamond" charset="0"/>
              <a:cs typeface="Garamond" charset="0"/>
            </a:endParaRPr>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9</a:t>
            </a:fld>
            <a:endParaRPr lang="fr-FR"/>
          </a:p>
        </p:txBody>
      </p:sp>
    </p:spTree>
    <p:extLst>
      <p:ext uri="{BB962C8B-B14F-4D97-AF65-F5344CB8AC3E}">
        <p14:creationId xmlns:p14="http://schemas.microsoft.com/office/powerpoint/2010/main" val="43698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3079" indent="-173079" defTabSz="923087">
              <a:buFont typeface="Arial" charset="0"/>
              <a:buChar char="•"/>
              <a:defRPr/>
            </a:pPr>
            <a:endParaRPr lang="fr-FR" dirty="0">
              <a:latin typeface="Garamond" charset="0"/>
              <a:ea typeface="Garamond" charset="0"/>
              <a:cs typeface="Garamond" charset="0"/>
            </a:endParaRPr>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10</a:t>
            </a:fld>
            <a:endParaRPr lang="fr-FR"/>
          </a:p>
        </p:txBody>
      </p:sp>
    </p:spTree>
    <p:extLst>
      <p:ext uri="{BB962C8B-B14F-4D97-AF65-F5344CB8AC3E}">
        <p14:creationId xmlns:p14="http://schemas.microsoft.com/office/powerpoint/2010/main" val="2117282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3079" indent="-173079" defTabSz="923087">
              <a:buFont typeface="Arial" charset="0"/>
              <a:buChar char="•"/>
              <a:defRPr/>
            </a:pPr>
            <a:endParaRPr lang="fr-FR" dirty="0" smtClean="0">
              <a:latin typeface="Garamond" charset="0"/>
              <a:ea typeface="Garamond" charset="0"/>
              <a:cs typeface="Garamond" charset="0"/>
            </a:endParaRPr>
          </a:p>
          <a:p>
            <a:pPr marL="173079" indent="-173079" defTabSz="923087">
              <a:buFont typeface="Arial" charset="0"/>
              <a:buChar char="•"/>
              <a:defRPr/>
            </a:pPr>
            <a:endParaRPr lang="fr-FR" dirty="0">
              <a:latin typeface="Garamond" charset="0"/>
              <a:ea typeface="Garamond" charset="0"/>
              <a:cs typeface="Garamond" charset="0"/>
            </a:endParaRPr>
          </a:p>
        </p:txBody>
      </p:sp>
      <p:sp>
        <p:nvSpPr>
          <p:cNvPr id="4" name="Espace réservé du numéro de diapositive 3"/>
          <p:cNvSpPr>
            <a:spLocks noGrp="1"/>
          </p:cNvSpPr>
          <p:nvPr>
            <p:ph type="sldNum" sz="quarter" idx="10"/>
          </p:nvPr>
        </p:nvSpPr>
        <p:spPr/>
        <p:txBody>
          <a:bodyPr/>
          <a:lstStyle/>
          <a:p>
            <a:fld id="{57462840-916E-0946-B2CE-37990F119A54}" type="slidenum">
              <a:rPr lang="fr-FR" smtClean="0"/>
              <a:t>11</a:t>
            </a:fld>
            <a:endParaRPr lang="fr-FR"/>
          </a:p>
        </p:txBody>
      </p:sp>
    </p:spTree>
    <p:extLst>
      <p:ext uri="{BB962C8B-B14F-4D97-AF65-F5344CB8AC3E}">
        <p14:creationId xmlns:p14="http://schemas.microsoft.com/office/powerpoint/2010/main" val="612213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3254D093-B289-1842-A640-28F8BB8F0808}" type="datetimeFigureOut">
              <a:rPr lang="fr-FR" smtClean="0"/>
              <a:t>09/01/2019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55028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254D093-B289-1842-A640-28F8BB8F0808}" type="datetimeFigureOut">
              <a:rPr lang="fr-FR" smtClean="0"/>
              <a:t>09/01/2019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53066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254D093-B289-1842-A640-28F8BB8F0808}" type="datetimeFigureOut">
              <a:rPr lang="fr-FR" smtClean="0"/>
              <a:t>09/01/2019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41443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254D093-B289-1842-A640-28F8BB8F0808}" type="datetimeFigureOut">
              <a:rPr lang="fr-FR" smtClean="0"/>
              <a:t>09/01/2019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118201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254D093-B289-1842-A640-28F8BB8F0808}" type="datetimeFigureOut">
              <a:rPr lang="fr-FR" smtClean="0"/>
              <a:t>09/01/2019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92855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254D093-B289-1842-A640-28F8BB8F0808}" type="datetimeFigureOut">
              <a:rPr lang="fr-FR" smtClean="0"/>
              <a:t>09/01/2019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51260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254D093-B289-1842-A640-28F8BB8F0808}" type="datetimeFigureOut">
              <a:rPr lang="fr-FR" smtClean="0"/>
              <a:t>09/01/2019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187381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3254D093-B289-1842-A640-28F8BB8F0808}" type="datetimeFigureOut">
              <a:rPr lang="fr-FR" smtClean="0"/>
              <a:t>09/01/2019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37065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254D093-B289-1842-A640-28F8BB8F0808}" type="datetimeFigureOut">
              <a:rPr lang="fr-FR" smtClean="0"/>
              <a:t>09/01/2019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184820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254D093-B289-1842-A640-28F8BB8F0808}" type="datetimeFigureOut">
              <a:rPr lang="fr-FR" smtClean="0"/>
              <a:t>09/01/2019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165514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254D093-B289-1842-A640-28F8BB8F0808}" type="datetimeFigureOut">
              <a:rPr lang="fr-FR" smtClean="0"/>
              <a:t>09/01/2019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139AD74-9ADD-8C44-866D-DA9B4E5412D6}" type="slidenum">
              <a:rPr lang="fr-FR" smtClean="0"/>
              <a:t>‹#›</a:t>
            </a:fld>
            <a:endParaRPr lang="fr-FR"/>
          </a:p>
        </p:txBody>
      </p:sp>
    </p:spTree>
    <p:extLst>
      <p:ext uri="{BB962C8B-B14F-4D97-AF65-F5344CB8AC3E}">
        <p14:creationId xmlns:p14="http://schemas.microsoft.com/office/powerpoint/2010/main" val="16249229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4D093-B289-1842-A640-28F8BB8F0808}" type="datetimeFigureOut">
              <a:rPr lang="fr-FR" smtClean="0"/>
              <a:t>09/01/2019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9AD74-9ADD-8C44-866D-DA9B4E5412D6}" type="slidenum">
              <a:rPr lang="fr-FR" smtClean="0"/>
              <a:t>‹#›</a:t>
            </a:fld>
            <a:endParaRPr lang="fr-FR"/>
          </a:p>
        </p:txBody>
      </p:sp>
    </p:spTree>
    <p:extLst>
      <p:ext uri="{BB962C8B-B14F-4D97-AF65-F5344CB8AC3E}">
        <p14:creationId xmlns:p14="http://schemas.microsoft.com/office/powerpoint/2010/main" val="10889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scm.com/book/fr/v2/D%C3%A9marrage-rapide-Rudiments-de-Git#Les-trois-%C3%A9tat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s://git-scm.com/book/fr/v2/D%C3%A9marrage-rapide-%C3%80-propos-de-la-gestion-de-version"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scm.com/book/fr/v2/D%C3%A9marrage-rapide-Rudiments-de-Git#Les-trois-%C3%A9ta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book/fr/v2/D%C3%A9marrage-rapide-%C3%80-propos-de-la-gestion-de-version#Les-syst%C3%A8mes-de-gestion-de-version-locaux" TargetMode="External"/><Relationship Id="rId4" Type="http://schemas.openxmlformats.org/officeDocument/2006/relationships/image" Target="../media/image1.png"/><Relationship Id="rId5" Type="http://schemas.openxmlformats.org/officeDocument/2006/relationships/hyperlink" Target="https://git-scm.com/book/fr/v2/D%C3%A9marrage-rapide-%C3%80-propos-de-la-gestion-de-version"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book/fr/v2/D%C3%A9marrage-rapide-%C3%80-propos-de-la-gestion-de-version#Les-syst%C3%A8mes-de-gestion-de-version-centralis%C3%A9s" TargetMode="External"/><Relationship Id="rId4" Type="http://schemas.openxmlformats.org/officeDocument/2006/relationships/image" Target="../media/image2.png"/><Relationship Id="rId5" Type="http://schemas.openxmlformats.org/officeDocument/2006/relationships/hyperlink" Target="https://git-scm.com/book/fr/v2/D%C3%A9marrage-rapide-%C3%80-propos-de-la-gestion-de-version"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book/fr/v2/D%C3%A9marrage-rapide-%C3%80-propos-de-la-gestion-de-version#Les-syst%C3%A8mes-de-gestion-de-version-distribu%C3%A9s" TargetMode="External"/><Relationship Id="rId4" Type="http://schemas.openxmlformats.org/officeDocument/2006/relationships/image" Target="../media/image3.png"/><Relationship Id="rId5" Type="http://schemas.openxmlformats.org/officeDocument/2006/relationships/hyperlink" Target="https://git-scm.com/book/fr/v2/D%C3%A9marrage-rapide-%C3%80-propos-de-la-gestion-de-version"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book/fr/v2/D%C3%A9marrage-rapide-Rudiments-de-Git#Des-instantan%C3%A9s,-pas-des-diff%C3%A9rences" TargetMode="External"/><Relationship Id="rId4" Type="http://schemas.openxmlformats.org/officeDocument/2006/relationships/image" Target="../media/image4.png"/><Relationship Id="rId5" Type="http://schemas.openxmlformats.org/officeDocument/2006/relationships/hyperlink" Target="https://git-scm.com/book/fr/v2/D%C3%A9marrage-rapide-%C3%80-propos-de-la-gestion-de-version"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git-scm.com/book/fr/v2/D%C3%A9marrage-rapide-%C3%80-propos-de-la-gestion-de-version"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scm.com/book/fr/v2/D%C3%A9marrage-rapide-Rudiments-de-Git#Presque-toutes-les-op%C3%A9rations-sont-local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solidFill>
                  <a:schemeClr val="accent5"/>
                </a:solidFill>
                <a:latin typeface="Garamond" charset="0"/>
                <a:ea typeface="Garamond" charset="0"/>
                <a:cs typeface="Garamond" charset="0"/>
              </a:rPr>
              <a:t>Gestionnaire de Version</a:t>
            </a:r>
            <a:endParaRPr lang="fr-FR" dirty="0">
              <a:solidFill>
                <a:schemeClr val="accent5"/>
              </a:solidFill>
              <a:latin typeface="Garamond" charset="0"/>
              <a:ea typeface="Garamond" charset="0"/>
              <a:cs typeface="Garamond" charset="0"/>
            </a:endParaRPr>
          </a:p>
        </p:txBody>
      </p:sp>
    </p:spTree>
    <p:extLst>
      <p:ext uri="{BB962C8B-B14F-4D97-AF65-F5344CB8AC3E}">
        <p14:creationId xmlns:p14="http://schemas.microsoft.com/office/powerpoint/2010/main" val="1523695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0770" y="0"/>
            <a:ext cx="10386410" cy="587634"/>
          </a:xfrm>
        </p:spPr>
        <p:txBody>
          <a:bodyPr>
            <a:normAutofit fontScale="90000"/>
          </a:bodyPr>
          <a:lstStyle/>
          <a:p>
            <a:pPr lvl="0"/>
            <a:r>
              <a:rPr lang="fr-CA" dirty="0" smtClean="0">
                <a:solidFill>
                  <a:schemeClr val="accent5"/>
                </a:solidFill>
                <a:latin typeface="Garamond" charset="0"/>
                <a:ea typeface="Garamond" charset="0"/>
                <a:cs typeface="Garamond" charset="0"/>
              </a:rPr>
              <a:t>Rudiments de Git</a:t>
            </a:r>
            <a:endParaRPr lang="fr-FR"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0" y="466864"/>
            <a:ext cx="12071230" cy="6744819"/>
          </a:xfrm>
        </p:spPr>
        <p:txBody>
          <a:bodyPr>
            <a:normAutofit/>
          </a:bodyPr>
          <a:lstStyle/>
          <a:p>
            <a:pPr marL="0" indent="0">
              <a:lnSpc>
                <a:spcPct val="160000"/>
              </a:lnSpc>
              <a:buNone/>
            </a:pPr>
            <a:r>
              <a:rPr lang="fr-CA" b="1" dirty="0">
                <a:latin typeface="Garamond" charset="0"/>
                <a:ea typeface="Garamond" charset="0"/>
                <a:cs typeface="Garamond" charset="0"/>
                <a:hlinkClick r:id="rId3"/>
              </a:rPr>
              <a:t>Les trois </a:t>
            </a:r>
            <a:r>
              <a:rPr lang="fr-CA" b="1" dirty="0" smtClean="0">
                <a:latin typeface="Garamond" charset="0"/>
                <a:ea typeface="Garamond" charset="0"/>
                <a:cs typeface="Garamond" charset="0"/>
                <a:hlinkClick r:id="rId3"/>
              </a:rPr>
              <a:t>états</a:t>
            </a:r>
            <a:endParaRPr lang="fr-FR" dirty="0">
              <a:latin typeface="Garamond" charset="0"/>
              <a:ea typeface="Garamond" charset="0"/>
              <a:cs typeface="Garamond" charset="0"/>
            </a:endParaRPr>
          </a:p>
          <a:p>
            <a:pPr marL="0" indent="0">
              <a:lnSpc>
                <a:spcPct val="160000"/>
              </a:lnSpc>
              <a:buNone/>
            </a:pPr>
            <a:r>
              <a:rPr lang="fr-CA" sz="2400" dirty="0" smtClean="0">
                <a:latin typeface="Garamond" charset="0"/>
                <a:ea typeface="Garamond" charset="0"/>
                <a:cs typeface="Garamond" charset="0"/>
              </a:rPr>
              <a:t>Git </a:t>
            </a:r>
            <a:r>
              <a:rPr lang="fr-CA" sz="2400" dirty="0">
                <a:latin typeface="Garamond" charset="0"/>
                <a:ea typeface="Garamond" charset="0"/>
                <a:cs typeface="Garamond" charset="0"/>
              </a:rPr>
              <a:t>gère trois états dans lesquels les fichiers peuvent résider : </a:t>
            </a:r>
            <a:endParaRPr lang="fr-CA" sz="2400" dirty="0" smtClean="0">
              <a:latin typeface="Garamond" charset="0"/>
              <a:ea typeface="Garamond" charset="0"/>
              <a:cs typeface="Garamond" charset="0"/>
            </a:endParaRPr>
          </a:p>
          <a:p>
            <a:pPr lvl="0">
              <a:lnSpc>
                <a:spcPct val="160000"/>
              </a:lnSpc>
            </a:pPr>
            <a:r>
              <a:rPr lang="fr-CA" b="1" dirty="0" smtClean="0">
                <a:latin typeface="Garamond" charset="0"/>
                <a:ea typeface="Garamond" charset="0"/>
                <a:cs typeface="Garamond" charset="0"/>
              </a:rPr>
              <a:t>Validé</a:t>
            </a:r>
            <a:r>
              <a:rPr lang="fr-CA" dirty="0" smtClean="0">
                <a:latin typeface="Garamond" charset="0"/>
                <a:ea typeface="Garamond" charset="0"/>
                <a:cs typeface="Garamond" charset="0"/>
              </a:rPr>
              <a:t> : signifie </a:t>
            </a:r>
            <a:r>
              <a:rPr lang="fr-CA" dirty="0">
                <a:latin typeface="Garamond" charset="0"/>
                <a:ea typeface="Garamond" charset="0"/>
                <a:cs typeface="Garamond" charset="0"/>
              </a:rPr>
              <a:t>que les données sont stockées en sécurité dans votre base de données </a:t>
            </a:r>
            <a:r>
              <a:rPr lang="fr-CA" dirty="0" smtClean="0">
                <a:latin typeface="Garamond" charset="0"/>
                <a:ea typeface="Garamond" charset="0"/>
                <a:cs typeface="Garamond" charset="0"/>
              </a:rPr>
              <a:t>locale.</a:t>
            </a:r>
          </a:p>
          <a:p>
            <a:pPr lvl="0">
              <a:lnSpc>
                <a:spcPct val="160000"/>
              </a:lnSpc>
            </a:pPr>
            <a:r>
              <a:rPr lang="fr-CA" b="1" dirty="0" smtClean="0">
                <a:latin typeface="Garamond" charset="0"/>
                <a:ea typeface="Garamond" charset="0"/>
                <a:cs typeface="Garamond" charset="0"/>
              </a:rPr>
              <a:t>Modifié</a:t>
            </a:r>
            <a:r>
              <a:rPr lang="fr-CA" dirty="0" smtClean="0">
                <a:latin typeface="Garamond" charset="0"/>
                <a:ea typeface="Garamond" charset="0"/>
                <a:cs typeface="Garamond" charset="0"/>
              </a:rPr>
              <a:t> : signifie </a:t>
            </a:r>
            <a:r>
              <a:rPr lang="fr-CA" dirty="0">
                <a:latin typeface="Garamond" charset="0"/>
                <a:ea typeface="Garamond" charset="0"/>
                <a:cs typeface="Garamond" charset="0"/>
              </a:rPr>
              <a:t>que vous avez modifié le fichier mais qu’il n’a pas encore été validé en </a:t>
            </a:r>
            <a:r>
              <a:rPr lang="fr-CA" dirty="0" smtClean="0">
                <a:latin typeface="Garamond" charset="0"/>
                <a:ea typeface="Garamond" charset="0"/>
                <a:cs typeface="Garamond" charset="0"/>
              </a:rPr>
              <a:t>base.</a:t>
            </a:r>
          </a:p>
          <a:p>
            <a:pPr lvl="0">
              <a:lnSpc>
                <a:spcPct val="160000"/>
              </a:lnSpc>
            </a:pPr>
            <a:r>
              <a:rPr lang="fr-CA" b="1" dirty="0" smtClean="0">
                <a:latin typeface="Garamond" charset="0"/>
                <a:ea typeface="Garamond" charset="0"/>
                <a:cs typeface="Garamond" charset="0"/>
              </a:rPr>
              <a:t>Indexé</a:t>
            </a:r>
            <a:r>
              <a:rPr lang="fr-CA" dirty="0" smtClean="0">
                <a:latin typeface="Garamond" charset="0"/>
                <a:ea typeface="Garamond" charset="0"/>
                <a:cs typeface="Garamond" charset="0"/>
              </a:rPr>
              <a:t> : signifie </a:t>
            </a:r>
            <a:r>
              <a:rPr lang="fr-CA" dirty="0">
                <a:latin typeface="Garamond" charset="0"/>
                <a:ea typeface="Garamond" charset="0"/>
                <a:cs typeface="Garamond" charset="0"/>
              </a:rPr>
              <a:t>que vous avez marqué un fichier modifié dans sa version actuelle pour qu’il fasse partie du prochain instantané du projet.</a:t>
            </a:r>
            <a:endParaRPr lang="fr-FR" dirty="0">
              <a:latin typeface="Garamond" charset="0"/>
              <a:ea typeface="Garamond" charset="0"/>
              <a:cs typeface="Garamond" charset="0"/>
            </a:endParaRPr>
          </a:p>
          <a:p>
            <a:pPr lvl="0">
              <a:lnSpc>
                <a:spcPct val="150000"/>
              </a:lnSpc>
            </a:pPr>
            <a:endParaRPr lang="fr-FR" sz="2400" dirty="0">
              <a:latin typeface="Garamond" charset="0"/>
              <a:ea typeface="Garamond" charset="0"/>
              <a:cs typeface="Garamond" charset="0"/>
            </a:endParaRPr>
          </a:p>
          <a:p>
            <a:endParaRPr lang="fr-FR" sz="2400" dirty="0"/>
          </a:p>
        </p:txBody>
      </p:sp>
      <p:sp>
        <p:nvSpPr>
          <p:cNvPr id="6" name="ZoneTexte 5"/>
          <p:cNvSpPr txBox="1"/>
          <p:nvPr/>
        </p:nvSpPr>
        <p:spPr>
          <a:xfrm>
            <a:off x="3243532" y="2605177"/>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9153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0770" y="0"/>
            <a:ext cx="10386410" cy="587634"/>
          </a:xfrm>
        </p:spPr>
        <p:txBody>
          <a:bodyPr>
            <a:normAutofit fontScale="90000"/>
          </a:bodyPr>
          <a:lstStyle/>
          <a:p>
            <a:pPr lvl="0"/>
            <a:r>
              <a:rPr lang="fr-CA" dirty="0" smtClean="0">
                <a:solidFill>
                  <a:schemeClr val="accent5"/>
                </a:solidFill>
                <a:latin typeface="Garamond" charset="0"/>
                <a:ea typeface="Garamond" charset="0"/>
                <a:cs typeface="Garamond" charset="0"/>
              </a:rPr>
              <a:t>Rudiments de Git</a:t>
            </a:r>
            <a:endParaRPr lang="fr-FR"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0" y="949943"/>
            <a:ext cx="12071230" cy="6744819"/>
          </a:xfrm>
        </p:spPr>
        <p:txBody>
          <a:bodyPr>
            <a:normAutofit/>
          </a:bodyPr>
          <a:lstStyle/>
          <a:p>
            <a:pPr>
              <a:lnSpc>
                <a:spcPct val="150000"/>
              </a:lnSpc>
            </a:pPr>
            <a:endParaRPr lang="fr-FR" sz="2400" dirty="0">
              <a:latin typeface="Garamond" charset="0"/>
              <a:ea typeface="Garamond" charset="0"/>
              <a:cs typeface="Garamond" charset="0"/>
            </a:endParaRPr>
          </a:p>
          <a:p>
            <a:pPr lvl="0">
              <a:lnSpc>
                <a:spcPct val="150000"/>
              </a:lnSpc>
            </a:pPr>
            <a:endParaRPr lang="fr-FR" sz="2400" dirty="0">
              <a:latin typeface="Garamond" charset="0"/>
              <a:ea typeface="Garamond" charset="0"/>
              <a:cs typeface="Garamond" charset="0"/>
            </a:endParaRPr>
          </a:p>
          <a:p>
            <a:endParaRPr lang="fr-FR" sz="2400" dirty="0"/>
          </a:p>
        </p:txBody>
      </p:sp>
      <p:sp>
        <p:nvSpPr>
          <p:cNvPr id="6" name="ZoneTexte 5"/>
          <p:cNvSpPr txBox="1"/>
          <p:nvPr/>
        </p:nvSpPr>
        <p:spPr>
          <a:xfrm>
            <a:off x="3243532" y="2605177"/>
            <a:ext cx="184731" cy="369332"/>
          </a:xfrm>
          <a:prstGeom prst="rect">
            <a:avLst/>
          </a:prstGeom>
          <a:noFill/>
        </p:spPr>
        <p:txBody>
          <a:bodyPr wrap="none" rtlCol="0">
            <a:spAutoFit/>
          </a:bodyPr>
          <a:lstStyle/>
          <a:p>
            <a:endParaRPr lang="fr-FR" dirty="0"/>
          </a:p>
        </p:txBody>
      </p:sp>
      <p:pic>
        <p:nvPicPr>
          <p:cNvPr id="7" name="Image 6"/>
          <p:cNvPicPr/>
          <p:nvPr/>
        </p:nvPicPr>
        <p:blipFill>
          <a:blip r:embed="rId3">
            <a:extLst>
              <a:ext uri="{28A0092B-C50C-407E-A947-70E740481C1C}">
                <a14:useLocalDpi xmlns:a14="http://schemas.microsoft.com/office/drawing/2010/main" val="0"/>
              </a:ext>
            </a:extLst>
          </a:blip>
          <a:srcRect/>
          <a:stretch>
            <a:fillRect/>
          </a:stretch>
        </p:blipFill>
        <p:spPr bwMode="auto">
          <a:xfrm>
            <a:off x="2277374" y="1311216"/>
            <a:ext cx="6970143" cy="3295290"/>
          </a:xfrm>
          <a:prstGeom prst="rect">
            <a:avLst/>
          </a:prstGeom>
          <a:noFill/>
          <a:ln>
            <a:noFill/>
          </a:ln>
        </p:spPr>
      </p:pic>
      <p:sp>
        <p:nvSpPr>
          <p:cNvPr id="5" name="Rectangle 4"/>
          <p:cNvSpPr/>
          <p:nvPr/>
        </p:nvSpPr>
        <p:spPr>
          <a:xfrm>
            <a:off x="638355" y="5017148"/>
            <a:ext cx="10886536" cy="1015663"/>
          </a:xfrm>
          <a:prstGeom prst="rect">
            <a:avLst/>
          </a:prstGeom>
        </p:spPr>
        <p:txBody>
          <a:bodyPr wrap="square">
            <a:spAutoFit/>
          </a:bodyPr>
          <a:lstStyle/>
          <a:p>
            <a:pPr>
              <a:lnSpc>
                <a:spcPct val="150000"/>
              </a:lnSpc>
              <a:spcAft>
                <a:spcPts val="1000"/>
              </a:spcAft>
            </a:pPr>
            <a:r>
              <a:rPr lang="fr-CA" sz="2000" i="1" dirty="0" smtClean="0">
                <a:effectLst/>
                <a:latin typeface="Garamond" charset="0"/>
                <a:ea typeface="Calibri" charset="0"/>
                <a:cs typeface="Times New Roman" charset="0"/>
              </a:rPr>
              <a:t>Répertoire de travail, zone d’index et répertoire Git.</a:t>
            </a:r>
            <a:r>
              <a:rPr lang="fr-CA" sz="2000" i="1" dirty="0" smtClean="0">
                <a:effectLst/>
                <a:latin typeface="Garamond" charset="0"/>
                <a:ea typeface="Times New Roman" charset="0"/>
                <a:cs typeface="Times New Roman" charset="0"/>
              </a:rPr>
              <a:t> Source : Démarrage rapide - À propos de la gestion de version. Repéré au : </a:t>
            </a:r>
            <a:r>
              <a:rPr lang="fr-CA" sz="2000" i="1" u="none" strike="noStrike" dirty="0" smtClean="0">
                <a:effectLst/>
                <a:latin typeface="Garamond" charset="0"/>
                <a:ea typeface="Times New Roman" charset="0"/>
                <a:cs typeface="Times New Roman" charset="0"/>
                <a:hlinkClick r:id="rId4"/>
              </a:rPr>
              <a:t>https://git-scm.com/book/fr/v2/D%C3%A9marrage-rapide-%C3%80-propos-de-la-gestion-de-version</a:t>
            </a:r>
            <a:endParaRPr lang="fr-FR" sz="2000" dirty="0">
              <a:effectLst/>
              <a:latin typeface="Calibri" charset="0"/>
              <a:ea typeface="Calibri" charset="0"/>
              <a:cs typeface="Times New Roman" charset="0"/>
            </a:endParaRPr>
          </a:p>
        </p:txBody>
      </p:sp>
    </p:spTree>
    <p:extLst>
      <p:ext uri="{BB962C8B-B14F-4D97-AF65-F5344CB8AC3E}">
        <p14:creationId xmlns:p14="http://schemas.microsoft.com/office/powerpoint/2010/main" val="2495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0770" y="0"/>
            <a:ext cx="10386410" cy="587634"/>
          </a:xfrm>
        </p:spPr>
        <p:txBody>
          <a:bodyPr>
            <a:normAutofit fontScale="90000"/>
          </a:bodyPr>
          <a:lstStyle/>
          <a:p>
            <a:pPr lvl="0"/>
            <a:r>
              <a:rPr lang="fr-CA" dirty="0" smtClean="0">
                <a:solidFill>
                  <a:schemeClr val="accent5"/>
                </a:solidFill>
                <a:latin typeface="Garamond" charset="0"/>
                <a:ea typeface="Garamond" charset="0"/>
                <a:cs typeface="Garamond" charset="0"/>
              </a:rPr>
              <a:t>Rudiments de Git</a:t>
            </a:r>
            <a:endParaRPr lang="fr-FR"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0" y="760163"/>
            <a:ext cx="12071230" cy="6744819"/>
          </a:xfrm>
        </p:spPr>
        <p:txBody>
          <a:bodyPr>
            <a:normAutofit/>
          </a:bodyPr>
          <a:lstStyle/>
          <a:p>
            <a:pPr marL="0" indent="0">
              <a:lnSpc>
                <a:spcPct val="160000"/>
              </a:lnSpc>
              <a:buNone/>
            </a:pPr>
            <a:r>
              <a:rPr lang="fr-CA" b="1" dirty="0">
                <a:latin typeface="Garamond" charset="0"/>
                <a:ea typeface="Garamond" charset="0"/>
                <a:cs typeface="Garamond" charset="0"/>
                <a:hlinkClick r:id="rId3"/>
              </a:rPr>
              <a:t>Les </a:t>
            </a:r>
            <a:r>
              <a:rPr lang="fr-CA" b="1" u="sng" dirty="0">
                <a:latin typeface="Garamond" charset="0"/>
                <a:ea typeface="Garamond" charset="0"/>
                <a:cs typeface="Garamond" charset="0"/>
                <a:hlinkClick r:id="rId3"/>
              </a:rPr>
              <a:t>trois </a:t>
            </a:r>
            <a:r>
              <a:rPr lang="fr-CA" b="1" u="sng" dirty="0" smtClean="0">
                <a:solidFill>
                  <a:schemeClr val="accent5"/>
                </a:solidFill>
                <a:latin typeface="Garamond" charset="0"/>
                <a:ea typeface="Garamond" charset="0"/>
                <a:cs typeface="Garamond" charset="0"/>
              </a:rPr>
              <a:t>Répertoires</a:t>
            </a:r>
            <a:endParaRPr lang="fr-FR" b="1" u="sng" dirty="0">
              <a:solidFill>
                <a:schemeClr val="accent5"/>
              </a:solidFill>
              <a:latin typeface="Garamond" charset="0"/>
              <a:ea typeface="Garamond" charset="0"/>
              <a:cs typeface="Garamond" charset="0"/>
            </a:endParaRPr>
          </a:p>
          <a:p>
            <a:pPr lvl="0">
              <a:lnSpc>
                <a:spcPct val="150000"/>
              </a:lnSpc>
            </a:pPr>
            <a:r>
              <a:rPr lang="fr-CA" sz="2400" b="1" dirty="0">
                <a:latin typeface="Garamond" charset="0"/>
                <a:ea typeface="Garamond" charset="0"/>
                <a:cs typeface="Garamond" charset="0"/>
              </a:rPr>
              <a:t>Le répertoire Git</a:t>
            </a:r>
            <a:r>
              <a:rPr lang="fr-CA" sz="2400" dirty="0">
                <a:latin typeface="Garamond" charset="0"/>
                <a:ea typeface="Garamond" charset="0"/>
                <a:cs typeface="Garamond" charset="0"/>
              </a:rPr>
              <a:t> est l’endroit où Git stocke les </a:t>
            </a:r>
            <a:r>
              <a:rPr lang="fr-CA" sz="2400" dirty="0" err="1">
                <a:latin typeface="Garamond" charset="0"/>
                <a:ea typeface="Garamond" charset="0"/>
                <a:cs typeface="Garamond" charset="0"/>
              </a:rPr>
              <a:t>méta-données</a:t>
            </a:r>
            <a:r>
              <a:rPr lang="fr-CA" sz="2400" dirty="0">
                <a:latin typeface="Garamond" charset="0"/>
                <a:ea typeface="Garamond" charset="0"/>
                <a:cs typeface="Garamond" charset="0"/>
              </a:rPr>
              <a:t> et la base de données des objets de votre projet. </a:t>
            </a:r>
            <a:endParaRPr lang="fr-CA" sz="2400" dirty="0" smtClean="0">
              <a:latin typeface="Garamond" charset="0"/>
              <a:ea typeface="Garamond" charset="0"/>
              <a:cs typeface="Garamond" charset="0"/>
            </a:endParaRPr>
          </a:p>
          <a:p>
            <a:pPr lvl="0">
              <a:lnSpc>
                <a:spcPct val="150000"/>
              </a:lnSpc>
            </a:pPr>
            <a:r>
              <a:rPr lang="fr-CA" sz="2400" b="1" dirty="0" smtClean="0">
                <a:latin typeface="Garamond" charset="0"/>
                <a:ea typeface="Garamond" charset="0"/>
                <a:cs typeface="Garamond" charset="0"/>
              </a:rPr>
              <a:t>Le </a:t>
            </a:r>
            <a:r>
              <a:rPr lang="fr-CA" sz="2400" b="1" dirty="0">
                <a:latin typeface="Garamond" charset="0"/>
                <a:ea typeface="Garamond" charset="0"/>
                <a:cs typeface="Garamond" charset="0"/>
              </a:rPr>
              <a:t>répertoire de travail</a:t>
            </a:r>
            <a:r>
              <a:rPr lang="fr-CA" sz="2400" dirty="0">
                <a:latin typeface="Garamond" charset="0"/>
                <a:ea typeface="Garamond" charset="0"/>
                <a:cs typeface="Garamond" charset="0"/>
              </a:rPr>
              <a:t> est une extraction unique d’une version du projet. Ces fichiers sont extraits depuis la base de données compressée dans le répertoire Git et placés sur le disque pour pouvoir être utilisés ou modifiés.</a:t>
            </a:r>
            <a:endParaRPr lang="fr-FR" sz="2400" dirty="0">
              <a:latin typeface="Garamond" charset="0"/>
              <a:ea typeface="Garamond" charset="0"/>
              <a:cs typeface="Garamond" charset="0"/>
            </a:endParaRPr>
          </a:p>
          <a:p>
            <a:pPr lvl="0">
              <a:lnSpc>
                <a:spcPct val="150000"/>
              </a:lnSpc>
            </a:pPr>
            <a:r>
              <a:rPr lang="fr-CA" sz="2400" b="1" dirty="0">
                <a:latin typeface="Garamond" charset="0"/>
                <a:ea typeface="Garamond" charset="0"/>
                <a:cs typeface="Garamond" charset="0"/>
              </a:rPr>
              <a:t>La zone d’index</a:t>
            </a:r>
            <a:r>
              <a:rPr lang="fr-CA" sz="2400" dirty="0">
                <a:latin typeface="Garamond" charset="0"/>
                <a:ea typeface="Garamond" charset="0"/>
                <a:cs typeface="Garamond" charset="0"/>
              </a:rPr>
              <a:t> est un simple fichier, généralement situé dans le répertoire Git, qui stocke les informations concernant ce qui fera partie du prochain instantané. On l’appelle aussi des fois la zone de préparation.</a:t>
            </a:r>
            <a:endParaRPr lang="fr-FR" sz="2400" dirty="0">
              <a:latin typeface="Garamond" charset="0"/>
              <a:ea typeface="Garamond" charset="0"/>
              <a:cs typeface="Garamond" charset="0"/>
            </a:endParaRPr>
          </a:p>
          <a:p>
            <a:pPr lvl="0">
              <a:lnSpc>
                <a:spcPct val="150000"/>
              </a:lnSpc>
            </a:pPr>
            <a:endParaRPr lang="fr-FR" sz="2400" dirty="0">
              <a:latin typeface="Garamond" charset="0"/>
              <a:ea typeface="Garamond" charset="0"/>
              <a:cs typeface="Garamond" charset="0"/>
            </a:endParaRPr>
          </a:p>
          <a:p>
            <a:endParaRPr lang="fr-FR" sz="2400" dirty="0"/>
          </a:p>
        </p:txBody>
      </p:sp>
      <p:sp>
        <p:nvSpPr>
          <p:cNvPr id="6" name="ZoneTexte 5"/>
          <p:cNvSpPr txBox="1"/>
          <p:nvPr/>
        </p:nvSpPr>
        <p:spPr>
          <a:xfrm>
            <a:off x="3243532" y="2605177"/>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49825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0770" y="0"/>
            <a:ext cx="10386410" cy="587634"/>
          </a:xfrm>
        </p:spPr>
        <p:txBody>
          <a:bodyPr>
            <a:normAutofit fontScale="90000"/>
          </a:bodyPr>
          <a:lstStyle/>
          <a:p>
            <a:pPr lvl="0"/>
            <a:r>
              <a:rPr lang="fr-CA" dirty="0" smtClean="0">
                <a:solidFill>
                  <a:schemeClr val="accent5"/>
                </a:solidFill>
                <a:latin typeface="Garamond" charset="0"/>
                <a:ea typeface="Garamond" charset="0"/>
                <a:cs typeface="Garamond" charset="0"/>
              </a:rPr>
              <a:t>Rudiments de Git</a:t>
            </a:r>
            <a:endParaRPr lang="fr-FR"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0" y="760163"/>
            <a:ext cx="12071230" cy="6744819"/>
          </a:xfrm>
        </p:spPr>
        <p:txBody>
          <a:bodyPr>
            <a:normAutofit/>
          </a:bodyPr>
          <a:lstStyle/>
          <a:p>
            <a:pPr marL="0" indent="0">
              <a:lnSpc>
                <a:spcPct val="160000"/>
              </a:lnSpc>
              <a:buNone/>
            </a:pPr>
            <a:r>
              <a:rPr lang="fr-CA" b="1" dirty="0" smtClean="0">
                <a:latin typeface="Garamond" charset="0"/>
                <a:ea typeface="Garamond" charset="0"/>
                <a:cs typeface="Garamond" charset="0"/>
              </a:rPr>
              <a:t>Utilisation standard de Git :</a:t>
            </a:r>
            <a:endParaRPr lang="fr-CA" sz="2400" dirty="0" smtClean="0"/>
          </a:p>
          <a:p>
            <a:pPr lvl="0">
              <a:lnSpc>
                <a:spcPct val="200000"/>
              </a:lnSpc>
            </a:pPr>
            <a:r>
              <a:rPr lang="fr-CA" sz="2600" dirty="0" smtClean="0">
                <a:latin typeface="Garamond" charset="0"/>
                <a:ea typeface="Garamond" charset="0"/>
                <a:cs typeface="Garamond" charset="0"/>
              </a:rPr>
              <a:t>Vous </a:t>
            </a:r>
            <a:r>
              <a:rPr lang="fr-CA" sz="2600" dirty="0">
                <a:latin typeface="Garamond" charset="0"/>
                <a:ea typeface="Garamond" charset="0"/>
                <a:cs typeface="Garamond" charset="0"/>
              </a:rPr>
              <a:t>modifiez des fichiers dans votre répertoire de travail ;</a:t>
            </a:r>
            <a:endParaRPr lang="fr-FR" sz="2600" dirty="0">
              <a:latin typeface="Garamond" charset="0"/>
              <a:ea typeface="Garamond" charset="0"/>
              <a:cs typeface="Garamond" charset="0"/>
            </a:endParaRPr>
          </a:p>
          <a:p>
            <a:pPr lvl="0">
              <a:lnSpc>
                <a:spcPct val="200000"/>
              </a:lnSpc>
            </a:pPr>
            <a:r>
              <a:rPr lang="fr-CA" sz="2600" dirty="0" smtClean="0">
                <a:latin typeface="Garamond" charset="0"/>
                <a:ea typeface="Garamond" charset="0"/>
                <a:cs typeface="Garamond" charset="0"/>
              </a:rPr>
              <a:t>Vous </a:t>
            </a:r>
            <a:r>
              <a:rPr lang="fr-CA" sz="2600" dirty="0">
                <a:latin typeface="Garamond" charset="0"/>
                <a:ea typeface="Garamond" charset="0"/>
                <a:cs typeface="Garamond" charset="0"/>
              </a:rPr>
              <a:t>indexez les fichiers modifiés, ce qui ajoute des instantanés de ces fichiers dans la zone d’index ;</a:t>
            </a:r>
            <a:endParaRPr lang="fr-FR" sz="2600" dirty="0">
              <a:latin typeface="Garamond" charset="0"/>
              <a:ea typeface="Garamond" charset="0"/>
              <a:cs typeface="Garamond" charset="0"/>
            </a:endParaRPr>
          </a:p>
          <a:p>
            <a:pPr lvl="0">
              <a:lnSpc>
                <a:spcPct val="200000"/>
              </a:lnSpc>
            </a:pPr>
            <a:r>
              <a:rPr lang="fr-CA" sz="2600" dirty="0" smtClean="0">
                <a:latin typeface="Garamond" charset="0"/>
                <a:ea typeface="Garamond" charset="0"/>
                <a:cs typeface="Garamond" charset="0"/>
              </a:rPr>
              <a:t>Vous </a:t>
            </a:r>
            <a:r>
              <a:rPr lang="fr-CA" sz="2600" dirty="0">
                <a:latin typeface="Garamond" charset="0"/>
                <a:ea typeface="Garamond" charset="0"/>
                <a:cs typeface="Garamond" charset="0"/>
              </a:rPr>
              <a:t>validez, ce qui a pour effet de basculer les instantanés des fichiers de l’index dans la base de données du répertoire Git.</a:t>
            </a:r>
            <a:endParaRPr lang="fr-FR" sz="2600" dirty="0">
              <a:latin typeface="Garamond" charset="0"/>
              <a:ea typeface="Garamond" charset="0"/>
              <a:cs typeface="Garamond" charset="0"/>
            </a:endParaRPr>
          </a:p>
          <a:p>
            <a:pPr lvl="0">
              <a:lnSpc>
                <a:spcPct val="150000"/>
              </a:lnSpc>
            </a:pPr>
            <a:endParaRPr lang="fr-FR" sz="2400" dirty="0">
              <a:latin typeface="Garamond" charset="0"/>
              <a:ea typeface="Garamond" charset="0"/>
              <a:cs typeface="Garamond" charset="0"/>
            </a:endParaRPr>
          </a:p>
          <a:p>
            <a:endParaRPr lang="fr-FR" sz="2400" dirty="0"/>
          </a:p>
        </p:txBody>
      </p:sp>
      <p:sp>
        <p:nvSpPr>
          <p:cNvPr id="6" name="ZoneTexte 5"/>
          <p:cNvSpPr txBox="1"/>
          <p:nvPr/>
        </p:nvSpPr>
        <p:spPr>
          <a:xfrm>
            <a:off x="3243532" y="2605177"/>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48136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accent5"/>
                </a:solidFill>
                <a:latin typeface="Garamond" panose="02020404030301010803" pitchFamily="18" charset="0"/>
              </a:rPr>
              <a:t>En Résumé</a:t>
            </a:r>
            <a:endParaRPr lang="fr-CA" dirty="0">
              <a:solidFill>
                <a:schemeClr val="accent5"/>
              </a:solidFill>
              <a:latin typeface="Garamond" panose="02020404030301010803" pitchFamily="18" charset="0"/>
            </a:endParaRPr>
          </a:p>
        </p:txBody>
      </p:sp>
      <p:sp>
        <p:nvSpPr>
          <p:cNvPr id="3" name="Espace réservé du contenu 2"/>
          <p:cNvSpPr>
            <a:spLocks noGrp="1"/>
          </p:cNvSpPr>
          <p:nvPr>
            <p:ph idx="1"/>
          </p:nvPr>
        </p:nvSpPr>
        <p:spPr/>
        <p:txBody>
          <a:bodyPr>
            <a:normAutofit fontScale="92500" lnSpcReduction="20000"/>
          </a:bodyPr>
          <a:lstStyle/>
          <a:p>
            <a:pPr>
              <a:lnSpc>
                <a:spcPct val="150000"/>
              </a:lnSpc>
            </a:pPr>
            <a:r>
              <a:rPr lang="fr-CA" dirty="0" smtClean="0">
                <a:latin typeface="Garamond" panose="02020404030301010803" pitchFamily="18" charset="0"/>
              </a:rPr>
              <a:t>Git est un logiciel de gestion de versions</a:t>
            </a:r>
          </a:p>
          <a:p>
            <a:pPr>
              <a:lnSpc>
                <a:spcPct val="150000"/>
              </a:lnSpc>
            </a:pPr>
            <a:r>
              <a:rPr lang="fr-CA" dirty="0" smtClean="0">
                <a:latin typeface="Garamond" panose="02020404030301010803" pitchFamily="18" charset="0"/>
              </a:rPr>
              <a:t>Nous pouvons l’utiliser de manière locale (aucun serveur)</a:t>
            </a:r>
          </a:p>
          <a:p>
            <a:pPr>
              <a:lnSpc>
                <a:spcPct val="150000"/>
              </a:lnSpc>
            </a:pPr>
            <a:r>
              <a:rPr lang="fr-CA" dirty="0" smtClean="0">
                <a:latin typeface="Garamond" panose="02020404030301010803" pitchFamily="18" charset="0"/>
              </a:rPr>
              <a:t>Git gère sa propre base de donnée</a:t>
            </a:r>
          </a:p>
          <a:p>
            <a:pPr>
              <a:lnSpc>
                <a:spcPct val="150000"/>
              </a:lnSpc>
            </a:pPr>
            <a:r>
              <a:rPr lang="fr-CA" dirty="0" smtClean="0">
                <a:latin typeface="Garamond" panose="02020404030301010803" pitchFamily="18" charset="0"/>
              </a:rPr>
              <a:t>Nous pouvons avoir plusieurs projets où chaque projet a sa propre base de donnée Git.</a:t>
            </a:r>
          </a:p>
          <a:p>
            <a:pPr>
              <a:lnSpc>
                <a:spcPct val="150000"/>
              </a:lnSpc>
            </a:pPr>
            <a:r>
              <a:rPr lang="fr-CA" dirty="0" smtClean="0">
                <a:latin typeface="Garamond" panose="02020404030301010803" pitchFamily="18" charset="0"/>
              </a:rPr>
              <a:t>On peut créer plusieurs versions (</a:t>
            </a:r>
            <a:r>
              <a:rPr lang="fr-CA" b="1" dirty="0" err="1" smtClean="0">
                <a:latin typeface="Garamond" panose="02020404030301010803" pitchFamily="18" charset="0"/>
              </a:rPr>
              <a:t>commits</a:t>
            </a:r>
            <a:r>
              <a:rPr lang="fr-CA" dirty="0" smtClean="0">
                <a:latin typeface="Garamond" panose="02020404030301010803" pitchFamily="18" charset="0"/>
              </a:rPr>
              <a:t>) qui servent de «</a:t>
            </a:r>
            <a:r>
              <a:rPr lang="fr-CA" dirty="0" err="1" smtClean="0">
                <a:latin typeface="Garamond" panose="02020404030301010803" pitchFamily="18" charset="0"/>
              </a:rPr>
              <a:t>snapshots</a:t>
            </a:r>
            <a:r>
              <a:rPr lang="fr-CA" dirty="0" smtClean="0">
                <a:latin typeface="Garamond" panose="02020404030301010803" pitchFamily="18" charset="0"/>
              </a:rPr>
              <a:t>» des versions de nos fichiers.</a:t>
            </a:r>
            <a:endParaRPr lang="fr-CA" dirty="0">
              <a:latin typeface="Garamond" panose="02020404030301010803" pitchFamily="18" charset="0"/>
            </a:endParaRPr>
          </a:p>
        </p:txBody>
      </p:sp>
    </p:spTree>
    <p:extLst>
      <p:ext uri="{BB962C8B-B14F-4D97-AF65-F5344CB8AC3E}">
        <p14:creationId xmlns:p14="http://schemas.microsoft.com/office/powerpoint/2010/main" val="455044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accent5"/>
                </a:solidFill>
                <a:latin typeface="Garamond" panose="02020404030301010803" pitchFamily="18" charset="0"/>
              </a:rPr>
              <a:t>Utilisation mono-utilisateur</a:t>
            </a:r>
            <a:endParaRPr lang="fr-CA" dirty="0">
              <a:solidFill>
                <a:schemeClr val="accent5"/>
              </a:solidFill>
              <a:latin typeface="Garamond" panose="02020404030301010803" pitchFamily="18" charset="0"/>
            </a:endParaRPr>
          </a:p>
        </p:txBody>
      </p:sp>
      <p:sp>
        <p:nvSpPr>
          <p:cNvPr id="4" name="Émoticône 3"/>
          <p:cNvSpPr/>
          <p:nvPr/>
        </p:nvSpPr>
        <p:spPr>
          <a:xfrm>
            <a:off x="3719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Triangle isocèle 4"/>
          <p:cNvSpPr/>
          <p:nvPr/>
        </p:nvSpPr>
        <p:spPr>
          <a:xfrm>
            <a:off x="3737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Rogner un rectangle à un seul coin 5"/>
          <p:cNvSpPr/>
          <p:nvPr/>
        </p:nvSpPr>
        <p:spPr>
          <a:xfrm>
            <a:off x="5735960" y="2132856"/>
            <a:ext cx="2376264" cy="57606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p:cNvSpPr txBox="1"/>
          <p:nvPr/>
        </p:nvSpPr>
        <p:spPr>
          <a:xfrm>
            <a:off x="5807969" y="2230550"/>
            <a:ext cx="1993431" cy="369332"/>
          </a:xfrm>
          <a:prstGeom prst="rect">
            <a:avLst/>
          </a:prstGeom>
          <a:noFill/>
        </p:spPr>
        <p:txBody>
          <a:bodyPr wrap="none" rtlCol="0">
            <a:spAutoFit/>
          </a:bodyPr>
          <a:lstStyle/>
          <a:p>
            <a:r>
              <a:rPr lang="fr-CA" dirty="0">
                <a:latin typeface="Garamond" panose="02020404030301010803" pitchFamily="18" charset="0"/>
              </a:rPr>
              <a:t>Projet avec Git (.git)</a:t>
            </a:r>
          </a:p>
        </p:txBody>
      </p:sp>
      <p:sp>
        <p:nvSpPr>
          <p:cNvPr id="8" name="Rectangle 7"/>
          <p:cNvSpPr/>
          <p:nvPr/>
        </p:nvSpPr>
        <p:spPr>
          <a:xfrm>
            <a:off x="5735960" y="3140968"/>
            <a:ext cx="136815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A" dirty="0"/>
              <a:t>V1</a:t>
            </a:r>
          </a:p>
        </p:txBody>
      </p:sp>
      <p:sp>
        <p:nvSpPr>
          <p:cNvPr id="9" name="Rectangle 8"/>
          <p:cNvSpPr/>
          <p:nvPr/>
        </p:nvSpPr>
        <p:spPr>
          <a:xfrm>
            <a:off x="6168008" y="3869432"/>
            <a:ext cx="136815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A" dirty="0"/>
              <a:t>V2</a:t>
            </a:r>
          </a:p>
        </p:txBody>
      </p:sp>
      <p:sp>
        <p:nvSpPr>
          <p:cNvPr id="10" name="Rectangle 9"/>
          <p:cNvSpPr/>
          <p:nvPr/>
        </p:nvSpPr>
        <p:spPr>
          <a:xfrm>
            <a:off x="6572436" y="4581128"/>
            <a:ext cx="136815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A" dirty="0"/>
              <a:t>V3</a:t>
            </a:r>
          </a:p>
        </p:txBody>
      </p:sp>
      <p:sp>
        <p:nvSpPr>
          <p:cNvPr id="12" name="ZoneTexte 11"/>
          <p:cNvSpPr txBox="1"/>
          <p:nvPr/>
        </p:nvSpPr>
        <p:spPr>
          <a:xfrm>
            <a:off x="1994537" y="4314800"/>
            <a:ext cx="4352474" cy="1477328"/>
          </a:xfrm>
          <a:prstGeom prst="rect">
            <a:avLst/>
          </a:prstGeom>
          <a:noFill/>
        </p:spPr>
        <p:txBody>
          <a:bodyPr wrap="none" rtlCol="0">
            <a:spAutoFit/>
          </a:bodyPr>
          <a:lstStyle/>
          <a:p>
            <a:r>
              <a:rPr lang="fr-CA" dirty="0">
                <a:latin typeface="Garamond" panose="02020404030301010803" pitchFamily="18" charset="0"/>
              </a:rPr>
              <a:t>Ici, un seul utilisateur utilise</a:t>
            </a:r>
          </a:p>
          <a:p>
            <a:r>
              <a:rPr lang="fr-CA" dirty="0">
                <a:latin typeface="Garamond" panose="02020404030301010803" pitchFamily="18" charset="0"/>
              </a:rPr>
              <a:t>Git pour gérer ses propres</a:t>
            </a:r>
          </a:p>
          <a:p>
            <a:r>
              <a:rPr lang="fr-CA" dirty="0">
                <a:latin typeface="Garamond" panose="02020404030301010803" pitchFamily="18" charset="0"/>
              </a:rPr>
              <a:t>Versions. </a:t>
            </a:r>
          </a:p>
          <a:p>
            <a:endParaRPr lang="fr-CA" dirty="0">
              <a:latin typeface="Garamond" panose="02020404030301010803" pitchFamily="18" charset="0"/>
            </a:endParaRPr>
          </a:p>
          <a:p>
            <a:r>
              <a:rPr lang="fr-CA" dirty="0">
                <a:latin typeface="Garamond" panose="02020404030301010803" pitchFamily="18" charset="0"/>
              </a:rPr>
              <a:t>La BD de Git est dans un répertoire caché: .git</a:t>
            </a:r>
          </a:p>
        </p:txBody>
      </p:sp>
    </p:spTree>
    <p:extLst>
      <p:ext uri="{BB962C8B-B14F-4D97-AF65-F5344CB8AC3E}">
        <p14:creationId xmlns:p14="http://schemas.microsoft.com/office/powerpoint/2010/main" val="1462698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accent5"/>
                </a:solidFill>
                <a:latin typeface="Garamond" panose="02020404030301010803" pitchFamily="18" charset="0"/>
              </a:rPr>
              <a:t>Le workflow de git</a:t>
            </a:r>
            <a:endParaRPr lang="fr-CA" dirty="0">
              <a:solidFill>
                <a:schemeClr val="accent5"/>
              </a:solidFill>
              <a:latin typeface="Garamond" panose="02020404030301010803" pitchFamily="18" charset="0"/>
            </a:endParaRPr>
          </a:p>
        </p:txBody>
      </p:sp>
      <p:grpSp>
        <p:nvGrpSpPr>
          <p:cNvPr id="3" name="Group 11"/>
          <p:cNvGrpSpPr>
            <a:grpSpLocks/>
          </p:cNvGrpSpPr>
          <p:nvPr/>
        </p:nvGrpSpPr>
        <p:grpSpPr bwMode="auto">
          <a:xfrm>
            <a:off x="5145321" y="2685175"/>
            <a:ext cx="1524000" cy="561975"/>
            <a:chOff x="5099" y="9534"/>
            <a:chExt cx="2400" cy="886"/>
          </a:xfrm>
        </p:grpSpPr>
        <p:sp>
          <p:nvSpPr>
            <p:cNvPr id="4" name="AutoShape 13"/>
            <p:cNvSpPr>
              <a:spLocks noChangeArrowheads="1"/>
            </p:cNvSpPr>
            <p:nvPr/>
          </p:nvSpPr>
          <p:spPr bwMode="auto">
            <a:xfrm>
              <a:off x="5099" y="9534"/>
              <a:ext cx="2400" cy="886"/>
            </a:xfrm>
            <a:prstGeom prst="roundRect">
              <a:avLst>
                <a:gd name="adj" fmla="val 16667"/>
              </a:avLst>
            </a:prstGeom>
            <a:solidFill>
              <a:srgbClr val="B8CCE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5" name="Text Box 12"/>
            <p:cNvSpPr txBox="1">
              <a:spLocks noChangeArrowheads="1"/>
            </p:cNvSpPr>
            <p:nvPr/>
          </p:nvSpPr>
          <p:spPr bwMode="auto">
            <a:xfrm>
              <a:off x="5378" y="9659"/>
              <a:ext cx="1834" cy="693"/>
            </a:xfrm>
            <a:prstGeom prst="rect">
              <a:avLst/>
            </a:prstGeom>
            <a:solidFill>
              <a:srgbClr val="B8CC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fontAlgn="base">
                <a:spcBef>
                  <a:spcPct val="0"/>
                </a:spcBef>
                <a:spcAft>
                  <a:spcPct val="0"/>
                </a:spcAft>
              </a:pPr>
              <a:r>
                <a:rPr lang="fr-FR" altLang="fr-FR" sz="1000" b="1">
                  <a:latin typeface="Calibri" pitchFamily="34" charset="0"/>
                  <a:ea typeface="WenQuanYi Micro Hei"/>
                  <a:cs typeface="Liberation Serif" pitchFamily="18" charset="0"/>
                </a:rPr>
                <a:t>Répertoire de travail</a:t>
              </a:r>
              <a:endParaRPr lang="fr-FR" altLang="fr-FR">
                <a:latin typeface="Arial" pitchFamily="34" charset="0"/>
                <a:cs typeface="Arial" pitchFamily="34" charset="0"/>
              </a:endParaRPr>
            </a:p>
          </p:txBody>
        </p:sp>
      </p:grpSp>
      <p:grpSp>
        <p:nvGrpSpPr>
          <p:cNvPr id="6" name="Group 8"/>
          <p:cNvGrpSpPr>
            <a:grpSpLocks/>
          </p:cNvGrpSpPr>
          <p:nvPr/>
        </p:nvGrpSpPr>
        <p:grpSpPr bwMode="auto">
          <a:xfrm>
            <a:off x="5162848" y="4311940"/>
            <a:ext cx="1524000" cy="561975"/>
            <a:chOff x="5099" y="9534"/>
            <a:chExt cx="2400" cy="886"/>
          </a:xfrm>
        </p:grpSpPr>
        <p:sp>
          <p:nvSpPr>
            <p:cNvPr id="7" name="AutoShape 10"/>
            <p:cNvSpPr>
              <a:spLocks noChangeArrowheads="1"/>
            </p:cNvSpPr>
            <p:nvPr/>
          </p:nvSpPr>
          <p:spPr bwMode="auto">
            <a:xfrm>
              <a:off x="5099" y="9534"/>
              <a:ext cx="2400" cy="886"/>
            </a:xfrm>
            <a:prstGeom prst="roundRect">
              <a:avLst>
                <a:gd name="adj" fmla="val 16667"/>
              </a:avLst>
            </a:prstGeom>
            <a:solidFill>
              <a:srgbClr val="D6E3BC"/>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8" name="Text Box 9"/>
            <p:cNvSpPr txBox="1">
              <a:spLocks noChangeArrowheads="1"/>
            </p:cNvSpPr>
            <p:nvPr/>
          </p:nvSpPr>
          <p:spPr bwMode="auto">
            <a:xfrm>
              <a:off x="5378" y="9659"/>
              <a:ext cx="183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fontAlgn="base">
                <a:spcBef>
                  <a:spcPct val="0"/>
                </a:spcBef>
                <a:spcAft>
                  <a:spcPct val="0"/>
                </a:spcAft>
              </a:pPr>
              <a:r>
                <a:rPr lang="fr-FR" altLang="fr-FR" sz="1000" b="1">
                  <a:latin typeface="Calibri" pitchFamily="34" charset="0"/>
                  <a:ea typeface="WenQuanYi Micro Hei"/>
                  <a:cs typeface="Liberation Serif" pitchFamily="18" charset="0"/>
                </a:rPr>
                <a:t>dépôt</a:t>
              </a:r>
              <a:endParaRPr lang="fr-FR" altLang="fr-FR">
                <a:latin typeface="Arial" pitchFamily="34" charset="0"/>
                <a:cs typeface="Arial" pitchFamily="34" charset="0"/>
              </a:endParaRPr>
            </a:p>
          </p:txBody>
        </p:sp>
      </p:grpSp>
      <p:sp>
        <p:nvSpPr>
          <p:cNvPr id="9" name="AutoShape 7"/>
          <p:cNvSpPr>
            <a:spLocks noChangeArrowheads="1"/>
          </p:cNvSpPr>
          <p:nvPr/>
        </p:nvSpPr>
        <p:spPr bwMode="auto">
          <a:xfrm>
            <a:off x="5140971" y="3462546"/>
            <a:ext cx="1524000" cy="561975"/>
          </a:xfrm>
          <a:prstGeom prst="roundRect">
            <a:avLst>
              <a:gd name="adj" fmla="val 16667"/>
            </a:avLst>
          </a:prstGeom>
          <a:solidFill>
            <a:srgbClr val="E5B8B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0" name="Text Box 6"/>
          <p:cNvSpPr txBox="1">
            <a:spLocks noChangeArrowheads="1"/>
          </p:cNvSpPr>
          <p:nvPr/>
        </p:nvSpPr>
        <p:spPr bwMode="auto">
          <a:xfrm>
            <a:off x="5318772" y="3541920"/>
            <a:ext cx="11652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fontAlgn="base">
              <a:spcBef>
                <a:spcPct val="0"/>
              </a:spcBef>
              <a:spcAft>
                <a:spcPct val="0"/>
              </a:spcAft>
            </a:pPr>
            <a:r>
              <a:rPr lang="fr-FR" altLang="fr-FR" sz="1000" b="1" dirty="0">
                <a:latin typeface="Calibri" pitchFamily="34" charset="0"/>
                <a:ea typeface="WenQuanYi Micro Hei"/>
                <a:cs typeface="Liberation Serif" pitchFamily="18" charset="0"/>
              </a:rPr>
              <a:t>Index (staging)</a:t>
            </a:r>
            <a:endParaRPr lang="fr-FR" altLang="fr-FR" dirty="0">
              <a:latin typeface="Arial" pitchFamily="34" charset="0"/>
              <a:cs typeface="Arial" pitchFamily="34" charset="0"/>
            </a:endParaRPr>
          </a:p>
        </p:txBody>
      </p:sp>
      <p:sp>
        <p:nvSpPr>
          <p:cNvPr id="11" name="Arc 5"/>
          <p:cNvSpPr>
            <a:spLocks/>
          </p:cNvSpPr>
          <p:nvPr/>
        </p:nvSpPr>
        <p:spPr bwMode="auto">
          <a:xfrm rot="2599872">
            <a:off x="6460184" y="3057733"/>
            <a:ext cx="546100" cy="558800"/>
          </a:xfrm>
          <a:custGeom>
            <a:avLst/>
            <a:gdLst>
              <a:gd name="G0" fmla="+- 0 0 0"/>
              <a:gd name="G1" fmla="+- 21600 0 0"/>
              <a:gd name="G2" fmla="+- 21600 0 0"/>
              <a:gd name="T0" fmla="*/ 0 w 21600"/>
              <a:gd name="T1" fmla="*/ 0 h 22193"/>
              <a:gd name="T2" fmla="*/ 21592 w 21600"/>
              <a:gd name="T3" fmla="*/ 22193 h 22193"/>
              <a:gd name="T4" fmla="*/ 0 w 21600"/>
              <a:gd name="T5" fmla="*/ 21600 h 22193"/>
            </a:gdLst>
            <a:ahLst/>
            <a:cxnLst>
              <a:cxn ang="0">
                <a:pos x="T0" y="T1"/>
              </a:cxn>
              <a:cxn ang="0">
                <a:pos x="T2" y="T3"/>
              </a:cxn>
              <a:cxn ang="0">
                <a:pos x="T4" y="T5"/>
              </a:cxn>
            </a:cxnLst>
            <a:rect l="0" t="0" r="r" b="b"/>
            <a:pathLst>
              <a:path w="21600" h="22193" fill="none" extrusionOk="0">
                <a:moveTo>
                  <a:pt x="0" y="0"/>
                </a:moveTo>
                <a:cubicBezTo>
                  <a:pt x="11929" y="0"/>
                  <a:pt x="21600" y="9670"/>
                  <a:pt x="21600" y="21600"/>
                </a:cubicBezTo>
                <a:cubicBezTo>
                  <a:pt x="21600" y="21797"/>
                  <a:pt x="21597" y="21995"/>
                  <a:pt x="21591" y="22192"/>
                </a:cubicBezTo>
              </a:path>
              <a:path w="21600" h="22193" stroke="0" extrusionOk="0">
                <a:moveTo>
                  <a:pt x="0" y="0"/>
                </a:moveTo>
                <a:cubicBezTo>
                  <a:pt x="11929" y="0"/>
                  <a:pt x="21600" y="9670"/>
                  <a:pt x="21600" y="21600"/>
                </a:cubicBezTo>
                <a:cubicBezTo>
                  <a:pt x="21600" y="21797"/>
                  <a:pt x="21597" y="21995"/>
                  <a:pt x="21591" y="22192"/>
                </a:cubicBezTo>
                <a:lnTo>
                  <a:pt x="0" y="21600"/>
                </a:lnTo>
                <a:close/>
              </a:path>
            </a:pathLst>
          </a:custGeom>
          <a:noFill/>
          <a:ln w="19050">
            <a:solidFill>
              <a:srgbClr val="000000"/>
            </a:solidFill>
            <a:round/>
            <a:headEnd/>
            <a:tailEnd type="triangle" w="lg"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 name="Arc 4"/>
          <p:cNvSpPr>
            <a:spLocks/>
          </p:cNvSpPr>
          <p:nvPr/>
        </p:nvSpPr>
        <p:spPr bwMode="auto">
          <a:xfrm rot="2599872">
            <a:off x="6460184" y="3922920"/>
            <a:ext cx="546100" cy="558800"/>
          </a:xfrm>
          <a:custGeom>
            <a:avLst/>
            <a:gdLst>
              <a:gd name="G0" fmla="+- 0 0 0"/>
              <a:gd name="G1" fmla="+- 21600 0 0"/>
              <a:gd name="G2" fmla="+- 21600 0 0"/>
              <a:gd name="T0" fmla="*/ 0 w 21600"/>
              <a:gd name="T1" fmla="*/ 0 h 22193"/>
              <a:gd name="T2" fmla="*/ 21592 w 21600"/>
              <a:gd name="T3" fmla="*/ 22193 h 22193"/>
              <a:gd name="T4" fmla="*/ 0 w 21600"/>
              <a:gd name="T5" fmla="*/ 21600 h 22193"/>
            </a:gdLst>
            <a:ahLst/>
            <a:cxnLst>
              <a:cxn ang="0">
                <a:pos x="T0" y="T1"/>
              </a:cxn>
              <a:cxn ang="0">
                <a:pos x="T2" y="T3"/>
              </a:cxn>
              <a:cxn ang="0">
                <a:pos x="T4" y="T5"/>
              </a:cxn>
            </a:cxnLst>
            <a:rect l="0" t="0" r="r" b="b"/>
            <a:pathLst>
              <a:path w="21600" h="22193" fill="none" extrusionOk="0">
                <a:moveTo>
                  <a:pt x="0" y="0"/>
                </a:moveTo>
                <a:cubicBezTo>
                  <a:pt x="11929" y="0"/>
                  <a:pt x="21600" y="9670"/>
                  <a:pt x="21600" y="21600"/>
                </a:cubicBezTo>
                <a:cubicBezTo>
                  <a:pt x="21600" y="21797"/>
                  <a:pt x="21597" y="21995"/>
                  <a:pt x="21591" y="22192"/>
                </a:cubicBezTo>
              </a:path>
              <a:path w="21600" h="22193" stroke="0" extrusionOk="0">
                <a:moveTo>
                  <a:pt x="0" y="0"/>
                </a:moveTo>
                <a:cubicBezTo>
                  <a:pt x="11929" y="0"/>
                  <a:pt x="21600" y="9670"/>
                  <a:pt x="21600" y="21600"/>
                </a:cubicBezTo>
                <a:cubicBezTo>
                  <a:pt x="21600" y="21797"/>
                  <a:pt x="21597" y="21995"/>
                  <a:pt x="21591" y="22192"/>
                </a:cubicBezTo>
                <a:lnTo>
                  <a:pt x="0" y="21600"/>
                </a:lnTo>
                <a:close/>
              </a:path>
            </a:pathLst>
          </a:custGeom>
          <a:noFill/>
          <a:ln w="19050">
            <a:solidFill>
              <a:srgbClr val="000000"/>
            </a:solidFill>
            <a:round/>
            <a:headEnd/>
            <a:tailEnd type="triangle" w="lg"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3" name="Arc 3"/>
          <p:cNvSpPr>
            <a:spLocks/>
          </p:cNvSpPr>
          <p:nvPr/>
        </p:nvSpPr>
        <p:spPr bwMode="auto">
          <a:xfrm rot="56766255">
            <a:off x="4517084" y="3183146"/>
            <a:ext cx="1060450" cy="1050925"/>
          </a:xfrm>
          <a:custGeom>
            <a:avLst/>
            <a:gdLst>
              <a:gd name="G0" fmla="+- 0 0 0"/>
              <a:gd name="G1" fmla="+- 21600 0 0"/>
              <a:gd name="G2" fmla="+- 21600 0 0"/>
              <a:gd name="T0" fmla="*/ 0 w 21600"/>
              <a:gd name="T1" fmla="*/ 0 h 22193"/>
              <a:gd name="T2" fmla="*/ 21592 w 21600"/>
              <a:gd name="T3" fmla="*/ 22193 h 22193"/>
              <a:gd name="T4" fmla="*/ 0 w 21600"/>
              <a:gd name="T5" fmla="*/ 21600 h 22193"/>
            </a:gdLst>
            <a:ahLst/>
            <a:cxnLst>
              <a:cxn ang="0">
                <a:pos x="T0" y="T1"/>
              </a:cxn>
              <a:cxn ang="0">
                <a:pos x="T2" y="T3"/>
              </a:cxn>
              <a:cxn ang="0">
                <a:pos x="T4" y="T5"/>
              </a:cxn>
            </a:cxnLst>
            <a:rect l="0" t="0" r="r" b="b"/>
            <a:pathLst>
              <a:path w="21600" h="22193" fill="none" extrusionOk="0">
                <a:moveTo>
                  <a:pt x="0" y="0"/>
                </a:moveTo>
                <a:cubicBezTo>
                  <a:pt x="11929" y="0"/>
                  <a:pt x="21600" y="9670"/>
                  <a:pt x="21600" y="21600"/>
                </a:cubicBezTo>
                <a:cubicBezTo>
                  <a:pt x="21600" y="21797"/>
                  <a:pt x="21597" y="21995"/>
                  <a:pt x="21591" y="22192"/>
                </a:cubicBezTo>
              </a:path>
              <a:path w="21600" h="22193" stroke="0" extrusionOk="0">
                <a:moveTo>
                  <a:pt x="0" y="0"/>
                </a:moveTo>
                <a:cubicBezTo>
                  <a:pt x="11929" y="0"/>
                  <a:pt x="21600" y="9670"/>
                  <a:pt x="21600" y="21600"/>
                </a:cubicBezTo>
                <a:cubicBezTo>
                  <a:pt x="21600" y="21797"/>
                  <a:pt x="21597" y="21995"/>
                  <a:pt x="21591" y="22192"/>
                </a:cubicBezTo>
                <a:lnTo>
                  <a:pt x="0" y="21600"/>
                </a:lnTo>
                <a:close/>
              </a:path>
            </a:pathLst>
          </a:custGeom>
          <a:noFill/>
          <a:ln w="19050">
            <a:solidFill>
              <a:srgbClr val="000000"/>
            </a:solidFill>
            <a:round/>
            <a:headEnd/>
            <a:tailEnd type="triangle" w="lg"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4" name="Text Box 14"/>
          <p:cNvSpPr txBox="1">
            <a:spLocks noChangeArrowheads="1"/>
          </p:cNvSpPr>
          <p:nvPr/>
        </p:nvSpPr>
        <p:spPr bwMode="auto">
          <a:xfrm>
            <a:off x="7006283" y="2897478"/>
            <a:ext cx="1849850" cy="830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fr-CA" altLang="fr-FR" sz="1200" b="1" dirty="0">
              <a:latin typeface="Consolas" pitchFamily="49" charset="0"/>
              <a:ea typeface="WenQuanYi Micro Hei"/>
              <a:cs typeface="Consolas" pitchFamily="49" charset="0"/>
            </a:endParaRPr>
          </a:p>
          <a:p>
            <a:pPr eaLnBrk="0" fontAlgn="base" hangingPunct="0">
              <a:spcBef>
                <a:spcPct val="0"/>
              </a:spcBef>
              <a:spcAft>
                <a:spcPct val="0"/>
              </a:spcAft>
            </a:pPr>
            <a:r>
              <a:rPr lang="fr-CA" altLang="fr-FR" sz="2000" b="1" dirty="0">
                <a:latin typeface="Courier New" panose="02070309020205020404" pitchFamily="49" charset="0"/>
                <a:ea typeface="WenQuanYi Micro Hei"/>
                <a:cs typeface="Courier New" panose="02070309020205020404" pitchFamily="49" charset="0"/>
              </a:rPr>
              <a:t>git </a:t>
            </a:r>
            <a:r>
              <a:rPr lang="fr-CA" altLang="fr-FR" sz="2000" b="1" dirty="0" err="1">
                <a:latin typeface="Courier New" panose="02070309020205020404" pitchFamily="49" charset="0"/>
                <a:ea typeface="WenQuanYi Micro Hei"/>
                <a:cs typeface="Courier New" panose="02070309020205020404" pitchFamily="49" charset="0"/>
              </a:rPr>
              <a:t>add</a:t>
            </a:r>
            <a:endParaRPr lang="fr-CA" altLang="fr-FR" sz="2000" b="1" dirty="0">
              <a:latin typeface="Courier New" panose="02070309020205020404" pitchFamily="49" charset="0"/>
              <a:cs typeface="Courier New" panose="02070309020205020404" pitchFamily="49" charset="0"/>
            </a:endParaRPr>
          </a:p>
        </p:txBody>
      </p:sp>
      <p:sp>
        <p:nvSpPr>
          <p:cNvPr id="15" name="Text Box 1"/>
          <p:cNvSpPr txBox="1">
            <a:spLocks noChangeArrowheads="1"/>
          </p:cNvSpPr>
          <p:nvPr/>
        </p:nvSpPr>
        <p:spPr bwMode="auto">
          <a:xfrm>
            <a:off x="6920376" y="3823034"/>
            <a:ext cx="2357849" cy="284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fr-CA" altLang="fr-FR" sz="1200" b="1" dirty="0">
              <a:latin typeface="Consolas" pitchFamily="49" charset="0"/>
              <a:ea typeface="WenQuanYi Micro Hei"/>
              <a:cs typeface="Consolas" pitchFamily="49" charset="0"/>
            </a:endParaRPr>
          </a:p>
          <a:p>
            <a:pPr eaLnBrk="0" fontAlgn="base" hangingPunct="0">
              <a:spcBef>
                <a:spcPct val="0"/>
              </a:spcBef>
              <a:spcAft>
                <a:spcPct val="0"/>
              </a:spcAft>
            </a:pPr>
            <a:r>
              <a:rPr lang="fr-CA" altLang="fr-FR" sz="2000" b="1" dirty="0">
                <a:latin typeface="Courier New" panose="02070309020205020404" pitchFamily="49" charset="0"/>
                <a:ea typeface="WenQuanYi Micro Hei"/>
                <a:cs typeface="Courier New" panose="02070309020205020404" pitchFamily="49" charset="0"/>
              </a:rPr>
              <a:t>git commit</a:t>
            </a:r>
            <a:endParaRPr lang="fr-CA" altLang="fr-FR" sz="2000" dirty="0">
              <a:latin typeface="Courier New" panose="02070309020205020404" pitchFamily="49" charset="0"/>
              <a:cs typeface="Courier New" panose="02070309020205020404" pitchFamily="49" charset="0"/>
            </a:endParaRPr>
          </a:p>
        </p:txBody>
      </p:sp>
      <p:sp>
        <p:nvSpPr>
          <p:cNvPr id="16" name="Text Box 2"/>
          <p:cNvSpPr txBox="1">
            <a:spLocks noChangeArrowheads="1"/>
          </p:cNvSpPr>
          <p:nvPr/>
        </p:nvSpPr>
        <p:spPr bwMode="auto">
          <a:xfrm>
            <a:off x="3382021" y="3541921"/>
            <a:ext cx="1231900"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fr-FR" altLang="fr-FR" dirty="0">
              <a:latin typeface="Arial" pitchFamily="34" charset="0"/>
              <a:cs typeface="Arial" pitchFamily="34" charset="0"/>
            </a:endParaRPr>
          </a:p>
        </p:txBody>
      </p:sp>
      <p:sp>
        <p:nvSpPr>
          <p:cNvPr id="17" name="Rectangle 15"/>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fr-FR" altLang="fr-FR">
              <a:latin typeface="Arial" pitchFamily="34" charset="0"/>
              <a:cs typeface="Arial" pitchFamily="34" charset="0"/>
            </a:endParaRPr>
          </a:p>
        </p:txBody>
      </p:sp>
      <p:sp>
        <p:nvSpPr>
          <p:cNvPr id="18" name="Rectangle 20"/>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fr-FR" altLang="fr-FR">
              <a:latin typeface="Arial" pitchFamily="34" charset="0"/>
              <a:cs typeface="Arial" pitchFamily="34" charset="0"/>
            </a:endParaRPr>
          </a:p>
        </p:txBody>
      </p:sp>
    </p:spTree>
    <p:extLst>
      <p:ext uri="{BB962C8B-B14F-4D97-AF65-F5344CB8AC3E}">
        <p14:creationId xmlns:p14="http://schemas.microsoft.com/office/powerpoint/2010/main" val="1326617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accent5"/>
                </a:solidFill>
                <a:latin typeface="Garamond" panose="02020404030301010803" pitchFamily="18" charset="0"/>
              </a:rPr>
              <a:t>Le graphe des </a:t>
            </a:r>
            <a:r>
              <a:rPr lang="fr-CA" dirty="0" err="1" smtClean="0">
                <a:solidFill>
                  <a:schemeClr val="accent5"/>
                </a:solidFill>
                <a:latin typeface="Garamond" panose="02020404030301010803" pitchFamily="18" charset="0"/>
              </a:rPr>
              <a:t>commits</a:t>
            </a:r>
            <a:endParaRPr lang="fr-CA" dirty="0">
              <a:solidFill>
                <a:schemeClr val="accent5"/>
              </a:solidFill>
              <a:latin typeface="Garamond" panose="02020404030301010803" pitchFamily="18" charset="0"/>
            </a:endParaRPr>
          </a:p>
        </p:txBody>
      </p:sp>
      <p:sp>
        <p:nvSpPr>
          <p:cNvPr id="17" name="Rectangle 15"/>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fr-FR" altLang="fr-FR">
              <a:latin typeface="Arial" pitchFamily="34" charset="0"/>
              <a:cs typeface="Arial" pitchFamily="34" charset="0"/>
            </a:endParaRPr>
          </a:p>
        </p:txBody>
      </p:sp>
      <p:sp>
        <p:nvSpPr>
          <p:cNvPr id="18" name="Rectangle 20"/>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fr-FR" altLang="fr-FR">
              <a:latin typeface="Arial" pitchFamily="34" charset="0"/>
              <a:cs typeface="Arial" pitchFamily="34" charset="0"/>
            </a:endParaRPr>
          </a:p>
        </p:txBody>
      </p:sp>
      <p:sp>
        <p:nvSpPr>
          <p:cNvPr id="19" name="Oval 10"/>
          <p:cNvSpPr>
            <a:spLocks noChangeArrowheads="1"/>
          </p:cNvSpPr>
          <p:nvPr/>
        </p:nvSpPr>
        <p:spPr bwMode="auto">
          <a:xfrm>
            <a:off x="3930710" y="3161731"/>
            <a:ext cx="663575" cy="6302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20" name="Oval 9"/>
          <p:cNvSpPr>
            <a:spLocks noChangeArrowheads="1"/>
          </p:cNvSpPr>
          <p:nvPr/>
        </p:nvSpPr>
        <p:spPr bwMode="auto">
          <a:xfrm>
            <a:off x="5186423" y="3161731"/>
            <a:ext cx="663575" cy="6302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21" name="Oval 8"/>
          <p:cNvSpPr>
            <a:spLocks noChangeArrowheads="1"/>
          </p:cNvSpPr>
          <p:nvPr/>
        </p:nvSpPr>
        <p:spPr bwMode="auto">
          <a:xfrm>
            <a:off x="6437373" y="3161731"/>
            <a:ext cx="663575" cy="6302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22" name="Text Box 7"/>
          <p:cNvSpPr txBox="1">
            <a:spLocks noChangeArrowheads="1"/>
          </p:cNvSpPr>
          <p:nvPr/>
        </p:nvSpPr>
        <p:spPr bwMode="auto">
          <a:xfrm>
            <a:off x="4041835" y="3356992"/>
            <a:ext cx="5889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fr-FR" altLang="fr-FR" sz="900">
                <a:latin typeface="Consolas" pitchFamily="49" charset="0"/>
                <a:ea typeface="WenQuanYi Micro Hei"/>
                <a:cs typeface="Consolas" pitchFamily="49" charset="0"/>
              </a:rPr>
              <a:t>43b9a</a:t>
            </a:r>
            <a:endParaRPr lang="fr-FR" altLang="fr-FR">
              <a:latin typeface="Arial" pitchFamily="34" charset="0"/>
              <a:cs typeface="Arial" pitchFamily="34" charset="0"/>
            </a:endParaRPr>
          </a:p>
        </p:txBody>
      </p:sp>
      <p:sp>
        <p:nvSpPr>
          <p:cNvPr id="23" name="Text Box 6"/>
          <p:cNvSpPr txBox="1">
            <a:spLocks noChangeArrowheads="1"/>
          </p:cNvSpPr>
          <p:nvPr/>
        </p:nvSpPr>
        <p:spPr bwMode="auto">
          <a:xfrm>
            <a:off x="6538972" y="3356992"/>
            <a:ext cx="588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fr-FR" altLang="fr-FR" sz="900">
                <a:latin typeface="Consolas" pitchFamily="49" charset="0"/>
                <a:ea typeface="WenQuanYi Micro Hei"/>
                <a:cs typeface="Consolas" pitchFamily="49" charset="0"/>
              </a:rPr>
              <a:t>ae3a2</a:t>
            </a:r>
            <a:endParaRPr lang="fr-FR" altLang="fr-FR">
              <a:latin typeface="Arial" pitchFamily="34" charset="0"/>
              <a:cs typeface="Arial" pitchFamily="34" charset="0"/>
            </a:endParaRPr>
          </a:p>
        </p:txBody>
      </p:sp>
      <p:sp>
        <p:nvSpPr>
          <p:cNvPr id="24" name="Text Box 5"/>
          <p:cNvSpPr txBox="1">
            <a:spLocks noChangeArrowheads="1"/>
          </p:cNvSpPr>
          <p:nvPr/>
        </p:nvSpPr>
        <p:spPr bwMode="auto">
          <a:xfrm>
            <a:off x="5289610" y="3356992"/>
            <a:ext cx="5889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fr-FR" altLang="fr-FR" sz="900">
                <a:latin typeface="Consolas" pitchFamily="49" charset="0"/>
                <a:ea typeface="WenQuanYi Micro Hei"/>
                <a:cs typeface="Consolas" pitchFamily="49" charset="0"/>
              </a:rPr>
              <a:t>1788c</a:t>
            </a:r>
            <a:endParaRPr lang="fr-FR" altLang="fr-FR">
              <a:latin typeface="Arial" pitchFamily="34" charset="0"/>
              <a:cs typeface="Arial" pitchFamily="34" charset="0"/>
            </a:endParaRPr>
          </a:p>
        </p:txBody>
      </p:sp>
      <p:sp>
        <p:nvSpPr>
          <p:cNvPr id="25" name="Text Box 4"/>
          <p:cNvSpPr txBox="1">
            <a:spLocks noChangeArrowheads="1"/>
          </p:cNvSpPr>
          <p:nvPr/>
        </p:nvSpPr>
        <p:spPr bwMode="auto">
          <a:xfrm>
            <a:off x="7127935" y="3356992"/>
            <a:ext cx="5889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fr-FR" altLang="fr-FR" sz="900" i="1">
                <a:latin typeface="Consolas" pitchFamily="49" charset="0"/>
                <a:ea typeface="WenQuanYi Micro Hei"/>
                <a:cs typeface="Consolas" pitchFamily="49" charset="0"/>
              </a:rPr>
              <a:t>master</a:t>
            </a:r>
            <a:endParaRPr lang="fr-FR" altLang="fr-FR">
              <a:latin typeface="Arial" pitchFamily="34" charset="0"/>
              <a:cs typeface="Arial" pitchFamily="34" charset="0"/>
            </a:endParaRPr>
          </a:p>
        </p:txBody>
      </p:sp>
      <p:sp>
        <p:nvSpPr>
          <p:cNvPr id="26" name="Text Box 3"/>
          <p:cNvSpPr txBox="1">
            <a:spLocks noChangeArrowheads="1"/>
          </p:cNvSpPr>
          <p:nvPr/>
        </p:nvSpPr>
        <p:spPr bwMode="auto">
          <a:xfrm>
            <a:off x="6583422" y="4221088"/>
            <a:ext cx="588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fr-FR" altLang="fr-FR" sz="900" dirty="0">
                <a:latin typeface="Consolas" pitchFamily="49" charset="0"/>
                <a:ea typeface="WenQuanYi Micro Hei"/>
                <a:cs typeface="Consolas" pitchFamily="49" charset="0"/>
              </a:rPr>
              <a:t>HEAD</a:t>
            </a:r>
            <a:endParaRPr lang="fr-FR" altLang="fr-FR" dirty="0">
              <a:latin typeface="Arial" pitchFamily="34" charset="0"/>
              <a:cs typeface="Arial" pitchFamily="34" charset="0"/>
            </a:endParaRPr>
          </a:p>
        </p:txBody>
      </p:sp>
      <p:sp>
        <p:nvSpPr>
          <p:cNvPr id="27" name="AutoShape 2"/>
          <p:cNvSpPr>
            <a:spLocks noChangeShapeType="1"/>
          </p:cNvSpPr>
          <p:nvPr/>
        </p:nvSpPr>
        <p:spPr bwMode="auto">
          <a:xfrm>
            <a:off x="4594284" y="3468117"/>
            <a:ext cx="59213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a:p>
        </p:txBody>
      </p:sp>
      <p:sp>
        <p:nvSpPr>
          <p:cNvPr id="28" name="AutoShape 1"/>
          <p:cNvSpPr>
            <a:spLocks noChangeShapeType="1"/>
          </p:cNvSpPr>
          <p:nvPr/>
        </p:nvSpPr>
        <p:spPr bwMode="auto">
          <a:xfrm>
            <a:off x="5851584" y="3468117"/>
            <a:ext cx="5588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a:p>
        </p:txBody>
      </p:sp>
      <p:sp>
        <p:nvSpPr>
          <p:cNvPr id="29" name="Rectangle 11"/>
          <p:cNvSpPr>
            <a:spLocks noChangeArrowheads="1"/>
          </p:cNvSpPr>
          <p:nvPr/>
        </p:nvSpPr>
        <p:spPr bwMode="auto">
          <a:xfrm>
            <a:off x="1676401"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fr-FR" altLang="fr-FR">
              <a:latin typeface="Arial" pitchFamily="34" charset="0"/>
              <a:cs typeface="Arial" pitchFamily="34" charset="0"/>
            </a:endParaRPr>
          </a:p>
        </p:txBody>
      </p:sp>
      <p:sp>
        <p:nvSpPr>
          <p:cNvPr id="30" name="Rectangle 17"/>
          <p:cNvSpPr>
            <a:spLocks noChangeArrowheads="1"/>
          </p:cNvSpPr>
          <p:nvPr/>
        </p:nvSpPr>
        <p:spPr bwMode="auto">
          <a:xfrm>
            <a:off x="1676401" y="42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fr-FR" altLang="fr-FR">
              <a:latin typeface="Arial" pitchFamily="34" charset="0"/>
              <a:cs typeface="Arial" pitchFamily="34" charset="0"/>
            </a:endParaRPr>
          </a:p>
        </p:txBody>
      </p:sp>
      <p:sp>
        <p:nvSpPr>
          <p:cNvPr id="31" name="AutoShape 1"/>
          <p:cNvSpPr>
            <a:spLocks noChangeShapeType="1"/>
          </p:cNvSpPr>
          <p:nvPr/>
        </p:nvSpPr>
        <p:spPr bwMode="auto">
          <a:xfrm flipH="1" flipV="1">
            <a:off x="6769159" y="3791967"/>
            <a:ext cx="45719" cy="42912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a:p>
        </p:txBody>
      </p:sp>
      <p:sp>
        <p:nvSpPr>
          <p:cNvPr id="33" name="Espace réservé du contenu 2"/>
          <p:cNvSpPr txBox="1">
            <a:spLocks/>
          </p:cNvSpPr>
          <p:nvPr/>
        </p:nvSpPr>
        <p:spPr>
          <a:xfrm>
            <a:off x="1981200" y="4725144"/>
            <a:ext cx="8229600" cy="1751856"/>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fr-CA" dirty="0">
                <a:latin typeface="Garamond" panose="02020404030301010803" pitchFamily="18" charset="0"/>
              </a:rPr>
              <a:t>Chaque cercle  représente un commit.</a:t>
            </a:r>
          </a:p>
          <a:p>
            <a:r>
              <a:rPr lang="fr-CA" dirty="0">
                <a:latin typeface="Garamond" panose="02020404030301010803" pitchFamily="18" charset="0"/>
              </a:rPr>
              <a:t>Le HEAD est un pointeur qui désigne où on se trouve. Souvenez-vous de «</a:t>
            </a:r>
            <a:r>
              <a:rPr lang="fr-CA" b="1" dirty="0">
                <a:latin typeface="Garamond" panose="02020404030301010803" pitchFamily="18" charset="0"/>
              </a:rPr>
              <a:t>git </a:t>
            </a:r>
            <a:r>
              <a:rPr lang="fr-CA" b="1" dirty="0" err="1">
                <a:latin typeface="Garamond" panose="02020404030301010803" pitchFamily="18" charset="0"/>
              </a:rPr>
              <a:t>checkout</a:t>
            </a:r>
            <a:r>
              <a:rPr lang="fr-CA" b="1" dirty="0">
                <a:latin typeface="Garamond" panose="02020404030301010803" pitchFamily="18" charset="0"/>
              </a:rPr>
              <a:t> </a:t>
            </a:r>
            <a:r>
              <a:rPr lang="fr-CA" dirty="0">
                <a:latin typeface="Garamond" panose="02020404030301010803" pitchFamily="18" charset="0"/>
              </a:rPr>
              <a:t>… »</a:t>
            </a:r>
          </a:p>
        </p:txBody>
      </p:sp>
    </p:spTree>
    <p:extLst>
      <p:ext uri="{BB962C8B-B14F-4D97-AF65-F5344CB8AC3E}">
        <p14:creationId xmlns:p14="http://schemas.microsoft.com/office/powerpoint/2010/main" val="1286040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accent5"/>
                </a:solidFill>
                <a:latin typeface="Garamond" panose="02020404030301010803" pitchFamily="18" charset="0"/>
              </a:rPr>
              <a:t>Utilisation plusieurs utilisateurs</a:t>
            </a:r>
            <a:endParaRPr lang="fr-CA" dirty="0">
              <a:solidFill>
                <a:schemeClr val="accent5"/>
              </a:solidFill>
              <a:latin typeface="Garamond" panose="02020404030301010803" pitchFamily="18" charset="0"/>
            </a:endParaRPr>
          </a:p>
        </p:txBody>
      </p:sp>
      <p:grpSp>
        <p:nvGrpSpPr>
          <p:cNvPr id="3" name="Groupe 2"/>
          <p:cNvGrpSpPr/>
          <p:nvPr/>
        </p:nvGrpSpPr>
        <p:grpSpPr>
          <a:xfrm>
            <a:off x="3719736" y="2132856"/>
            <a:ext cx="504056" cy="1230060"/>
            <a:chOff x="2195736" y="2132856"/>
            <a:chExt cx="504056" cy="1230060"/>
          </a:xfrm>
        </p:grpSpPr>
        <p:sp>
          <p:nvSpPr>
            <p:cNvPr id="4" name="Émoticône 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Triangle isocèle 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3" name="Groupe 12"/>
          <p:cNvGrpSpPr/>
          <p:nvPr/>
        </p:nvGrpSpPr>
        <p:grpSpPr>
          <a:xfrm>
            <a:off x="5735960" y="4581128"/>
            <a:ext cx="504056" cy="1230060"/>
            <a:chOff x="2195736" y="2132856"/>
            <a:chExt cx="504056" cy="1230060"/>
          </a:xfrm>
        </p:grpSpPr>
        <p:sp>
          <p:nvSpPr>
            <p:cNvPr id="14" name="Émoticône 1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Triangle isocèle 1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6" name="Groupe 15"/>
          <p:cNvGrpSpPr/>
          <p:nvPr/>
        </p:nvGrpSpPr>
        <p:grpSpPr>
          <a:xfrm>
            <a:off x="7752184" y="2132856"/>
            <a:ext cx="504056" cy="1230060"/>
            <a:chOff x="2195736" y="2132856"/>
            <a:chExt cx="504056" cy="1230060"/>
          </a:xfrm>
        </p:grpSpPr>
        <p:sp>
          <p:nvSpPr>
            <p:cNvPr id="17" name="Émoticône 16"/>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Triangle isocèle 17"/>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cxnSp>
        <p:nvCxnSpPr>
          <p:cNvPr id="19" name="Connecteur droit avec flèche 18"/>
          <p:cNvCxnSpPr/>
          <p:nvPr/>
        </p:nvCxnSpPr>
        <p:spPr>
          <a:xfrm>
            <a:off x="4511824" y="2492896"/>
            <a:ext cx="295232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4511824" y="2645296"/>
            <a:ext cx="28803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4223792" y="3501008"/>
            <a:ext cx="1512168" cy="17281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H="1" flipV="1">
            <a:off x="4079776" y="3573016"/>
            <a:ext cx="1512168" cy="18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V="1">
            <a:off x="6222014" y="3501008"/>
            <a:ext cx="1674186" cy="17281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a:off x="6312024" y="3645024"/>
            <a:ext cx="1692188" cy="17281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1881233" y="4833157"/>
            <a:ext cx="3096344" cy="1015663"/>
          </a:xfrm>
          <a:prstGeom prst="rect">
            <a:avLst/>
          </a:prstGeom>
          <a:noFill/>
        </p:spPr>
        <p:txBody>
          <a:bodyPr wrap="square" rtlCol="0">
            <a:spAutoFit/>
          </a:bodyPr>
          <a:lstStyle/>
          <a:p>
            <a:r>
              <a:rPr lang="fr-CA" sz="2000" dirty="0">
                <a:latin typeface="Garamond" panose="02020404030301010803" pitchFamily="18" charset="0"/>
              </a:rPr>
              <a:t>Y aurait-il un moyen pour que tous puissent s’échanger leurs versions entre eux?</a:t>
            </a:r>
          </a:p>
        </p:txBody>
      </p:sp>
    </p:spTree>
    <p:extLst>
      <p:ext uri="{BB962C8B-B14F-4D97-AF65-F5344CB8AC3E}">
        <p14:creationId xmlns:p14="http://schemas.microsoft.com/office/powerpoint/2010/main" val="1784489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accent5"/>
                </a:solidFill>
                <a:latin typeface="Garamond" panose="02020404030301010803" pitchFamily="18" charset="0"/>
              </a:rPr>
              <a:t>Utilisation plusieurs utilisateurs</a:t>
            </a:r>
            <a:endParaRPr lang="fr-CA" dirty="0">
              <a:solidFill>
                <a:schemeClr val="accent5"/>
              </a:solidFill>
              <a:latin typeface="Garamond" panose="02020404030301010803" pitchFamily="18" charset="0"/>
            </a:endParaRPr>
          </a:p>
        </p:txBody>
      </p:sp>
      <p:grpSp>
        <p:nvGrpSpPr>
          <p:cNvPr id="3" name="Groupe 2"/>
          <p:cNvGrpSpPr/>
          <p:nvPr/>
        </p:nvGrpSpPr>
        <p:grpSpPr>
          <a:xfrm>
            <a:off x="3719736" y="2132856"/>
            <a:ext cx="504056" cy="1230060"/>
            <a:chOff x="2195736" y="2132856"/>
            <a:chExt cx="504056" cy="1230060"/>
          </a:xfrm>
        </p:grpSpPr>
        <p:sp>
          <p:nvSpPr>
            <p:cNvPr id="4" name="Émoticône 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Triangle isocèle 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3" name="Groupe 12"/>
          <p:cNvGrpSpPr/>
          <p:nvPr/>
        </p:nvGrpSpPr>
        <p:grpSpPr>
          <a:xfrm>
            <a:off x="5735960" y="4581128"/>
            <a:ext cx="504056" cy="1230060"/>
            <a:chOff x="2195736" y="2132856"/>
            <a:chExt cx="504056" cy="1230060"/>
          </a:xfrm>
        </p:grpSpPr>
        <p:sp>
          <p:nvSpPr>
            <p:cNvPr id="14" name="Émoticône 1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Triangle isocèle 1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6" name="Groupe 15"/>
          <p:cNvGrpSpPr/>
          <p:nvPr/>
        </p:nvGrpSpPr>
        <p:grpSpPr>
          <a:xfrm>
            <a:off x="7752184" y="2132856"/>
            <a:ext cx="504056" cy="1230060"/>
            <a:chOff x="2195736" y="2132856"/>
            <a:chExt cx="504056" cy="1230060"/>
          </a:xfrm>
        </p:grpSpPr>
        <p:sp>
          <p:nvSpPr>
            <p:cNvPr id="17" name="Émoticône 16"/>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Triangle isocèle 17"/>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cxnSp>
        <p:nvCxnSpPr>
          <p:cNvPr id="19" name="Connecteur droit avec flèche 18"/>
          <p:cNvCxnSpPr/>
          <p:nvPr/>
        </p:nvCxnSpPr>
        <p:spPr>
          <a:xfrm>
            <a:off x="4511824" y="2492896"/>
            <a:ext cx="295232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4511824" y="2645296"/>
            <a:ext cx="28803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4223792" y="3501008"/>
            <a:ext cx="1512168" cy="17281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H="1" flipV="1">
            <a:off x="4079776" y="3573016"/>
            <a:ext cx="1512168" cy="18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V="1">
            <a:off x="6222014" y="3501008"/>
            <a:ext cx="1674186" cy="17281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a:off x="6312024" y="3645024"/>
            <a:ext cx="1692188" cy="17281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209346" y="1587857"/>
            <a:ext cx="3654406" cy="2862322"/>
          </a:xfrm>
          <a:prstGeom prst="rect">
            <a:avLst/>
          </a:prstGeom>
          <a:noFill/>
        </p:spPr>
        <p:txBody>
          <a:bodyPr wrap="square" rtlCol="0">
            <a:spAutoFit/>
          </a:bodyPr>
          <a:lstStyle/>
          <a:p>
            <a:r>
              <a:rPr lang="fr-CA" sz="2000" dirty="0">
                <a:latin typeface="Garamond" panose="02020404030301010803" pitchFamily="18" charset="0"/>
              </a:rPr>
              <a:t>La réponse est </a:t>
            </a:r>
          </a:p>
          <a:p>
            <a:r>
              <a:rPr lang="fr-CA" sz="2000" dirty="0">
                <a:latin typeface="Garamond" panose="02020404030301010803" pitchFamily="18" charset="0"/>
              </a:rPr>
              <a:t>oui! </a:t>
            </a:r>
          </a:p>
          <a:p>
            <a:r>
              <a:rPr lang="fr-CA" sz="2000" dirty="0">
                <a:latin typeface="Garamond" panose="02020404030301010803" pitchFamily="18" charset="0"/>
              </a:rPr>
              <a:t>Git est parfait pour cela!</a:t>
            </a:r>
          </a:p>
          <a:p>
            <a:endParaRPr lang="fr-CA" sz="2000" dirty="0">
              <a:latin typeface="Garamond" panose="02020404030301010803" pitchFamily="18" charset="0"/>
            </a:endParaRPr>
          </a:p>
          <a:p>
            <a:r>
              <a:rPr lang="fr-CA" sz="2000" dirty="0">
                <a:latin typeface="Garamond" panose="02020404030301010803" pitchFamily="18" charset="0"/>
              </a:rPr>
              <a:t>Cependant, Git est avant tout construit selon un modèle décentralisé. Ce modèle donne beaucoup de flexibilité, </a:t>
            </a:r>
            <a:r>
              <a:rPr lang="fr-CA" sz="2000" dirty="0" smtClean="0">
                <a:latin typeface="Garamond" panose="02020404030301010803" pitchFamily="18" charset="0"/>
              </a:rPr>
              <a:t>mais peut s’avérer difficile à mettre en place.</a:t>
            </a:r>
            <a:endParaRPr lang="fr-CA" sz="2000" dirty="0">
              <a:latin typeface="Garamond" panose="02020404030301010803" pitchFamily="18" charset="0"/>
            </a:endParaRPr>
          </a:p>
        </p:txBody>
      </p:sp>
    </p:spTree>
    <p:extLst>
      <p:ext uri="{BB962C8B-B14F-4D97-AF65-F5344CB8AC3E}">
        <p14:creationId xmlns:p14="http://schemas.microsoft.com/office/powerpoint/2010/main" val="153252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372" y="85226"/>
            <a:ext cx="10515600" cy="1325563"/>
          </a:xfrm>
        </p:spPr>
        <p:txBody>
          <a:bodyPr/>
          <a:lstStyle/>
          <a:p>
            <a:r>
              <a:rPr lang="fr-FR" dirty="0" smtClean="0">
                <a:solidFill>
                  <a:schemeClr val="accent5"/>
                </a:solidFill>
                <a:latin typeface="Garamond" charset="0"/>
                <a:ea typeface="Garamond" charset="0"/>
                <a:cs typeface="Garamond" charset="0"/>
              </a:rPr>
              <a:t>Gestionnaire de Version</a:t>
            </a:r>
            <a:endParaRPr lang="fr-FR" dirty="0"/>
          </a:p>
        </p:txBody>
      </p:sp>
      <p:sp>
        <p:nvSpPr>
          <p:cNvPr id="3" name="Espace réservé du contenu 2"/>
          <p:cNvSpPr>
            <a:spLocks noGrp="1"/>
          </p:cNvSpPr>
          <p:nvPr>
            <p:ph idx="1"/>
          </p:nvPr>
        </p:nvSpPr>
        <p:spPr>
          <a:xfrm>
            <a:off x="391886" y="1410789"/>
            <a:ext cx="10961914" cy="4766174"/>
          </a:xfrm>
        </p:spPr>
        <p:txBody>
          <a:bodyPr>
            <a:normAutofit lnSpcReduction="10000"/>
          </a:bodyPr>
          <a:lstStyle/>
          <a:p>
            <a:pPr marL="0" indent="0">
              <a:lnSpc>
                <a:spcPct val="160000"/>
              </a:lnSpc>
              <a:buNone/>
            </a:pPr>
            <a:r>
              <a:rPr lang="fr-CA" sz="2200" dirty="0">
                <a:latin typeface="Garamond" charset="0"/>
                <a:ea typeface="Garamond" charset="0"/>
                <a:cs typeface="Garamond" charset="0"/>
              </a:rPr>
              <a:t>Un gestionnaire de version est un système qui enregistre l’évolution d’un fichier ou d’un ensemble de fichiers au cours du </a:t>
            </a:r>
            <a:r>
              <a:rPr lang="fr-CA" sz="2200" dirty="0" smtClean="0">
                <a:latin typeface="Garamond" charset="0"/>
                <a:ea typeface="Garamond" charset="0"/>
                <a:cs typeface="Garamond" charset="0"/>
              </a:rPr>
              <a:t>temps, </a:t>
            </a:r>
            <a:r>
              <a:rPr lang="fr-CA" sz="2200" dirty="0">
                <a:latin typeface="Garamond" charset="0"/>
                <a:ea typeface="Garamond" charset="0"/>
                <a:cs typeface="Garamond" charset="0"/>
              </a:rPr>
              <a:t>de manière à ce qu’on puisse rappeler une version antérieure </a:t>
            </a:r>
            <a:r>
              <a:rPr lang="fr-CA" sz="2200" dirty="0" smtClean="0">
                <a:latin typeface="Garamond" charset="0"/>
                <a:ea typeface="Garamond" charset="0"/>
                <a:cs typeface="Garamond" charset="0"/>
              </a:rPr>
              <a:t>à </a:t>
            </a:r>
            <a:r>
              <a:rPr lang="fr-CA" sz="2200" dirty="0">
                <a:latin typeface="Garamond" charset="0"/>
                <a:ea typeface="Garamond" charset="0"/>
                <a:cs typeface="Garamond" charset="0"/>
              </a:rPr>
              <a:t>tout </a:t>
            </a:r>
            <a:r>
              <a:rPr lang="fr-CA" sz="2200" dirty="0" smtClean="0">
                <a:latin typeface="Garamond" charset="0"/>
                <a:ea typeface="Garamond" charset="0"/>
                <a:cs typeface="Garamond" charset="0"/>
              </a:rPr>
              <a:t>moment.</a:t>
            </a:r>
          </a:p>
          <a:p>
            <a:pPr marL="0" indent="0">
              <a:lnSpc>
                <a:spcPct val="160000"/>
              </a:lnSpc>
              <a:buNone/>
            </a:pPr>
            <a:r>
              <a:rPr lang="fr-CA" sz="2200" b="1" dirty="0" smtClean="0">
                <a:latin typeface="Garamond" charset="0"/>
                <a:ea typeface="Garamond" charset="0"/>
                <a:cs typeface="Garamond" charset="0"/>
              </a:rPr>
              <a:t>Pourquoi </a:t>
            </a:r>
            <a:r>
              <a:rPr lang="fr-CA" sz="2200" b="1" dirty="0">
                <a:latin typeface="Garamond" charset="0"/>
                <a:ea typeface="Garamond" charset="0"/>
                <a:cs typeface="Garamond" charset="0"/>
              </a:rPr>
              <a:t>faire de la gestion de version ?</a:t>
            </a:r>
            <a:endParaRPr lang="fr-FR" sz="2200" dirty="0">
              <a:latin typeface="Garamond" charset="0"/>
              <a:ea typeface="Garamond" charset="0"/>
              <a:cs typeface="Garamond" charset="0"/>
            </a:endParaRPr>
          </a:p>
          <a:p>
            <a:pPr lvl="0">
              <a:lnSpc>
                <a:spcPct val="160000"/>
              </a:lnSpc>
            </a:pPr>
            <a:r>
              <a:rPr lang="fr-CA" sz="2200" dirty="0">
                <a:latin typeface="Garamond" charset="0"/>
                <a:ea typeface="Garamond" charset="0"/>
                <a:cs typeface="Garamond" charset="0"/>
              </a:rPr>
              <a:t>Vous permet de ramener n’importe quel fichier ou projet à un état antérieur. </a:t>
            </a:r>
            <a:endParaRPr lang="fr-FR" sz="2200" dirty="0">
              <a:latin typeface="Garamond" charset="0"/>
              <a:ea typeface="Garamond" charset="0"/>
              <a:cs typeface="Garamond" charset="0"/>
            </a:endParaRPr>
          </a:p>
          <a:p>
            <a:pPr lvl="0">
              <a:lnSpc>
                <a:spcPct val="160000"/>
              </a:lnSpc>
            </a:pPr>
            <a:r>
              <a:rPr lang="fr-CA" sz="2200" dirty="0">
                <a:latin typeface="Garamond" charset="0"/>
                <a:ea typeface="Garamond" charset="0"/>
                <a:cs typeface="Garamond" charset="0"/>
              </a:rPr>
              <a:t>En cas d’erreur ou perte de fichier, vous permet de revenir à un état stable de votre projet.</a:t>
            </a:r>
            <a:endParaRPr lang="fr-FR" sz="2200" dirty="0">
              <a:latin typeface="Garamond" charset="0"/>
              <a:ea typeface="Garamond" charset="0"/>
              <a:cs typeface="Garamond" charset="0"/>
            </a:endParaRPr>
          </a:p>
          <a:p>
            <a:pPr lvl="0">
              <a:lnSpc>
                <a:spcPct val="160000"/>
              </a:lnSpc>
            </a:pPr>
            <a:r>
              <a:rPr lang="fr-CA" sz="2200" dirty="0">
                <a:latin typeface="Garamond" charset="0"/>
                <a:ea typeface="Garamond" charset="0"/>
                <a:cs typeface="Garamond" charset="0"/>
              </a:rPr>
              <a:t>Demande peut de travail additionnel</a:t>
            </a:r>
            <a:r>
              <a:rPr lang="fr-CA" sz="2200" dirty="0" smtClean="0">
                <a:latin typeface="Garamond" charset="0"/>
                <a:ea typeface="Garamond" charset="0"/>
                <a:cs typeface="Garamond" charset="0"/>
              </a:rPr>
              <a:t>.</a:t>
            </a:r>
          </a:p>
          <a:p>
            <a:pPr lvl="0">
              <a:lnSpc>
                <a:spcPct val="160000"/>
              </a:lnSpc>
            </a:pPr>
            <a:r>
              <a:rPr lang="fr-CA" sz="2200" dirty="0" smtClean="0">
                <a:latin typeface="Garamond" charset="0"/>
                <a:ea typeface="Garamond" charset="0"/>
                <a:cs typeface="Garamond" charset="0"/>
              </a:rPr>
              <a:t>Permet de faire du développement non linéaire</a:t>
            </a:r>
            <a:endParaRPr lang="fr-FR" sz="2200" dirty="0">
              <a:latin typeface="Garamond" charset="0"/>
              <a:ea typeface="Garamond" charset="0"/>
              <a:cs typeface="Garamond" charset="0"/>
            </a:endParaRPr>
          </a:p>
          <a:p>
            <a:pPr marL="0" indent="0">
              <a:lnSpc>
                <a:spcPct val="200000"/>
              </a:lnSpc>
              <a:buNone/>
            </a:pPr>
            <a:endParaRPr lang="fr-FR" dirty="0">
              <a:latin typeface="Garamond" charset="0"/>
              <a:ea typeface="Garamond" charset="0"/>
              <a:cs typeface="Garamond" charset="0"/>
            </a:endParaRPr>
          </a:p>
          <a:p>
            <a:endParaRPr lang="fr-FR" dirty="0"/>
          </a:p>
        </p:txBody>
      </p:sp>
    </p:spTree>
    <p:extLst>
      <p:ext uri="{BB962C8B-B14F-4D97-AF65-F5344CB8AC3E}">
        <p14:creationId xmlns:p14="http://schemas.microsoft.com/office/powerpoint/2010/main" val="1915664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latin typeface="Garamond" panose="02020404030301010803" pitchFamily="18" charset="0"/>
              </a:rPr>
              <a:t>Petite équipe privée</a:t>
            </a:r>
            <a:endParaRPr lang="fr-CA" dirty="0">
              <a:latin typeface="Garamond" panose="02020404030301010803" pitchFamily="18" charset="0"/>
            </a:endParaRPr>
          </a:p>
        </p:txBody>
      </p:sp>
      <p:sp>
        <p:nvSpPr>
          <p:cNvPr id="3" name="Espace réservé du contenu 2"/>
          <p:cNvSpPr>
            <a:spLocks noGrp="1"/>
          </p:cNvSpPr>
          <p:nvPr>
            <p:ph idx="1"/>
          </p:nvPr>
        </p:nvSpPr>
        <p:spPr/>
        <p:txBody>
          <a:bodyPr>
            <a:normAutofit fontScale="92500" lnSpcReduction="20000"/>
          </a:bodyPr>
          <a:lstStyle/>
          <a:p>
            <a:pPr>
              <a:lnSpc>
                <a:spcPct val="150000"/>
              </a:lnSpc>
            </a:pPr>
            <a:r>
              <a:rPr lang="fr-CA" dirty="0" smtClean="0">
                <a:latin typeface="Garamond" panose="02020404030301010803" pitchFamily="18" charset="0"/>
              </a:rPr>
              <a:t>On peut utiliser Git dans un contexte de petite équipe privée.</a:t>
            </a:r>
          </a:p>
          <a:p>
            <a:pPr>
              <a:lnSpc>
                <a:spcPct val="150000"/>
              </a:lnSpc>
            </a:pPr>
            <a:r>
              <a:rPr lang="fr-CA" dirty="0" smtClean="0">
                <a:latin typeface="Garamond" panose="02020404030301010803" pitchFamily="18" charset="0"/>
              </a:rPr>
              <a:t>Dans ce cas, on fait intervenir un serveur qui agira comme centralisateur. On appelle cela un </a:t>
            </a:r>
            <a:r>
              <a:rPr lang="fr-CA" b="1" dirty="0" err="1" smtClean="0">
                <a:solidFill>
                  <a:schemeClr val="tx2"/>
                </a:solidFill>
                <a:latin typeface="Garamond" panose="02020404030301010803" pitchFamily="18" charset="0"/>
              </a:rPr>
              <a:t>remote</a:t>
            </a:r>
            <a:r>
              <a:rPr lang="fr-CA" dirty="0" smtClean="0">
                <a:solidFill>
                  <a:schemeClr val="tx2"/>
                </a:solidFill>
                <a:latin typeface="Garamond" panose="02020404030301010803" pitchFamily="18" charset="0"/>
              </a:rPr>
              <a:t> (en français: dépôt distant)</a:t>
            </a:r>
            <a:r>
              <a:rPr lang="fr-CA" dirty="0" smtClean="0">
                <a:latin typeface="Garamond" panose="02020404030301010803" pitchFamily="18" charset="0"/>
              </a:rPr>
              <a:t>.</a:t>
            </a:r>
          </a:p>
          <a:p>
            <a:pPr>
              <a:lnSpc>
                <a:spcPct val="150000"/>
              </a:lnSpc>
            </a:pPr>
            <a:r>
              <a:rPr lang="fr-CA" dirty="0" smtClean="0">
                <a:latin typeface="Garamond" panose="02020404030301010803" pitchFamily="18" charset="0"/>
              </a:rPr>
              <a:t>Le serveur aura sa propre copie du projet.</a:t>
            </a:r>
          </a:p>
          <a:p>
            <a:pPr>
              <a:lnSpc>
                <a:spcPct val="150000"/>
              </a:lnSpc>
            </a:pPr>
            <a:r>
              <a:rPr lang="fr-CA" dirty="0" smtClean="0">
                <a:latin typeface="Garamond" panose="02020404030301010803" pitchFamily="18" charset="0"/>
              </a:rPr>
              <a:t>Les utilisateurs se connecteront au serveur pour récupérer les projets (</a:t>
            </a:r>
            <a:r>
              <a:rPr lang="fr-CA" b="1" dirty="0" smtClean="0">
                <a:solidFill>
                  <a:schemeClr val="tx2"/>
                </a:solidFill>
                <a:latin typeface="Garamond" panose="02020404030301010803" pitchFamily="18" charset="0"/>
              </a:rPr>
              <a:t>clone</a:t>
            </a:r>
            <a:r>
              <a:rPr lang="fr-CA" dirty="0" smtClean="0">
                <a:latin typeface="Garamond" panose="02020404030301010803" pitchFamily="18" charset="0"/>
              </a:rPr>
              <a:t>), pour envoyer des changements (</a:t>
            </a:r>
            <a:r>
              <a:rPr lang="fr-CA" b="1" dirty="0" smtClean="0">
                <a:solidFill>
                  <a:schemeClr val="tx2"/>
                </a:solidFill>
                <a:latin typeface="Garamond" panose="02020404030301010803" pitchFamily="18" charset="0"/>
              </a:rPr>
              <a:t>push</a:t>
            </a:r>
            <a:r>
              <a:rPr lang="fr-CA" dirty="0" smtClean="0">
                <a:latin typeface="Garamond" panose="02020404030301010803" pitchFamily="18" charset="0"/>
              </a:rPr>
              <a:t>), ou pour récupérer les versions de ses collègues (</a:t>
            </a:r>
            <a:r>
              <a:rPr lang="fr-CA" b="1" dirty="0" smtClean="0">
                <a:solidFill>
                  <a:schemeClr val="tx2"/>
                </a:solidFill>
                <a:latin typeface="Garamond" panose="02020404030301010803" pitchFamily="18" charset="0"/>
              </a:rPr>
              <a:t>pull</a:t>
            </a:r>
            <a:r>
              <a:rPr lang="fr-CA" dirty="0" smtClean="0">
                <a:latin typeface="Garamond" panose="02020404030301010803" pitchFamily="18" charset="0"/>
              </a:rPr>
              <a:t>).</a:t>
            </a:r>
            <a:endParaRPr lang="fr-CA" dirty="0">
              <a:latin typeface="Garamond" panose="02020404030301010803" pitchFamily="18" charset="0"/>
            </a:endParaRPr>
          </a:p>
        </p:txBody>
      </p:sp>
    </p:spTree>
    <p:extLst>
      <p:ext uri="{BB962C8B-B14F-4D97-AF65-F5344CB8AC3E}">
        <p14:creationId xmlns:p14="http://schemas.microsoft.com/office/powerpoint/2010/main" val="886059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accent5"/>
                </a:solidFill>
                <a:latin typeface="Garamond" panose="02020404030301010803" pitchFamily="18" charset="0"/>
              </a:rPr>
              <a:t>Petite équipe privée</a:t>
            </a:r>
            <a:endParaRPr lang="fr-CA" dirty="0">
              <a:solidFill>
                <a:schemeClr val="accent5"/>
              </a:solidFill>
              <a:latin typeface="Garamond" panose="02020404030301010803" pitchFamily="18" charset="0"/>
            </a:endParaRPr>
          </a:p>
        </p:txBody>
      </p:sp>
      <p:grpSp>
        <p:nvGrpSpPr>
          <p:cNvPr id="3" name="Groupe 2"/>
          <p:cNvGrpSpPr/>
          <p:nvPr/>
        </p:nvGrpSpPr>
        <p:grpSpPr>
          <a:xfrm>
            <a:off x="3719736" y="2132856"/>
            <a:ext cx="504056" cy="1230060"/>
            <a:chOff x="2195736" y="2132856"/>
            <a:chExt cx="504056" cy="1230060"/>
          </a:xfrm>
        </p:grpSpPr>
        <p:sp>
          <p:nvSpPr>
            <p:cNvPr id="4" name="Émoticône 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Triangle isocèle 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3" name="Groupe 12"/>
          <p:cNvGrpSpPr/>
          <p:nvPr/>
        </p:nvGrpSpPr>
        <p:grpSpPr>
          <a:xfrm>
            <a:off x="5735960" y="4581128"/>
            <a:ext cx="504056" cy="1230060"/>
            <a:chOff x="2195736" y="2132856"/>
            <a:chExt cx="504056" cy="1230060"/>
          </a:xfrm>
        </p:grpSpPr>
        <p:sp>
          <p:nvSpPr>
            <p:cNvPr id="14" name="Émoticône 1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Triangle isocèle 1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6" name="Groupe 15"/>
          <p:cNvGrpSpPr/>
          <p:nvPr/>
        </p:nvGrpSpPr>
        <p:grpSpPr>
          <a:xfrm>
            <a:off x="7752184" y="2132856"/>
            <a:ext cx="504056" cy="1230060"/>
            <a:chOff x="2195736" y="2132856"/>
            <a:chExt cx="504056" cy="1230060"/>
          </a:xfrm>
        </p:grpSpPr>
        <p:sp>
          <p:nvSpPr>
            <p:cNvPr id="17" name="Émoticône 16"/>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Triangle isocèle 17"/>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cxnSp>
        <p:nvCxnSpPr>
          <p:cNvPr id="19" name="Connecteur droit avec flèche 18"/>
          <p:cNvCxnSpPr/>
          <p:nvPr/>
        </p:nvCxnSpPr>
        <p:spPr>
          <a:xfrm>
            <a:off x="4511824" y="2492896"/>
            <a:ext cx="792088" cy="50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flipV="1">
            <a:off x="4511824" y="2645296"/>
            <a:ext cx="720080" cy="5676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V="1">
            <a:off x="6528048" y="2747886"/>
            <a:ext cx="1080120" cy="2549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H="1">
            <a:off x="6600056" y="2929136"/>
            <a:ext cx="1008112" cy="2838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V="1">
            <a:off x="5951984" y="3933056"/>
            <a:ext cx="0"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6096000" y="3933056"/>
            <a:ext cx="0"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Organigramme : Disque magnétique 5"/>
          <p:cNvSpPr/>
          <p:nvPr/>
        </p:nvSpPr>
        <p:spPr>
          <a:xfrm>
            <a:off x="5375920" y="2924944"/>
            <a:ext cx="1080120" cy="9250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a:latin typeface="Garamond" panose="02020404030301010803" pitchFamily="18" charset="0"/>
              </a:rPr>
              <a:t>remote</a:t>
            </a:r>
            <a:endParaRPr lang="fr-CA" dirty="0">
              <a:latin typeface="Garamond" panose="02020404030301010803" pitchFamily="18" charset="0"/>
            </a:endParaRPr>
          </a:p>
        </p:txBody>
      </p:sp>
    </p:spTree>
    <p:extLst>
      <p:ext uri="{BB962C8B-B14F-4D97-AF65-F5344CB8AC3E}">
        <p14:creationId xmlns:p14="http://schemas.microsoft.com/office/powerpoint/2010/main" val="1353601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accent5"/>
                </a:solidFill>
                <a:latin typeface="Garamond" panose="02020404030301010803" pitchFamily="18" charset="0"/>
              </a:rPr>
              <a:t>Recettes</a:t>
            </a:r>
            <a:endParaRPr lang="fr-CA" i="1" dirty="0">
              <a:solidFill>
                <a:schemeClr val="accent5"/>
              </a:solidFill>
              <a:latin typeface="Garamond" panose="02020404030301010803" pitchFamily="18" charset="0"/>
            </a:endParaRPr>
          </a:p>
        </p:txBody>
      </p:sp>
      <p:grpSp>
        <p:nvGrpSpPr>
          <p:cNvPr id="3" name="Groupe 2"/>
          <p:cNvGrpSpPr/>
          <p:nvPr/>
        </p:nvGrpSpPr>
        <p:grpSpPr>
          <a:xfrm>
            <a:off x="2742327" y="4906694"/>
            <a:ext cx="504056" cy="1230060"/>
            <a:chOff x="2195736" y="2132856"/>
            <a:chExt cx="504056" cy="1230060"/>
          </a:xfrm>
        </p:grpSpPr>
        <p:sp>
          <p:nvSpPr>
            <p:cNvPr id="4" name="Émoticône 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Triangle isocèle 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6" name="Organigramme : Disque magnétique 5"/>
          <p:cNvSpPr/>
          <p:nvPr/>
        </p:nvSpPr>
        <p:spPr>
          <a:xfrm>
            <a:off x="7976392" y="5124150"/>
            <a:ext cx="1080120" cy="9250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a:latin typeface="Garamond" panose="02020404030301010803" pitchFamily="18" charset="0"/>
              </a:rPr>
              <a:t>remote</a:t>
            </a:r>
            <a:endParaRPr lang="fr-CA" dirty="0">
              <a:latin typeface="Garamond" panose="02020404030301010803" pitchFamily="18" charset="0"/>
            </a:endParaRPr>
          </a:p>
        </p:txBody>
      </p:sp>
      <p:sp>
        <p:nvSpPr>
          <p:cNvPr id="9" name="ZoneTexte 8"/>
          <p:cNvSpPr txBox="1"/>
          <p:nvPr/>
        </p:nvSpPr>
        <p:spPr>
          <a:xfrm>
            <a:off x="3150808" y="4544970"/>
            <a:ext cx="292068" cy="369332"/>
          </a:xfrm>
          <a:prstGeom prst="rect">
            <a:avLst/>
          </a:prstGeom>
          <a:noFill/>
        </p:spPr>
        <p:txBody>
          <a:bodyPr wrap="none" rtlCol="0">
            <a:spAutoFit/>
          </a:bodyPr>
          <a:lstStyle/>
          <a:p>
            <a:r>
              <a:rPr lang="fr-CA" dirty="0"/>
              <a:t>?</a:t>
            </a:r>
            <a:endParaRPr lang="fr-CA" i="1" dirty="0"/>
          </a:p>
        </p:txBody>
      </p:sp>
      <p:sp>
        <p:nvSpPr>
          <p:cNvPr id="22" name="ZoneTexte 21"/>
          <p:cNvSpPr txBox="1"/>
          <p:nvPr/>
        </p:nvSpPr>
        <p:spPr>
          <a:xfrm>
            <a:off x="3303208" y="4697370"/>
            <a:ext cx="292068" cy="369332"/>
          </a:xfrm>
          <a:prstGeom prst="rect">
            <a:avLst/>
          </a:prstGeom>
          <a:noFill/>
        </p:spPr>
        <p:txBody>
          <a:bodyPr wrap="none" rtlCol="0">
            <a:spAutoFit/>
          </a:bodyPr>
          <a:lstStyle/>
          <a:p>
            <a:r>
              <a:rPr lang="fr-CA" dirty="0"/>
              <a:t>?</a:t>
            </a:r>
            <a:endParaRPr lang="fr-CA" i="1" dirty="0"/>
          </a:p>
        </p:txBody>
      </p:sp>
      <p:sp>
        <p:nvSpPr>
          <p:cNvPr id="23" name="ZoneTexte 22"/>
          <p:cNvSpPr txBox="1"/>
          <p:nvPr/>
        </p:nvSpPr>
        <p:spPr>
          <a:xfrm>
            <a:off x="3089930" y="4754818"/>
            <a:ext cx="292068" cy="369332"/>
          </a:xfrm>
          <a:prstGeom prst="rect">
            <a:avLst/>
          </a:prstGeom>
          <a:noFill/>
        </p:spPr>
        <p:txBody>
          <a:bodyPr wrap="none" rtlCol="0">
            <a:spAutoFit/>
          </a:bodyPr>
          <a:lstStyle/>
          <a:p>
            <a:r>
              <a:rPr lang="fr-CA" dirty="0"/>
              <a:t>?</a:t>
            </a:r>
            <a:endParaRPr lang="fr-CA" i="1" dirty="0"/>
          </a:p>
        </p:txBody>
      </p:sp>
      <p:sp>
        <p:nvSpPr>
          <p:cNvPr id="13" name="Espace réservé du contenu 2"/>
          <p:cNvSpPr txBox="1">
            <a:spLocks/>
          </p:cNvSpPr>
          <p:nvPr/>
        </p:nvSpPr>
        <p:spPr>
          <a:xfrm>
            <a:off x="1981200" y="1600200"/>
            <a:ext cx="8229600" cy="290892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50000"/>
              </a:lnSpc>
            </a:pPr>
            <a:r>
              <a:rPr lang="fr-CA" dirty="0">
                <a:latin typeface="Garamond" panose="02020404030301010803" pitchFamily="18" charset="0"/>
              </a:rPr>
              <a:t>Nous allons vous montrer deux recettes:</a:t>
            </a:r>
          </a:p>
          <a:p>
            <a:pPr>
              <a:lnSpc>
                <a:spcPct val="150000"/>
              </a:lnSpc>
            </a:pPr>
            <a:r>
              <a:rPr lang="fr-CA" dirty="0">
                <a:latin typeface="Garamond" panose="02020404030301010803" pitchFamily="18" charset="0"/>
              </a:rPr>
              <a:t>La première, pour ajouter un projet git local à un serveur.</a:t>
            </a:r>
          </a:p>
          <a:p>
            <a:pPr>
              <a:lnSpc>
                <a:spcPct val="150000"/>
              </a:lnSpc>
            </a:pPr>
            <a:r>
              <a:rPr lang="fr-CA" dirty="0">
                <a:latin typeface="Garamond" panose="02020404030301010803" pitchFamily="18" charset="0"/>
              </a:rPr>
              <a:t>La deuxième, pour récupérer un projet déjà existant sur un serveur.</a:t>
            </a:r>
          </a:p>
          <a:p>
            <a:pPr>
              <a:lnSpc>
                <a:spcPct val="150000"/>
              </a:lnSpc>
            </a:pPr>
            <a:r>
              <a:rPr lang="fr-CA" dirty="0">
                <a:latin typeface="Garamond" panose="02020404030301010803" pitchFamily="18" charset="0"/>
              </a:rPr>
              <a:t>Ensuite, nous verrons comment travailler sur ces projets!</a:t>
            </a:r>
          </a:p>
        </p:txBody>
      </p:sp>
    </p:spTree>
    <p:extLst>
      <p:ext uri="{BB962C8B-B14F-4D97-AF65-F5344CB8AC3E}">
        <p14:creationId xmlns:p14="http://schemas.microsoft.com/office/powerpoint/2010/main" val="1686675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accent5"/>
                </a:solidFill>
                <a:latin typeface="Garamond" panose="02020404030301010803" pitchFamily="18" charset="0"/>
              </a:rPr>
              <a:t>Créer un </a:t>
            </a:r>
            <a:r>
              <a:rPr lang="fr-CA" dirty="0" err="1" smtClean="0">
                <a:solidFill>
                  <a:schemeClr val="accent5"/>
                </a:solidFill>
                <a:latin typeface="Garamond" panose="02020404030301010803" pitchFamily="18" charset="0"/>
              </a:rPr>
              <a:t>remote</a:t>
            </a:r>
            <a:endParaRPr lang="fr-CA" dirty="0">
              <a:solidFill>
                <a:schemeClr val="accent5"/>
              </a:solidFill>
              <a:latin typeface="Garamond" panose="02020404030301010803" pitchFamily="18" charset="0"/>
            </a:endParaRPr>
          </a:p>
        </p:txBody>
      </p:sp>
      <p:grpSp>
        <p:nvGrpSpPr>
          <p:cNvPr id="3" name="Groupe 2"/>
          <p:cNvGrpSpPr/>
          <p:nvPr/>
        </p:nvGrpSpPr>
        <p:grpSpPr>
          <a:xfrm>
            <a:off x="2742327" y="4906694"/>
            <a:ext cx="504056" cy="1230060"/>
            <a:chOff x="2195736" y="2132856"/>
            <a:chExt cx="504056" cy="1230060"/>
          </a:xfrm>
        </p:grpSpPr>
        <p:sp>
          <p:nvSpPr>
            <p:cNvPr id="4" name="Émoticône 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Triangle isocèle 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6" name="Organigramme : Disque magnétique 5"/>
          <p:cNvSpPr/>
          <p:nvPr/>
        </p:nvSpPr>
        <p:spPr>
          <a:xfrm>
            <a:off x="7976392" y="5124150"/>
            <a:ext cx="1080120" cy="9250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a:t>remote</a:t>
            </a:r>
            <a:endParaRPr lang="fr-CA" dirty="0"/>
          </a:p>
        </p:txBody>
      </p:sp>
      <p:sp>
        <p:nvSpPr>
          <p:cNvPr id="13" name="Espace réservé du contenu 2"/>
          <p:cNvSpPr txBox="1">
            <a:spLocks/>
          </p:cNvSpPr>
          <p:nvPr/>
        </p:nvSpPr>
        <p:spPr>
          <a:xfrm>
            <a:off x="2018580" y="1600200"/>
            <a:ext cx="8192219" cy="3144328"/>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50000"/>
              </a:lnSpc>
            </a:pPr>
            <a:r>
              <a:rPr lang="fr-CA" dirty="0">
                <a:latin typeface="Garamond" panose="02020404030301010803" pitchFamily="18" charset="0"/>
              </a:rPr>
              <a:t>Nous pouvons utiliser </a:t>
            </a:r>
            <a:r>
              <a:rPr lang="fr-CA" b="1" dirty="0" err="1">
                <a:latin typeface="Garamond" panose="02020404030301010803" pitchFamily="18" charset="0"/>
              </a:rPr>
              <a:t>GitHub</a:t>
            </a:r>
            <a:r>
              <a:rPr lang="fr-CA" dirty="0">
                <a:latin typeface="Garamond" panose="02020404030301010803" pitchFamily="18" charset="0"/>
              </a:rPr>
              <a:t> et </a:t>
            </a:r>
            <a:r>
              <a:rPr lang="fr-CA" b="1" dirty="0" err="1">
                <a:latin typeface="Garamond" panose="02020404030301010803" pitchFamily="18" charset="0"/>
              </a:rPr>
              <a:t>BitBucket</a:t>
            </a:r>
            <a:r>
              <a:rPr lang="fr-CA" dirty="0">
                <a:latin typeface="Garamond" panose="02020404030301010803" pitchFamily="18" charset="0"/>
              </a:rPr>
              <a:t> pour agir comme </a:t>
            </a:r>
            <a:r>
              <a:rPr lang="fr-CA" dirty="0" err="1">
                <a:latin typeface="Garamond" panose="02020404030301010803" pitchFamily="18" charset="0"/>
              </a:rPr>
              <a:t>remote</a:t>
            </a:r>
            <a:r>
              <a:rPr lang="fr-CA" dirty="0">
                <a:latin typeface="Garamond" panose="02020404030301010803" pitchFamily="18" charset="0"/>
              </a:rPr>
              <a:t>.</a:t>
            </a:r>
          </a:p>
          <a:p>
            <a:pPr>
              <a:lnSpc>
                <a:spcPct val="150000"/>
              </a:lnSpc>
            </a:pPr>
            <a:r>
              <a:rPr lang="fr-CA" dirty="0" err="1">
                <a:latin typeface="Garamond" panose="02020404030301010803" pitchFamily="18" charset="0"/>
              </a:rPr>
              <a:t>GitHub</a:t>
            </a:r>
            <a:r>
              <a:rPr lang="fr-CA" dirty="0">
                <a:latin typeface="Garamond" panose="02020404030301010803" pitchFamily="18" charset="0"/>
              </a:rPr>
              <a:t> est gratuit si votre projet est public.</a:t>
            </a:r>
          </a:p>
          <a:p>
            <a:pPr>
              <a:lnSpc>
                <a:spcPct val="150000"/>
              </a:lnSpc>
            </a:pPr>
            <a:r>
              <a:rPr lang="fr-CA" dirty="0" err="1">
                <a:latin typeface="Garamond" panose="02020404030301010803" pitchFamily="18" charset="0"/>
              </a:rPr>
              <a:t>BitBucket</a:t>
            </a:r>
            <a:r>
              <a:rPr lang="fr-CA" dirty="0">
                <a:latin typeface="Garamond" panose="02020404030301010803" pitchFamily="18" charset="0"/>
              </a:rPr>
              <a:t> permet des projets privés gratuits.</a:t>
            </a:r>
          </a:p>
          <a:p>
            <a:pPr>
              <a:lnSpc>
                <a:spcPct val="150000"/>
              </a:lnSpc>
            </a:pPr>
            <a:r>
              <a:rPr lang="fr-CA" dirty="0">
                <a:latin typeface="Garamond" panose="02020404030301010803" pitchFamily="18" charset="0"/>
              </a:rPr>
              <a:t>Nous utiliserons </a:t>
            </a:r>
            <a:r>
              <a:rPr lang="fr-CA" dirty="0" err="1">
                <a:latin typeface="Garamond" panose="02020404030301010803" pitchFamily="18" charset="0"/>
              </a:rPr>
              <a:t>GitHub</a:t>
            </a:r>
            <a:r>
              <a:rPr lang="fr-CA" dirty="0">
                <a:latin typeface="Garamond" panose="02020404030301010803" pitchFamily="18" charset="0"/>
              </a:rPr>
              <a:t>.</a:t>
            </a:r>
          </a:p>
          <a:p>
            <a:endParaRPr lang="fr-CA" dirty="0"/>
          </a:p>
        </p:txBody>
      </p:sp>
    </p:spTree>
    <p:extLst>
      <p:ext uri="{BB962C8B-B14F-4D97-AF65-F5344CB8AC3E}">
        <p14:creationId xmlns:p14="http://schemas.microsoft.com/office/powerpoint/2010/main" val="1173559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accent5"/>
                </a:solidFill>
                <a:latin typeface="Garamond" panose="02020404030301010803" pitchFamily="18" charset="0"/>
              </a:rPr>
              <a:t>Configurer le </a:t>
            </a:r>
            <a:r>
              <a:rPr lang="fr-CA" dirty="0" err="1" smtClean="0">
                <a:solidFill>
                  <a:schemeClr val="accent5"/>
                </a:solidFill>
                <a:latin typeface="Garamond" panose="02020404030301010803" pitchFamily="18" charset="0"/>
              </a:rPr>
              <a:t>remote</a:t>
            </a:r>
            <a:endParaRPr lang="fr-CA" dirty="0">
              <a:solidFill>
                <a:schemeClr val="accent5"/>
              </a:solidFill>
              <a:latin typeface="Garamond" panose="02020404030301010803" pitchFamily="18" charset="0"/>
            </a:endParaRPr>
          </a:p>
        </p:txBody>
      </p:sp>
      <p:grpSp>
        <p:nvGrpSpPr>
          <p:cNvPr id="3" name="Groupe 2"/>
          <p:cNvGrpSpPr/>
          <p:nvPr/>
        </p:nvGrpSpPr>
        <p:grpSpPr>
          <a:xfrm>
            <a:off x="2742327" y="4906694"/>
            <a:ext cx="504056" cy="1230060"/>
            <a:chOff x="2195736" y="2132856"/>
            <a:chExt cx="504056" cy="1230060"/>
          </a:xfrm>
        </p:grpSpPr>
        <p:sp>
          <p:nvSpPr>
            <p:cNvPr id="4" name="Émoticône 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Triangle isocèle 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6" name="Organigramme : Disque magnétique 5"/>
          <p:cNvSpPr/>
          <p:nvPr/>
        </p:nvSpPr>
        <p:spPr>
          <a:xfrm>
            <a:off x="7976392" y="5124150"/>
            <a:ext cx="1080120" cy="9250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a:t>remote</a:t>
            </a:r>
            <a:endParaRPr lang="fr-CA" dirty="0"/>
          </a:p>
        </p:txBody>
      </p:sp>
      <p:sp>
        <p:nvSpPr>
          <p:cNvPr id="10" name="ZoneTexte 9"/>
          <p:cNvSpPr txBox="1"/>
          <p:nvPr/>
        </p:nvSpPr>
        <p:spPr>
          <a:xfrm>
            <a:off x="465826" y="1420152"/>
            <a:ext cx="9779689" cy="1568058"/>
          </a:xfrm>
          <a:prstGeom prst="rect">
            <a:avLst/>
          </a:prstGeom>
          <a:noFill/>
        </p:spPr>
        <p:txBody>
          <a:bodyPr wrap="square" rtlCol="0">
            <a:spAutoFit/>
          </a:bodyPr>
          <a:lstStyle/>
          <a:p>
            <a:pPr>
              <a:lnSpc>
                <a:spcPct val="150000"/>
              </a:lnSpc>
            </a:pPr>
            <a:r>
              <a:rPr lang="fr-CA" sz="2200" dirty="0">
                <a:latin typeface="Garamond" panose="02020404030301010803" pitchFamily="18" charset="0"/>
              </a:rPr>
              <a:t>Si nous avons déjà commencé à travailler sur notre projet, que nous avons initialisé Git, et même si nous avons commencé à faire quelques </a:t>
            </a:r>
            <a:r>
              <a:rPr lang="fr-CA" sz="2200" dirty="0" err="1">
                <a:latin typeface="Garamond" panose="02020404030301010803" pitchFamily="18" charset="0"/>
              </a:rPr>
              <a:t>commits</a:t>
            </a:r>
            <a:r>
              <a:rPr lang="fr-CA" sz="2200" dirty="0">
                <a:latin typeface="Garamond" panose="02020404030301010803" pitchFamily="18" charset="0"/>
              </a:rPr>
              <a:t>, , il faut spécifier à Git où se trouve notre </a:t>
            </a:r>
            <a:r>
              <a:rPr lang="fr-CA" sz="2200" dirty="0" err="1">
                <a:latin typeface="Garamond" panose="02020404030301010803" pitchFamily="18" charset="0"/>
              </a:rPr>
              <a:t>remote</a:t>
            </a:r>
            <a:r>
              <a:rPr lang="fr-CA" sz="2200" dirty="0">
                <a:latin typeface="Garamond" panose="02020404030301010803" pitchFamily="18" charset="0"/>
              </a:rPr>
              <a:t>. Pour cela, on utilise la commande suivante:</a:t>
            </a:r>
          </a:p>
        </p:txBody>
      </p:sp>
      <p:sp>
        <p:nvSpPr>
          <p:cNvPr id="12" name="Rectangle 11"/>
          <p:cNvSpPr/>
          <p:nvPr/>
        </p:nvSpPr>
        <p:spPr>
          <a:xfrm>
            <a:off x="465826" y="3068961"/>
            <a:ext cx="9137008" cy="1631216"/>
          </a:xfrm>
          <a:prstGeom prst="rect">
            <a:avLst/>
          </a:prstGeom>
        </p:spPr>
        <p:txBody>
          <a:bodyPr wrap="square">
            <a:spAutoFit/>
          </a:bodyPr>
          <a:lstStyle/>
          <a:p>
            <a:r>
              <a:rPr lang="fr-CA" sz="2000" b="1" kern="150" dirty="0">
                <a:latin typeface="Courier New" panose="02070309020205020404" pitchFamily="49" charset="0"/>
                <a:ea typeface="WenQuanYi Micro Hei"/>
                <a:cs typeface="Courier New" panose="02070309020205020404" pitchFamily="49" charset="0"/>
              </a:rPr>
              <a:t>git </a:t>
            </a:r>
            <a:r>
              <a:rPr lang="fr-CA" sz="2000" b="1" kern="150" dirty="0" err="1">
                <a:latin typeface="Courier New" panose="02070309020205020404" pitchFamily="49" charset="0"/>
                <a:ea typeface="WenQuanYi Micro Hei"/>
                <a:cs typeface="Courier New" panose="02070309020205020404" pitchFamily="49" charset="0"/>
              </a:rPr>
              <a:t>remote</a:t>
            </a:r>
            <a:r>
              <a:rPr lang="fr-CA" sz="2000" b="1" kern="150" dirty="0">
                <a:latin typeface="Courier New" panose="02070309020205020404" pitchFamily="49" charset="0"/>
                <a:ea typeface="WenQuanYi Micro Hei"/>
                <a:cs typeface="Courier New" panose="02070309020205020404" pitchFamily="49" charset="0"/>
              </a:rPr>
              <a:t> </a:t>
            </a:r>
            <a:r>
              <a:rPr lang="fr-CA" sz="2000" b="1" kern="150" dirty="0" err="1">
                <a:latin typeface="Courier New" panose="02070309020205020404" pitchFamily="49" charset="0"/>
                <a:ea typeface="WenQuanYi Micro Hei"/>
                <a:cs typeface="Courier New" panose="02070309020205020404" pitchFamily="49" charset="0"/>
              </a:rPr>
              <a:t>add</a:t>
            </a:r>
            <a:r>
              <a:rPr lang="fr-CA" sz="2000" b="1" kern="150" dirty="0">
                <a:latin typeface="Courier New" panose="02070309020205020404" pitchFamily="49" charset="0"/>
                <a:ea typeface="WenQuanYi Micro Hei"/>
                <a:cs typeface="Courier New" panose="02070309020205020404" pitchFamily="49" charset="0"/>
              </a:rPr>
              <a:t> DEPOT </a:t>
            </a:r>
            <a:r>
              <a:rPr lang="fr-CA" sz="2000" b="1" kern="150" dirty="0" smtClean="0">
                <a:latin typeface="Courier New" panose="02070309020205020404" pitchFamily="49" charset="0"/>
                <a:ea typeface="WenQuanYi Micro Hei"/>
                <a:cs typeface="Courier New" panose="02070309020205020404" pitchFamily="49" charset="0"/>
              </a:rPr>
              <a:t>URL</a:t>
            </a:r>
          </a:p>
          <a:p>
            <a:endParaRPr lang="fr-CA" sz="2000" kern="150" dirty="0">
              <a:latin typeface="Courier New" panose="02070309020205020404" pitchFamily="49" charset="0"/>
              <a:ea typeface="WenQuanYi Micro Hei"/>
              <a:cs typeface="Courier New" panose="02070309020205020404" pitchFamily="49" charset="0"/>
            </a:endParaRPr>
          </a:p>
          <a:p>
            <a:pPr marL="450215" indent="-179705"/>
            <a:r>
              <a:rPr lang="fr-CA" sz="2000" b="1" kern="150" dirty="0">
                <a:latin typeface="Courier New" panose="02070309020205020404" pitchFamily="49" charset="0"/>
                <a:ea typeface="WenQuanYi Micro Hei"/>
                <a:cs typeface="Courier New" panose="02070309020205020404" pitchFamily="49" charset="0"/>
              </a:rPr>
              <a:t>DEPOT</a:t>
            </a:r>
            <a:r>
              <a:rPr lang="fr-CA" kern="150" dirty="0">
                <a:latin typeface="Calibri"/>
                <a:ea typeface="WenQuanYi Micro Hei"/>
                <a:cs typeface="Calibri"/>
              </a:rPr>
              <a:t> </a:t>
            </a:r>
            <a:r>
              <a:rPr lang="fr-CA" sz="2000" kern="150" dirty="0">
                <a:latin typeface="Garamond" panose="02020404030301010803" pitchFamily="18" charset="0"/>
                <a:ea typeface="WenQuanYi Micro Hei"/>
                <a:cs typeface="Calibri"/>
              </a:rPr>
              <a:t>correspond au nom que vous voulez utiliser pour le dépôt (généralement, on utilise « </a:t>
            </a:r>
            <a:r>
              <a:rPr lang="fr-CA" sz="2000" kern="150" dirty="0" err="1">
                <a:latin typeface="Garamond" panose="02020404030301010803" pitchFamily="18" charset="0"/>
                <a:ea typeface="WenQuanYi Micro Hei"/>
                <a:cs typeface="Calibri"/>
              </a:rPr>
              <a:t>origin</a:t>
            </a:r>
            <a:r>
              <a:rPr lang="fr-CA" sz="2000" kern="150" dirty="0">
                <a:latin typeface="Garamond" panose="02020404030301010803" pitchFamily="18" charset="0"/>
                <a:ea typeface="WenQuanYi Micro Hei"/>
                <a:cs typeface="Calibri"/>
              </a:rPr>
              <a:t> »)</a:t>
            </a:r>
            <a:endParaRPr lang="fr-CA" sz="2000" kern="150" dirty="0">
              <a:latin typeface="Garamond" panose="02020404030301010803" pitchFamily="18" charset="0"/>
              <a:ea typeface="WenQuanYi Micro Hei"/>
              <a:cs typeface="Lohit Hindi"/>
            </a:endParaRPr>
          </a:p>
          <a:p>
            <a:pPr marL="450215" indent="-179705"/>
            <a:r>
              <a:rPr lang="fr-CA" sz="2000" b="1" kern="150" dirty="0">
                <a:latin typeface="Courier New" panose="02070309020205020404" pitchFamily="49" charset="0"/>
                <a:ea typeface="WenQuanYi Micro Hei"/>
                <a:cs typeface="Courier New" panose="02070309020205020404" pitchFamily="49" charset="0"/>
              </a:rPr>
              <a:t>URL</a:t>
            </a:r>
            <a:r>
              <a:rPr lang="fr-CA" kern="150" dirty="0">
                <a:latin typeface="Calibri"/>
                <a:ea typeface="WenQuanYi Micro Hei"/>
                <a:cs typeface="Calibri"/>
              </a:rPr>
              <a:t> </a:t>
            </a:r>
            <a:r>
              <a:rPr lang="fr-CA" sz="2000" kern="150" dirty="0">
                <a:latin typeface="Garamond" panose="02020404030301010803" pitchFamily="18" charset="0"/>
                <a:ea typeface="WenQuanYi Micro Hei"/>
                <a:cs typeface="Calibri"/>
              </a:rPr>
              <a:t>est le lien </a:t>
            </a:r>
            <a:r>
              <a:rPr lang="fr-CA" sz="2000" i="1" kern="150" dirty="0">
                <a:latin typeface="Garamond" panose="02020404030301010803" pitchFamily="18" charset="0"/>
                <a:ea typeface="WenQuanYi Micro Hei"/>
                <a:cs typeface="Calibri"/>
              </a:rPr>
              <a:t>https</a:t>
            </a:r>
            <a:r>
              <a:rPr lang="fr-CA" sz="2000" kern="150" dirty="0">
                <a:latin typeface="Garamond" panose="02020404030301010803" pitchFamily="18" charset="0"/>
                <a:ea typeface="WenQuanYi Micro Hei"/>
                <a:cs typeface="Calibri"/>
              </a:rPr>
              <a:t> vers le dépôt (sur </a:t>
            </a:r>
            <a:r>
              <a:rPr lang="fr-CA" sz="2000" i="1" kern="150" dirty="0" err="1">
                <a:latin typeface="Garamond" panose="02020404030301010803" pitchFamily="18" charset="0"/>
                <a:ea typeface="WenQuanYi Micro Hei"/>
                <a:cs typeface="Calibri"/>
              </a:rPr>
              <a:t>GitHub</a:t>
            </a:r>
            <a:r>
              <a:rPr lang="fr-CA" sz="2000" kern="150" dirty="0">
                <a:latin typeface="Garamond" panose="02020404030301010803" pitchFamily="18" charset="0"/>
                <a:ea typeface="WenQuanYi Micro Hei"/>
                <a:cs typeface="Calibri"/>
              </a:rPr>
              <a:t>, par exemple</a:t>
            </a:r>
            <a:r>
              <a:rPr lang="fr-CA" kern="150" dirty="0">
                <a:latin typeface="Calibri"/>
                <a:ea typeface="WenQuanYi Micro Hei"/>
                <a:cs typeface="Calibri"/>
              </a:rPr>
              <a:t>)</a:t>
            </a:r>
            <a:endParaRPr lang="fr-CA" sz="2000" kern="150" dirty="0">
              <a:latin typeface="Liberation Serif"/>
              <a:ea typeface="WenQuanYi Micro Hei"/>
              <a:cs typeface="Lohit Hindi"/>
            </a:endParaRPr>
          </a:p>
        </p:txBody>
      </p:sp>
      <p:cxnSp>
        <p:nvCxnSpPr>
          <p:cNvPr id="27" name="Connecteur droit avec flèche 26"/>
          <p:cNvCxnSpPr/>
          <p:nvPr/>
        </p:nvCxnSpPr>
        <p:spPr>
          <a:xfrm>
            <a:off x="3246384" y="5586685"/>
            <a:ext cx="4649817" cy="0"/>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895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sz="4000" dirty="0" smtClean="0">
                <a:solidFill>
                  <a:schemeClr val="accent5"/>
                </a:solidFill>
                <a:latin typeface="Garamond" panose="02020404030301010803" pitchFamily="18" charset="0"/>
              </a:rPr>
              <a:t>Pousser ses changements</a:t>
            </a:r>
            <a:endParaRPr lang="fr-CA" sz="4000" dirty="0">
              <a:solidFill>
                <a:schemeClr val="accent5"/>
              </a:solidFill>
              <a:latin typeface="Garamond" panose="02020404030301010803" pitchFamily="18" charset="0"/>
            </a:endParaRPr>
          </a:p>
        </p:txBody>
      </p:sp>
      <p:grpSp>
        <p:nvGrpSpPr>
          <p:cNvPr id="3" name="Groupe 2"/>
          <p:cNvGrpSpPr/>
          <p:nvPr/>
        </p:nvGrpSpPr>
        <p:grpSpPr>
          <a:xfrm>
            <a:off x="2742327" y="4906694"/>
            <a:ext cx="504056" cy="1230060"/>
            <a:chOff x="2195736" y="2132856"/>
            <a:chExt cx="504056" cy="1230060"/>
          </a:xfrm>
        </p:grpSpPr>
        <p:sp>
          <p:nvSpPr>
            <p:cNvPr id="4" name="Émoticône 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Triangle isocèle 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6" name="Organigramme : Disque magnétique 5"/>
          <p:cNvSpPr/>
          <p:nvPr/>
        </p:nvSpPr>
        <p:spPr>
          <a:xfrm>
            <a:off x="7976392" y="5124150"/>
            <a:ext cx="1080120" cy="9250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a:t>remote</a:t>
            </a:r>
            <a:endParaRPr lang="fr-CA" dirty="0"/>
          </a:p>
        </p:txBody>
      </p:sp>
      <p:sp>
        <p:nvSpPr>
          <p:cNvPr id="10" name="ZoneTexte 9"/>
          <p:cNvSpPr txBox="1"/>
          <p:nvPr/>
        </p:nvSpPr>
        <p:spPr>
          <a:xfrm>
            <a:off x="534838" y="1690688"/>
            <a:ext cx="9377586" cy="707886"/>
          </a:xfrm>
          <a:prstGeom prst="rect">
            <a:avLst/>
          </a:prstGeom>
          <a:noFill/>
        </p:spPr>
        <p:txBody>
          <a:bodyPr wrap="square" rtlCol="0">
            <a:spAutoFit/>
          </a:bodyPr>
          <a:lstStyle/>
          <a:p>
            <a:r>
              <a:rPr lang="fr-CA" sz="2000" dirty="0">
                <a:latin typeface="Garamond" panose="02020404030301010803" pitchFamily="18" charset="0"/>
              </a:rPr>
              <a:t>Pour l’instant, nous n’avons pas fait grand choses! L’opération d’envoi de changements au serveur s’appelle un </a:t>
            </a:r>
            <a:r>
              <a:rPr lang="fr-CA" sz="2000" i="1" dirty="0">
                <a:latin typeface="Garamond" panose="02020404030301010803" pitchFamily="18" charset="0"/>
              </a:rPr>
              <a:t>push</a:t>
            </a:r>
            <a:r>
              <a:rPr lang="fr-CA" sz="2000" dirty="0">
                <a:latin typeface="Garamond" panose="02020404030301010803" pitchFamily="18" charset="0"/>
              </a:rPr>
              <a:t>:</a:t>
            </a:r>
          </a:p>
        </p:txBody>
      </p:sp>
      <p:sp>
        <p:nvSpPr>
          <p:cNvPr id="15" name="Rectangle 14"/>
          <p:cNvSpPr/>
          <p:nvPr/>
        </p:nvSpPr>
        <p:spPr>
          <a:xfrm>
            <a:off x="1155940" y="2428556"/>
            <a:ext cx="8396444" cy="1315772"/>
          </a:xfrm>
          <a:prstGeom prst="rect">
            <a:avLst/>
          </a:prstGeom>
        </p:spPr>
        <p:txBody>
          <a:bodyPr wrap="square">
            <a:spAutoFit/>
          </a:bodyPr>
          <a:lstStyle/>
          <a:p>
            <a:r>
              <a:rPr lang="fr-CA" sz="2000" b="1" kern="150" dirty="0">
                <a:latin typeface="Courier New" panose="02070309020205020404" pitchFamily="49" charset="0"/>
                <a:ea typeface="WenQuanYi Micro Hei"/>
                <a:cs typeface="Courier New" panose="02070309020205020404" pitchFamily="49" charset="0"/>
              </a:rPr>
              <a:t>git push -u DEPOT BRANCHE</a:t>
            </a:r>
            <a:endParaRPr lang="fr-CA" sz="2000" kern="150" dirty="0">
              <a:latin typeface="Courier New" panose="02070309020205020404" pitchFamily="49" charset="0"/>
              <a:ea typeface="WenQuanYi Micro Hei"/>
              <a:cs typeface="Courier New" panose="02070309020205020404" pitchFamily="49" charset="0"/>
            </a:endParaRPr>
          </a:p>
          <a:p>
            <a:pPr marL="450215" indent="-179705"/>
            <a:r>
              <a:rPr lang="fr-CA" sz="2000" b="1" u="sng" kern="150" dirty="0">
                <a:latin typeface="Courier New" panose="02070309020205020404" pitchFamily="49" charset="0"/>
                <a:ea typeface="WenQuanYi Micro Hei"/>
                <a:cs typeface="Courier New" panose="02070309020205020404" pitchFamily="49" charset="0"/>
              </a:rPr>
              <a:t>DEPOT</a:t>
            </a:r>
            <a:r>
              <a:rPr lang="fr-CA" sz="2000" kern="150" dirty="0">
                <a:latin typeface="Garamond" panose="02020404030301010803" pitchFamily="18" charset="0"/>
                <a:ea typeface="WenQuanYi Micro Hei"/>
                <a:cs typeface="Calibri"/>
              </a:rPr>
              <a:t> spécifie le dépôt à mettre à jour</a:t>
            </a:r>
            <a:endParaRPr lang="fr-CA" sz="2000" kern="150" dirty="0">
              <a:latin typeface="Garamond" panose="02020404030301010803" pitchFamily="18" charset="0"/>
              <a:ea typeface="WenQuanYi Micro Hei"/>
              <a:cs typeface="Lohit Hindi"/>
            </a:endParaRPr>
          </a:p>
          <a:p>
            <a:pPr marL="450215" indent="-179705"/>
            <a:r>
              <a:rPr lang="fr-CA" sz="2000" b="1" u="sng" kern="150" dirty="0">
                <a:latin typeface="Courier New" panose="02070309020205020404" pitchFamily="49" charset="0"/>
                <a:ea typeface="WenQuanYi Micro Hei"/>
                <a:cs typeface="Courier New" panose="02070309020205020404" pitchFamily="49" charset="0"/>
              </a:rPr>
              <a:t>BRANCHE</a:t>
            </a:r>
            <a:r>
              <a:rPr lang="fr-CA" sz="2000" kern="150" dirty="0">
                <a:latin typeface="Garamond" panose="02020404030301010803" pitchFamily="18" charset="0"/>
                <a:ea typeface="WenQuanYi Micro Hei"/>
                <a:cs typeface="Calibri"/>
              </a:rPr>
              <a:t> spécifie le nom de la branche qui doit être mise à jour</a:t>
            </a:r>
          </a:p>
          <a:p>
            <a:pPr marL="450215" indent="-179705"/>
            <a:r>
              <a:rPr lang="fr-CA" sz="2000" kern="150" dirty="0">
                <a:latin typeface="Garamond" panose="02020404030301010803" pitchFamily="18" charset="0"/>
                <a:ea typeface="WenQuanYi Micro Hei"/>
                <a:cs typeface="Lohit Hindi"/>
              </a:rPr>
              <a:t>L’option –u n’est utile que la première fois.</a:t>
            </a:r>
          </a:p>
        </p:txBody>
      </p:sp>
      <p:sp>
        <p:nvSpPr>
          <p:cNvPr id="18" name="ZoneTexte 17"/>
          <p:cNvSpPr txBox="1"/>
          <p:nvPr/>
        </p:nvSpPr>
        <p:spPr>
          <a:xfrm>
            <a:off x="534838" y="3932552"/>
            <a:ext cx="8911791" cy="707886"/>
          </a:xfrm>
          <a:prstGeom prst="rect">
            <a:avLst/>
          </a:prstGeom>
          <a:noFill/>
        </p:spPr>
        <p:txBody>
          <a:bodyPr wrap="square" rtlCol="0">
            <a:spAutoFit/>
          </a:bodyPr>
          <a:lstStyle/>
          <a:p>
            <a:r>
              <a:rPr lang="fr-CA" sz="2000" dirty="0" smtClean="0">
                <a:latin typeface="Garamond" panose="02020404030301010803" pitchFamily="18" charset="0"/>
              </a:rPr>
              <a:t>Pour </a:t>
            </a:r>
            <a:r>
              <a:rPr lang="fr-CA" sz="2000" dirty="0">
                <a:latin typeface="Garamond" panose="02020404030301010803" pitchFamily="18" charset="0"/>
              </a:rPr>
              <a:t>l’instant, contentons-nous de savoir que nous utilisons la branche par défaut </a:t>
            </a:r>
            <a:r>
              <a:rPr lang="fr-CA" sz="2000" b="1" i="1" dirty="0">
                <a:latin typeface="Garamond" panose="02020404030301010803" pitchFamily="18" charset="0"/>
              </a:rPr>
              <a:t>master</a:t>
            </a:r>
            <a:r>
              <a:rPr lang="fr-CA" sz="2000" dirty="0">
                <a:latin typeface="Garamond" panose="02020404030301010803" pitchFamily="18" charset="0"/>
              </a:rPr>
              <a:t>.</a:t>
            </a:r>
          </a:p>
        </p:txBody>
      </p:sp>
      <p:cxnSp>
        <p:nvCxnSpPr>
          <p:cNvPr id="19" name="Connecteur droit avec flèche 18"/>
          <p:cNvCxnSpPr/>
          <p:nvPr/>
        </p:nvCxnSpPr>
        <p:spPr>
          <a:xfrm>
            <a:off x="3246384" y="5586685"/>
            <a:ext cx="4649817" cy="0"/>
          </a:xfrm>
          <a:prstGeom prst="straightConnector1">
            <a:avLst/>
          </a:prstGeom>
          <a:ln w="38100">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140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sz="4000" dirty="0" smtClean="0">
                <a:solidFill>
                  <a:schemeClr val="accent5"/>
                </a:solidFill>
                <a:latin typeface="Garamond" panose="02020404030301010803" pitchFamily="18" charset="0"/>
              </a:rPr>
              <a:t>Récupérer un dépôt (première fois pour les autres)</a:t>
            </a:r>
            <a:endParaRPr lang="fr-CA" sz="4000" dirty="0">
              <a:solidFill>
                <a:schemeClr val="accent5"/>
              </a:solidFill>
              <a:latin typeface="Garamond" panose="02020404030301010803" pitchFamily="18" charset="0"/>
            </a:endParaRPr>
          </a:p>
        </p:txBody>
      </p:sp>
      <p:grpSp>
        <p:nvGrpSpPr>
          <p:cNvPr id="3" name="Groupe 2"/>
          <p:cNvGrpSpPr/>
          <p:nvPr/>
        </p:nvGrpSpPr>
        <p:grpSpPr>
          <a:xfrm>
            <a:off x="2742327" y="4906694"/>
            <a:ext cx="504056" cy="1230060"/>
            <a:chOff x="2195736" y="2132856"/>
            <a:chExt cx="504056" cy="1230060"/>
          </a:xfrm>
        </p:grpSpPr>
        <p:sp>
          <p:nvSpPr>
            <p:cNvPr id="4" name="Émoticône 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Triangle isocèle 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6" name="Organigramme : Disque magnétique 5"/>
          <p:cNvSpPr/>
          <p:nvPr/>
        </p:nvSpPr>
        <p:spPr>
          <a:xfrm>
            <a:off x="7976392" y="5124150"/>
            <a:ext cx="1080120" cy="9250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a:t>remote</a:t>
            </a:r>
            <a:endParaRPr lang="fr-CA" dirty="0"/>
          </a:p>
        </p:txBody>
      </p:sp>
      <p:sp>
        <p:nvSpPr>
          <p:cNvPr id="10" name="ZoneTexte 9"/>
          <p:cNvSpPr txBox="1"/>
          <p:nvPr/>
        </p:nvSpPr>
        <p:spPr>
          <a:xfrm>
            <a:off x="838200" y="1690688"/>
            <a:ext cx="9074224" cy="707886"/>
          </a:xfrm>
          <a:prstGeom prst="rect">
            <a:avLst/>
          </a:prstGeom>
          <a:noFill/>
        </p:spPr>
        <p:txBody>
          <a:bodyPr wrap="square" rtlCol="0">
            <a:spAutoFit/>
          </a:bodyPr>
          <a:lstStyle/>
          <a:p>
            <a:r>
              <a:rPr lang="fr-CA" sz="2000" dirty="0">
                <a:latin typeface="Garamond" panose="02020404030301010803" pitchFamily="18" charset="0"/>
              </a:rPr>
              <a:t>Maintenant que notre dépôt distant est prêt à être utiliser par d’autres, nos collègues peuvent récupérer le projet grâce à la commande clone:</a:t>
            </a:r>
          </a:p>
        </p:txBody>
      </p:sp>
      <p:sp>
        <p:nvSpPr>
          <p:cNvPr id="15" name="Rectangle 14"/>
          <p:cNvSpPr/>
          <p:nvPr/>
        </p:nvSpPr>
        <p:spPr>
          <a:xfrm>
            <a:off x="838200" y="2651151"/>
            <a:ext cx="8714184" cy="730200"/>
          </a:xfrm>
          <a:prstGeom prst="rect">
            <a:avLst/>
          </a:prstGeom>
        </p:spPr>
        <p:txBody>
          <a:bodyPr wrap="square">
            <a:spAutoFit/>
          </a:bodyPr>
          <a:lstStyle/>
          <a:p>
            <a:r>
              <a:rPr lang="fr-CA" sz="2000" b="1" kern="150" dirty="0">
                <a:latin typeface="Courier New" panose="02070309020205020404" pitchFamily="49" charset="0"/>
                <a:ea typeface="WenQuanYi Micro Hei"/>
                <a:cs typeface="Courier New" panose="02070309020205020404" pitchFamily="49" charset="0"/>
              </a:rPr>
              <a:t>git clone URL</a:t>
            </a:r>
            <a:endParaRPr lang="fr-CA" sz="2000" kern="150" dirty="0">
              <a:latin typeface="Courier New" panose="02070309020205020404" pitchFamily="49" charset="0"/>
              <a:ea typeface="WenQuanYi Micro Hei"/>
              <a:cs typeface="Courier New" panose="02070309020205020404" pitchFamily="49" charset="0"/>
            </a:endParaRPr>
          </a:p>
          <a:p>
            <a:pPr marL="450215" indent="-179705"/>
            <a:r>
              <a:rPr lang="fr-CA" b="1" u="sng" kern="150" dirty="0">
                <a:latin typeface="Courier New" panose="02070309020205020404" pitchFamily="49" charset="0"/>
                <a:ea typeface="WenQuanYi Micro Hei"/>
                <a:cs typeface="Courier New" panose="02070309020205020404" pitchFamily="49" charset="0"/>
              </a:rPr>
              <a:t>URL</a:t>
            </a:r>
            <a:r>
              <a:rPr lang="fr-CA" kern="150" dirty="0">
                <a:latin typeface="Calibri"/>
                <a:ea typeface="WenQuanYi Micro Hei"/>
                <a:cs typeface="Calibri"/>
              </a:rPr>
              <a:t> </a:t>
            </a:r>
            <a:r>
              <a:rPr lang="fr-CA" sz="2000" dirty="0">
                <a:latin typeface="Garamond" panose="02020404030301010803" pitchFamily="18" charset="0"/>
              </a:rPr>
              <a:t>Spécifie l’URL du dépôt distant à copier localement.</a:t>
            </a:r>
          </a:p>
        </p:txBody>
      </p:sp>
      <p:cxnSp>
        <p:nvCxnSpPr>
          <p:cNvPr id="19" name="Connecteur droit avec flèche 18"/>
          <p:cNvCxnSpPr/>
          <p:nvPr/>
        </p:nvCxnSpPr>
        <p:spPr>
          <a:xfrm>
            <a:off x="3246384" y="5586685"/>
            <a:ext cx="4649817" cy="0"/>
          </a:xfrm>
          <a:prstGeom prst="straightConnector1">
            <a:avLst/>
          </a:prstGeom>
          <a:ln w="38100">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120752" y="3573017"/>
            <a:ext cx="7776864" cy="1015663"/>
          </a:xfrm>
          <a:prstGeom prst="rect">
            <a:avLst/>
          </a:prstGeom>
          <a:noFill/>
        </p:spPr>
        <p:txBody>
          <a:bodyPr wrap="square" rtlCol="0">
            <a:spAutoFit/>
          </a:bodyPr>
          <a:lstStyle/>
          <a:p>
            <a:r>
              <a:rPr lang="fr-CA" sz="2000" dirty="0">
                <a:latin typeface="Garamond" panose="02020404030301010803" pitchFamily="18" charset="0"/>
              </a:rPr>
              <a:t>Notez que Git clone copie TOUT!!!! : Le </a:t>
            </a:r>
            <a:r>
              <a:rPr lang="fr-CA" sz="2000" dirty="0" err="1">
                <a:latin typeface="Garamond" panose="02020404030301010803" pitchFamily="18" charset="0"/>
              </a:rPr>
              <a:t>working</a:t>
            </a:r>
            <a:r>
              <a:rPr lang="fr-CA" sz="2000" dirty="0">
                <a:latin typeface="Garamond" panose="02020404030301010803" pitchFamily="18" charset="0"/>
              </a:rPr>
              <a:t> directory, le staging, les branches (s’il y a lieu), crée un dossier .git et s’occupe de configurer les </a:t>
            </a:r>
            <a:r>
              <a:rPr lang="fr-CA" sz="2000" dirty="0" err="1">
                <a:latin typeface="Garamond" panose="02020404030301010803" pitchFamily="18" charset="0"/>
              </a:rPr>
              <a:t>remote</a:t>
            </a:r>
            <a:r>
              <a:rPr lang="fr-CA" sz="2000" dirty="0">
                <a:latin typeface="Garamond" panose="02020404030301010803" pitchFamily="18" charset="0"/>
              </a:rPr>
              <a:t> pour nous!</a:t>
            </a:r>
          </a:p>
        </p:txBody>
      </p:sp>
    </p:spTree>
    <p:extLst>
      <p:ext uri="{BB962C8B-B14F-4D97-AF65-F5344CB8AC3E}">
        <p14:creationId xmlns:p14="http://schemas.microsoft.com/office/powerpoint/2010/main" val="163320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838" y="365125"/>
            <a:ext cx="10818962" cy="1325563"/>
          </a:xfrm>
        </p:spPr>
        <p:txBody>
          <a:bodyPr>
            <a:normAutofit/>
          </a:bodyPr>
          <a:lstStyle/>
          <a:p>
            <a:r>
              <a:rPr lang="fr-CA" sz="4000" dirty="0" smtClean="0">
                <a:solidFill>
                  <a:schemeClr val="accent5"/>
                </a:solidFill>
                <a:latin typeface="Garamond" charset="0"/>
                <a:ea typeface="Garamond" charset="0"/>
                <a:cs typeface="Garamond" charset="0"/>
              </a:rPr>
              <a:t>Récupérer des changements</a:t>
            </a:r>
            <a:endParaRPr lang="fr-CA" sz="4000" dirty="0">
              <a:solidFill>
                <a:schemeClr val="accent5"/>
              </a:solidFill>
              <a:latin typeface="Garamond" charset="0"/>
              <a:ea typeface="Garamond" charset="0"/>
              <a:cs typeface="Garamond" charset="0"/>
            </a:endParaRPr>
          </a:p>
        </p:txBody>
      </p:sp>
      <p:grpSp>
        <p:nvGrpSpPr>
          <p:cNvPr id="3" name="Groupe 2"/>
          <p:cNvGrpSpPr/>
          <p:nvPr/>
        </p:nvGrpSpPr>
        <p:grpSpPr>
          <a:xfrm>
            <a:off x="2742327" y="4906694"/>
            <a:ext cx="504056" cy="1230060"/>
            <a:chOff x="2195736" y="2132856"/>
            <a:chExt cx="504056" cy="1230060"/>
          </a:xfrm>
        </p:grpSpPr>
        <p:sp>
          <p:nvSpPr>
            <p:cNvPr id="4" name="Émoticône 3"/>
            <p:cNvSpPr/>
            <p:nvPr/>
          </p:nvSpPr>
          <p:spPr>
            <a:xfrm>
              <a:off x="2195736" y="2132856"/>
              <a:ext cx="504056"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Triangle isocèle 4"/>
            <p:cNvSpPr/>
            <p:nvPr/>
          </p:nvSpPr>
          <p:spPr>
            <a:xfrm>
              <a:off x="2213738" y="2642836"/>
              <a:ext cx="468052" cy="720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6" name="Organigramme : Disque magnétique 5"/>
          <p:cNvSpPr/>
          <p:nvPr/>
        </p:nvSpPr>
        <p:spPr>
          <a:xfrm>
            <a:off x="7976392" y="5124150"/>
            <a:ext cx="1080120" cy="9250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a:t>remote</a:t>
            </a:r>
            <a:endParaRPr lang="fr-CA" dirty="0"/>
          </a:p>
        </p:txBody>
      </p:sp>
      <p:sp>
        <p:nvSpPr>
          <p:cNvPr id="10" name="ZoneTexte 9"/>
          <p:cNvSpPr txBox="1"/>
          <p:nvPr/>
        </p:nvSpPr>
        <p:spPr>
          <a:xfrm>
            <a:off x="893355" y="1779176"/>
            <a:ext cx="8977335" cy="553998"/>
          </a:xfrm>
          <a:prstGeom prst="rect">
            <a:avLst/>
          </a:prstGeom>
          <a:noFill/>
        </p:spPr>
        <p:txBody>
          <a:bodyPr wrap="square" rtlCol="0">
            <a:spAutoFit/>
          </a:bodyPr>
          <a:lstStyle/>
          <a:p>
            <a:pPr>
              <a:lnSpc>
                <a:spcPct val="150000"/>
              </a:lnSpc>
            </a:pPr>
            <a:r>
              <a:rPr lang="fr-CA" sz="2000" dirty="0">
                <a:latin typeface="Garamond" panose="02020404030301010803" pitchFamily="18" charset="0"/>
              </a:rPr>
              <a:t>Ensuite, il faut pouvoir récupérer ce que les autres ont fait. On appelle cela un </a:t>
            </a:r>
            <a:r>
              <a:rPr lang="fr-CA" sz="2000" b="1" dirty="0">
                <a:latin typeface="Garamond" panose="02020404030301010803" pitchFamily="18" charset="0"/>
              </a:rPr>
              <a:t>pull</a:t>
            </a:r>
            <a:r>
              <a:rPr lang="fr-CA" sz="2000" dirty="0">
                <a:latin typeface="Garamond" panose="02020404030301010803" pitchFamily="18" charset="0"/>
              </a:rPr>
              <a:t>:</a:t>
            </a:r>
          </a:p>
        </p:txBody>
      </p:sp>
      <p:cxnSp>
        <p:nvCxnSpPr>
          <p:cNvPr id="19" name="Connecteur droit avec flèche 18"/>
          <p:cNvCxnSpPr/>
          <p:nvPr/>
        </p:nvCxnSpPr>
        <p:spPr>
          <a:xfrm>
            <a:off x="3246384" y="5586685"/>
            <a:ext cx="4649817" cy="0"/>
          </a:xfrm>
          <a:prstGeom prst="straightConnector1">
            <a:avLst/>
          </a:prstGeom>
          <a:ln w="38100">
            <a:prstDash val="solid"/>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93355" y="2725947"/>
            <a:ext cx="8977336" cy="1895584"/>
          </a:xfrm>
          <a:prstGeom prst="rect">
            <a:avLst/>
          </a:prstGeom>
        </p:spPr>
        <p:txBody>
          <a:bodyPr wrap="square">
            <a:spAutoFit/>
          </a:bodyPr>
          <a:lstStyle/>
          <a:p>
            <a:pPr>
              <a:lnSpc>
                <a:spcPct val="150000"/>
              </a:lnSpc>
            </a:pPr>
            <a:r>
              <a:rPr lang="fr-CA" sz="2000" b="1" kern="150" dirty="0">
                <a:latin typeface="Courier New" panose="02070309020205020404" pitchFamily="49" charset="0"/>
                <a:ea typeface="WenQuanYi Micro Hei"/>
                <a:cs typeface="Courier New" panose="02070309020205020404" pitchFamily="49" charset="0"/>
              </a:rPr>
              <a:t>git pull DEPOT BRANCHE</a:t>
            </a:r>
            <a:endParaRPr lang="fr-CA" sz="2000" kern="150" dirty="0">
              <a:latin typeface="Courier New" panose="02070309020205020404" pitchFamily="49" charset="0"/>
              <a:ea typeface="WenQuanYi Micro Hei"/>
              <a:cs typeface="Courier New" panose="02070309020205020404" pitchFamily="49" charset="0"/>
            </a:endParaRPr>
          </a:p>
          <a:p>
            <a:pPr marL="450215" indent="-179705">
              <a:lnSpc>
                <a:spcPct val="150000"/>
              </a:lnSpc>
            </a:pPr>
            <a:r>
              <a:rPr lang="fr-CA" sz="2000" b="1" u="sng" kern="150" dirty="0">
                <a:latin typeface="Courier New" panose="02070309020205020404" pitchFamily="49" charset="0"/>
                <a:ea typeface="WenQuanYi Micro Hei"/>
                <a:cs typeface="Courier New" panose="02070309020205020404" pitchFamily="49" charset="0"/>
              </a:rPr>
              <a:t>DEPOT</a:t>
            </a:r>
            <a:r>
              <a:rPr lang="fr-CA" sz="2000" kern="150" dirty="0">
                <a:latin typeface="Calibri"/>
                <a:ea typeface="WenQuanYi Micro Hei"/>
                <a:cs typeface="Calibri"/>
              </a:rPr>
              <a:t> </a:t>
            </a:r>
            <a:r>
              <a:rPr lang="fr-CA" sz="2000" kern="150" dirty="0">
                <a:latin typeface="Garamond" panose="02020404030301010803" pitchFamily="18" charset="0"/>
                <a:ea typeface="WenQuanYi Micro Hei"/>
                <a:cs typeface="Calibri"/>
              </a:rPr>
              <a:t>spécifie le dépôt à partir duquel on veut récupérer les commit</a:t>
            </a:r>
            <a:endParaRPr lang="fr-CA" sz="2000" kern="150" dirty="0">
              <a:latin typeface="Garamond" panose="02020404030301010803" pitchFamily="18" charset="0"/>
              <a:ea typeface="WenQuanYi Micro Hei"/>
              <a:cs typeface="Lohit Hindi"/>
            </a:endParaRPr>
          </a:p>
          <a:p>
            <a:pPr marL="450215" indent="-179705">
              <a:lnSpc>
                <a:spcPct val="150000"/>
              </a:lnSpc>
            </a:pPr>
            <a:r>
              <a:rPr lang="fr-CA" sz="2000" b="1" u="sng" kern="150" dirty="0">
                <a:latin typeface="Courier New" panose="02070309020205020404" pitchFamily="49" charset="0"/>
                <a:ea typeface="WenQuanYi Micro Hei"/>
                <a:cs typeface="Courier New" panose="02070309020205020404" pitchFamily="49" charset="0"/>
              </a:rPr>
              <a:t>BRANCHE</a:t>
            </a:r>
            <a:r>
              <a:rPr lang="fr-CA" sz="2000" kern="150" dirty="0">
                <a:latin typeface="Calibri"/>
                <a:ea typeface="WenQuanYi Micro Hei"/>
                <a:cs typeface="Calibri"/>
              </a:rPr>
              <a:t> </a:t>
            </a:r>
            <a:r>
              <a:rPr lang="fr-CA" sz="2000" kern="150" dirty="0">
                <a:latin typeface="Garamond" panose="02020404030301010803" pitchFamily="18" charset="0"/>
                <a:ea typeface="WenQuanYi Micro Hei"/>
                <a:cs typeface="Calibri"/>
              </a:rPr>
              <a:t>spécifie la branche à mettre à jour. Cette branche doit exister localement et sur le dépôt distant</a:t>
            </a:r>
            <a:endParaRPr lang="fr-CA" sz="2000" kern="150" dirty="0">
              <a:latin typeface="Garamond" panose="02020404030301010803" pitchFamily="18" charset="0"/>
              <a:ea typeface="WenQuanYi Micro Hei"/>
              <a:cs typeface="Lohit Hindi"/>
            </a:endParaRPr>
          </a:p>
        </p:txBody>
      </p:sp>
    </p:spTree>
    <p:extLst>
      <p:ext uri="{BB962C8B-B14F-4D97-AF65-F5344CB8AC3E}">
        <p14:creationId xmlns:p14="http://schemas.microsoft.com/office/powerpoint/2010/main" val="127080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sz="4000" dirty="0" smtClean="0">
                <a:solidFill>
                  <a:schemeClr val="accent5"/>
                </a:solidFill>
                <a:latin typeface="Garamond" panose="02020404030301010803" pitchFamily="18" charset="0"/>
              </a:rPr>
              <a:t>Travailler avec le dépôt distant</a:t>
            </a:r>
            <a:endParaRPr lang="fr-CA" sz="4000" dirty="0">
              <a:solidFill>
                <a:schemeClr val="accent5"/>
              </a:solidFill>
              <a:latin typeface="Garamond" panose="02020404030301010803" pitchFamily="18" charset="0"/>
            </a:endParaRPr>
          </a:p>
        </p:txBody>
      </p:sp>
      <p:sp>
        <p:nvSpPr>
          <p:cNvPr id="10" name="ZoneTexte 9"/>
          <p:cNvSpPr txBox="1"/>
          <p:nvPr/>
        </p:nvSpPr>
        <p:spPr>
          <a:xfrm>
            <a:off x="626757" y="1713000"/>
            <a:ext cx="7776864" cy="707886"/>
          </a:xfrm>
          <a:prstGeom prst="rect">
            <a:avLst/>
          </a:prstGeom>
          <a:noFill/>
        </p:spPr>
        <p:txBody>
          <a:bodyPr wrap="square" rtlCol="0">
            <a:spAutoFit/>
          </a:bodyPr>
          <a:lstStyle/>
          <a:p>
            <a:r>
              <a:rPr lang="fr-CA" sz="2000" dirty="0">
                <a:latin typeface="Garamond" panose="02020404030301010803" pitchFamily="18" charset="0"/>
              </a:rPr>
              <a:t>Maintenant que tous a une copie locale, tous peuvent travailler ensembles. Le workflow ressemble à celui-ci:</a:t>
            </a:r>
          </a:p>
        </p:txBody>
      </p:sp>
      <p:sp>
        <p:nvSpPr>
          <p:cNvPr id="7" name="Rectangle à coins arrondis 6"/>
          <p:cNvSpPr/>
          <p:nvPr/>
        </p:nvSpPr>
        <p:spPr>
          <a:xfrm>
            <a:off x="2747774" y="3861047"/>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latin typeface="Garamond" panose="02020404030301010803" pitchFamily="18" charset="0"/>
              </a:rPr>
              <a:t>État non modifié</a:t>
            </a:r>
          </a:p>
        </p:txBody>
      </p:sp>
      <p:sp>
        <p:nvSpPr>
          <p:cNvPr id="12" name="Rectangle à coins arrondis 11"/>
          <p:cNvSpPr/>
          <p:nvPr/>
        </p:nvSpPr>
        <p:spPr>
          <a:xfrm>
            <a:off x="4655986" y="3850834"/>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a:t>Modifications apportées</a:t>
            </a:r>
          </a:p>
        </p:txBody>
      </p:sp>
      <p:cxnSp>
        <p:nvCxnSpPr>
          <p:cNvPr id="9" name="Connecteur en arc 8"/>
          <p:cNvCxnSpPr>
            <a:stCxn id="7" idx="0"/>
            <a:endCxn id="12" idx="0"/>
          </p:cNvCxnSpPr>
          <p:nvPr/>
        </p:nvCxnSpPr>
        <p:spPr>
          <a:xfrm rot="5400000" flipH="1" flipV="1">
            <a:off x="4272839" y="2865831"/>
            <a:ext cx="10213" cy="1980220"/>
          </a:xfrm>
          <a:prstGeom prst="curvedConnector3">
            <a:avLst>
              <a:gd name="adj1" fmla="val 635473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Connecteur en arc 20"/>
          <p:cNvCxnSpPr>
            <a:stCxn id="12" idx="2"/>
            <a:endCxn id="7" idx="2"/>
          </p:cNvCxnSpPr>
          <p:nvPr/>
        </p:nvCxnSpPr>
        <p:spPr>
          <a:xfrm rot="5400000">
            <a:off x="4272839" y="3513902"/>
            <a:ext cx="10213" cy="1980220"/>
          </a:xfrm>
          <a:prstGeom prst="curvedConnector3">
            <a:avLst>
              <a:gd name="adj1" fmla="val 6689474"/>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à coins arrondis 25"/>
          <p:cNvSpPr/>
          <p:nvPr/>
        </p:nvSpPr>
        <p:spPr>
          <a:xfrm>
            <a:off x="7464152" y="3850833"/>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i="1" dirty="0" err="1"/>
              <a:t>remote</a:t>
            </a:r>
            <a:endParaRPr lang="fr-CA" sz="1400" i="1" dirty="0"/>
          </a:p>
        </p:txBody>
      </p:sp>
      <p:cxnSp>
        <p:nvCxnSpPr>
          <p:cNvPr id="27" name="Connecteur en arc 26"/>
          <p:cNvCxnSpPr>
            <a:stCxn id="7" idx="0"/>
            <a:endCxn id="26" idx="0"/>
          </p:cNvCxnSpPr>
          <p:nvPr/>
        </p:nvCxnSpPr>
        <p:spPr>
          <a:xfrm rot="5400000" flipH="1" flipV="1">
            <a:off x="5640916" y="1497751"/>
            <a:ext cx="10214" cy="4716378"/>
          </a:xfrm>
          <a:prstGeom prst="curvedConnector3">
            <a:avLst>
              <a:gd name="adj1" fmla="val 1179252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Connecteur en arc 51"/>
          <p:cNvCxnSpPr>
            <a:stCxn id="7" idx="2"/>
            <a:endCxn id="26" idx="2"/>
          </p:cNvCxnSpPr>
          <p:nvPr/>
        </p:nvCxnSpPr>
        <p:spPr>
          <a:xfrm rot="5400000" flipH="1" flipV="1">
            <a:off x="5640916" y="2145823"/>
            <a:ext cx="10214" cy="4716378"/>
          </a:xfrm>
          <a:prstGeom prst="curvedConnector3">
            <a:avLst>
              <a:gd name="adj1" fmla="val -14202555"/>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5303912" y="2348880"/>
            <a:ext cx="1415772" cy="400110"/>
          </a:xfrm>
          <a:prstGeom prst="rect">
            <a:avLst/>
          </a:prstGeom>
          <a:noFill/>
        </p:spPr>
        <p:txBody>
          <a:bodyPr wrap="none" rtlCol="0">
            <a:spAutoFit/>
          </a:bodyPr>
          <a:lstStyle/>
          <a:p>
            <a:r>
              <a:rPr lang="fr-CA" sz="2000" dirty="0">
                <a:latin typeface="Courier New" panose="02070309020205020404" pitchFamily="49" charset="0"/>
                <a:cs typeface="Courier New" panose="02070309020205020404" pitchFamily="49" charset="0"/>
              </a:rPr>
              <a:t>git pull</a:t>
            </a:r>
          </a:p>
        </p:txBody>
      </p:sp>
      <p:sp>
        <p:nvSpPr>
          <p:cNvPr id="57" name="ZoneTexte 56"/>
          <p:cNvSpPr txBox="1"/>
          <p:nvPr/>
        </p:nvSpPr>
        <p:spPr>
          <a:xfrm>
            <a:off x="5162848" y="5949280"/>
            <a:ext cx="1287532" cy="369332"/>
          </a:xfrm>
          <a:prstGeom prst="rect">
            <a:avLst/>
          </a:prstGeom>
          <a:noFill/>
        </p:spPr>
        <p:txBody>
          <a:bodyPr wrap="none" rtlCol="0">
            <a:spAutoFit/>
          </a:bodyPr>
          <a:lstStyle/>
          <a:p>
            <a:r>
              <a:rPr lang="fr-CA" dirty="0">
                <a:latin typeface="Courier New" panose="02070309020205020404" pitchFamily="49" charset="0"/>
                <a:cs typeface="Courier New" panose="02070309020205020404" pitchFamily="49" charset="0"/>
              </a:rPr>
              <a:t>git push</a:t>
            </a:r>
          </a:p>
        </p:txBody>
      </p:sp>
      <p:sp>
        <p:nvSpPr>
          <p:cNvPr id="58" name="ZoneTexte 57"/>
          <p:cNvSpPr txBox="1"/>
          <p:nvPr/>
        </p:nvSpPr>
        <p:spPr>
          <a:xfrm>
            <a:off x="3653415" y="4509119"/>
            <a:ext cx="1723549" cy="707886"/>
          </a:xfrm>
          <a:prstGeom prst="rect">
            <a:avLst/>
          </a:prstGeom>
          <a:noFill/>
        </p:spPr>
        <p:txBody>
          <a:bodyPr wrap="none" rtlCol="0">
            <a:spAutoFit/>
          </a:bodyPr>
          <a:lstStyle/>
          <a:p>
            <a:r>
              <a:rPr lang="fr-CA" sz="2000" dirty="0">
                <a:latin typeface="Courier New" panose="02070309020205020404" pitchFamily="49" charset="0"/>
                <a:cs typeface="Courier New" panose="02070309020205020404" pitchFamily="49" charset="0"/>
              </a:rPr>
              <a:t>git </a:t>
            </a:r>
            <a:r>
              <a:rPr lang="fr-CA" sz="2000" dirty="0" err="1">
                <a:latin typeface="Courier New" panose="02070309020205020404" pitchFamily="49" charset="0"/>
                <a:cs typeface="Courier New" panose="02070309020205020404" pitchFamily="49" charset="0"/>
              </a:rPr>
              <a:t>add</a:t>
            </a:r>
            <a:r>
              <a:rPr lang="fr-CA" sz="2000" dirty="0">
                <a:latin typeface="Courier New" panose="02070309020205020404" pitchFamily="49" charset="0"/>
                <a:cs typeface="Courier New" panose="02070309020205020404" pitchFamily="49" charset="0"/>
              </a:rPr>
              <a:t> &amp;&amp;</a:t>
            </a:r>
          </a:p>
          <a:p>
            <a:r>
              <a:rPr lang="fr-CA" sz="2000" dirty="0">
                <a:latin typeface="Courier New" panose="02070309020205020404" pitchFamily="49" charset="0"/>
                <a:cs typeface="Courier New" panose="02070309020205020404" pitchFamily="49" charset="0"/>
              </a:rPr>
              <a:t>git commit</a:t>
            </a:r>
          </a:p>
        </p:txBody>
      </p:sp>
      <p:sp>
        <p:nvSpPr>
          <p:cNvPr id="18" name="Rectangle à coins arrondis 17"/>
          <p:cNvSpPr/>
          <p:nvPr/>
        </p:nvSpPr>
        <p:spPr>
          <a:xfrm>
            <a:off x="4668427" y="3850834"/>
            <a:ext cx="1499581"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latin typeface="Garamond" panose="02020404030301010803" pitchFamily="18" charset="0"/>
              </a:rPr>
              <a:t>Modifications apportées</a:t>
            </a:r>
          </a:p>
        </p:txBody>
      </p:sp>
      <p:sp>
        <p:nvSpPr>
          <p:cNvPr id="19" name="Rectangle à coins arrondis 18"/>
          <p:cNvSpPr/>
          <p:nvPr/>
        </p:nvSpPr>
        <p:spPr>
          <a:xfrm>
            <a:off x="7476593" y="3850833"/>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err="1">
                <a:latin typeface="Garamond" panose="02020404030301010803" pitchFamily="18" charset="0"/>
              </a:rPr>
              <a:t>remote</a:t>
            </a:r>
            <a:endParaRPr lang="fr-CA" sz="1600" b="1" dirty="0">
              <a:latin typeface="Garamond" panose="02020404030301010803" pitchFamily="18" charset="0"/>
            </a:endParaRPr>
          </a:p>
        </p:txBody>
      </p:sp>
    </p:spTree>
    <p:extLst>
      <p:ext uri="{BB962C8B-B14F-4D97-AF65-F5344CB8AC3E}">
        <p14:creationId xmlns:p14="http://schemas.microsoft.com/office/powerpoint/2010/main" val="1246142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sz="4000" dirty="0" smtClean="0">
                <a:solidFill>
                  <a:schemeClr val="accent5"/>
                </a:solidFill>
                <a:latin typeface="Garamond" panose="02020404030301010803" pitchFamily="18" charset="0"/>
              </a:rPr>
              <a:t>L’utilité des branches</a:t>
            </a:r>
            <a:endParaRPr lang="fr-CA" sz="4000" dirty="0">
              <a:solidFill>
                <a:schemeClr val="accent5"/>
              </a:solidFill>
              <a:latin typeface="Garamond" panose="02020404030301010803" pitchFamily="18" charset="0"/>
            </a:endParaRPr>
          </a:p>
        </p:txBody>
      </p:sp>
      <p:sp>
        <p:nvSpPr>
          <p:cNvPr id="10" name="ZoneTexte 9"/>
          <p:cNvSpPr txBox="1"/>
          <p:nvPr/>
        </p:nvSpPr>
        <p:spPr>
          <a:xfrm>
            <a:off x="626756" y="1713000"/>
            <a:ext cx="11329455" cy="5139869"/>
          </a:xfrm>
          <a:prstGeom prst="rect">
            <a:avLst/>
          </a:prstGeom>
          <a:noFill/>
        </p:spPr>
        <p:txBody>
          <a:bodyPr wrap="square" rtlCol="0">
            <a:spAutoFit/>
          </a:bodyPr>
          <a:lstStyle/>
          <a:p>
            <a:pPr marL="342900" indent="-342900">
              <a:lnSpc>
                <a:spcPct val="200000"/>
              </a:lnSpc>
              <a:buFont typeface="Arial" charset="0"/>
              <a:buChar char="•"/>
            </a:pPr>
            <a:r>
              <a:rPr lang="fr-FR" sz="2400" dirty="0">
                <a:latin typeface="Garamond" charset="0"/>
                <a:ea typeface="Garamond" charset="0"/>
                <a:cs typeface="Garamond" charset="0"/>
              </a:rPr>
              <a:t>Une des puissances de Git est de pouvoir </a:t>
            </a:r>
            <a:r>
              <a:rPr lang="fr-FR" sz="2400" dirty="0" smtClean="0">
                <a:latin typeface="Garamond" charset="0"/>
                <a:ea typeface="Garamond" charset="0"/>
                <a:cs typeface="Garamond" charset="0"/>
              </a:rPr>
              <a:t>gérer </a:t>
            </a:r>
            <a:r>
              <a:rPr lang="fr-FR" sz="2400" dirty="0">
                <a:latin typeface="Garamond" charset="0"/>
                <a:ea typeface="Garamond" charset="0"/>
                <a:cs typeface="Garamond" charset="0"/>
              </a:rPr>
              <a:t>plusieurs </a:t>
            </a:r>
            <a:r>
              <a:rPr lang="fr-FR" sz="2400" dirty="0" smtClean="0">
                <a:latin typeface="Garamond" charset="0"/>
                <a:ea typeface="Garamond" charset="0"/>
                <a:cs typeface="Garamond" charset="0"/>
              </a:rPr>
              <a:t>développements parallèle.</a:t>
            </a:r>
          </a:p>
          <a:p>
            <a:pPr marL="342900" indent="-342900">
              <a:lnSpc>
                <a:spcPct val="200000"/>
              </a:lnSpc>
              <a:buFont typeface="Arial" charset="0"/>
              <a:buChar char="•"/>
            </a:pPr>
            <a:r>
              <a:rPr lang="fr-FR" sz="2400" dirty="0" smtClean="0">
                <a:latin typeface="Garamond" charset="0"/>
                <a:ea typeface="Garamond" charset="0"/>
                <a:cs typeface="Garamond" charset="0"/>
              </a:rPr>
              <a:t>Créer </a:t>
            </a:r>
            <a:r>
              <a:rPr lang="fr-FR" sz="2400" dirty="0">
                <a:latin typeface="Garamond" charset="0"/>
                <a:ea typeface="Garamond" charset="0"/>
                <a:cs typeface="Garamond" charset="0"/>
              </a:rPr>
              <a:t>une branche signifie diverger de la ligne principale de </a:t>
            </a:r>
            <a:r>
              <a:rPr lang="fr-FR" sz="2400" dirty="0" smtClean="0">
                <a:latin typeface="Garamond" charset="0"/>
                <a:ea typeface="Garamond" charset="0"/>
                <a:cs typeface="Garamond" charset="0"/>
              </a:rPr>
              <a:t>développement </a:t>
            </a:r>
            <a:r>
              <a:rPr lang="fr-FR" sz="2400" dirty="0">
                <a:latin typeface="Garamond" charset="0"/>
                <a:ea typeface="Garamond" charset="0"/>
                <a:cs typeface="Garamond" charset="0"/>
              </a:rPr>
              <a:t>et continuer </a:t>
            </a:r>
            <a:r>
              <a:rPr lang="fr-FR" sz="2400" dirty="0" smtClean="0">
                <a:latin typeface="Garamond" charset="0"/>
                <a:ea typeface="Garamond" charset="0"/>
                <a:cs typeface="Garamond" charset="0"/>
              </a:rPr>
              <a:t>à travailler </a:t>
            </a:r>
            <a:r>
              <a:rPr lang="fr-FR" sz="2400" dirty="0">
                <a:latin typeface="Garamond" charset="0"/>
                <a:ea typeface="Garamond" charset="0"/>
                <a:cs typeface="Garamond" charset="0"/>
              </a:rPr>
              <a:t>sans impacter cette ligne. </a:t>
            </a:r>
            <a:endParaRPr lang="fr-FR" sz="2400" dirty="0" smtClean="0">
              <a:latin typeface="Garamond" charset="0"/>
              <a:ea typeface="Garamond" charset="0"/>
              <a:cs typeface="Garamond" charset="0"/>
            </a:endParaRPr>
          </a:p>
          <a:p>
            <a:pPr marL="342900" indent="-342900">
              <a:lnSpc>
                <a:spcPct val="200000"/>
              </a:lnSpc>
              <a:buFont typeface="Arial" charset="0"/>
              <a:buChar char="•"/>
            </a:pPr>
            <a:r>
              <a:rPr lang="fr-FR" sz="2400" dirty="0">
                <a:latin typeface="Garamond" charset="0"/>
                <a:ea typeface="Garamond" charset="0"/>
                <a:cs typeface="Garamond" charset="0"/>
              </a:rPr>
              <a:t>Pour de nombreux VCS, il s’agit d’un processus </a:t>
            </a:r>
            <a:r>
              <a:rPr lang="fr-FR" sz="2400" dirty="0" smtClean="0">
                <a:latin typeface="Garamond" charset="0"/>
                <a:ea typeface="Garamond" charset="0"/>
                <a:cs typeface="Garamond" charset="0"/>
              </a:rPr>
              <a:t>coûteux </a:t>
            </a:r>
            <a:r>
              <a:rPr lang="fr-FR" sz="2400" dirty="0">
                <a:latin typeface="Garamond" charset="0"/>
                <a:ea typeface="Garamond" charset="0"/>
                <a:cs typeface="Garamond" charset="0"/>
              </a:rPr>
              <a:t>qui </a:t>
            </a:r>
            <a:r>
              <a:rPr lang="fr-FR" sz="2400" dirty="0" smtClean="0">
                <a:latin typeface="Garamond" charset="0"/>
                <a:ea typeface="Garamond" charset="0"/>
                <a:cs typeface="Garamond" charset="0"/>
              </a:rPr>
              <a:t>nécessite </a:t>
            </a:r>
            <a:r>
              <a:rPr lang="fr-FR" sz="2400" dirty="0">
                <a:latin typeface="Garamond" charset="0"/>
                <a:ea typeface="Garamond" charset="0"/>
                <a:cs typeface="Garamond" charset="0"/>
              </a:rPr>
              <a:t>souvent la </a:t>
            </a:r>
            <a:r>
              <a:rPr lang="fr-FR" sz="2400" dirty="0" smtClean="0">
                <a:latin typeface="Garamond" charset="0"/>
                <a:ea typeface="Garamond" charset="0"/>
                <a:cs typeface="Garamond" charset="0"/>
              </a:rPr>
              <a:t>création </a:t>
            </a:r>
            <a:r>
              <a:rPr lang="fr-FR" sz="2400" dirty="0">
                <a:latin typeface="Garamond" charset="0"/>
                <a:ea typeface="Garamond" charset="0"/>
                <a:cs typeface="Garamond" charset="0"/>
              </a:rPr>
              <a:t>d’une nouvelle copie du </a:t>
            </a:r>
            <a:r>
              <a:rPr lang="fr-FR" sz="2400" dirty="0" smtClean="0">
                <a:latin typeface="Garamond" charset="0"/>
                <a:ea typeface="Garamond" charset="0"/>
                <a:cs typeface="Garamond" charset="0"/>
              </a:rPr>
              <a:t>répertoire </a:t>
            </a:r>
            <a:r>
              <a:rPr lang="fr-FR" sz="2400" dirty="0">
                <a:latin typeface="Garamond" charset="0"/>
                <a:ea typeface="Garamond" charset="0"/>
                <a:cs typeface="Garamond" charset="0"/>
              </a:rPr>
              <a:t>de travail, ce qui peut prendre longtemps dans le cas de gros projets. </a:t>
            </a:r>
          </a:p>
          <a:p>
            <a:pPr marL="342900" indent="-342900">
              <a:lnSpc>
                <a:spcPct val="200000"/>
              </a:lnSpc>
              <a:buFont typeface="Arial" charset="0"/>
              <a:buChar char="•"/>
            </a:pPr>
            <a:endParaRPr lang="fr-FR" sz="2000" dirty="0">
              <a:effectLst/>
              <a:latin typeface="Garamond" charset="0"/>
              <a:ea typeface="Garamond" charset="0"/>
              <a:cs typeface="Garamond" charset="0"/>
            </a:endParaRPr>
          </a:p>
        </p:txBody>
      </p:sp>
    </p:spTree>
    <p:extLst>
      <p:ext uri="{BB962C8B-B14F-4D97-AF65-F5344CB8AC3E}">
        <p14:creationId xmlns:p14="http://schemas.microsoft.com/office/powerpoint/2010/main" val="945594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0133" y="85226"/>
            <a:ext cx="10156372" cy="677651"/>
          </a:xfrm>
        </p:spPr>
        <p:txBody>
          <a:bodyPr>
            <a:normAutofit/>
          </a:bodyPr>
          <a:lstStyle/>
          <a:p>
            <a:r>
              <a:rPr lang="fr-FR" sz="3000" dirty="0" smtClean="0">
                <a:solidFill>
                  <a:schemeClr val="accent5"/>
                </a:solidFill>
                <a:latin typeface="Garamond" charset="0"/>
                <a:ea typeface="Garamond" charset="0"/>
                <a:cs typeface="Garamond" charset="0"/>
              </a:rPr>
              <a:t>Gestionnaire de Version</a:t>
            </a:r>
            <a:endParaRPr lang="fr-FR" sz="3000" dirty="0"/>
          </a:p>
        </p:txBody>
      </p:sp>
      <p:sp>
        <p:nvSpPr>
          <p:cNvPr id="3" name="Espace réservé du contenu 2"/>
          <p:cNvSpPr>
            <a:spLocks noGrp="1"/>
          </p:cNvSpPr>
          <p:nvPr>
            <p:ph idx="1"/>
          </p:nvPr>
        </p:nvSpPr>
        <p:spPr>
          <a:xfrm>
            <a:off x="220133" y="762877"/>
            <a:ext cx="11565467" cy="6095123"/>
          </a:xfrm>
        </p:spPr>
        <p:txBody>
          <a:bodyPr>
            <a:normAutofit/>
          </a:bodyPr>
          <a:lstStyle/>
          <a:p>
            <a:pPr marL="0" indent="0">
              <a:lnSpc>
                <a:spcPct val="150000"/>
              </a:lnSpc>
              <a:buNone/>
            </a:pPr>
            <a:r>
              <a:rPr lang="fr-CA" b="1" dirty="0" smtClean="0">
                <a:latin typeface="Garamond" charset="0"/>
                <a:ea typeface="Garamond" charset="0"/>
                <a:cs typeface="Garamond" charset="0"/>
                <a:hlinkClick r:id="rId3"/>
              </a:rPr>
              <a:t>Les </a:t>
            </a:r>
            <a:r>
              <a:rPr lang="fr-CA" b="1" dirty="0">
                <a:latin typeface="Garamond" charset="0"/>
                <a:ea typeface="Garamond" charset="0"/>
                <a:cs typeface="Garamond" charset="0"/>
                <a:hlinkClick r:id="rId3"/>
              </a:rPr>
              <a:t>systèmes de gestion de version </a:t>
            </a:r>
            <a:r>
              <a:rPr lang="fr-CA" b="1" dirty="0" smtClean="0">
                <a:latin typeface="Garamond" charset="0"/>
                <a:ea typeface="Garamond" charset="0"/>
                <a:cs typeface="Garamond" charset="0"/>
                <a:hlinkClick r:id="rId3"/>
              </a:rPr>
              <a:t>locaux</a:t>
            </a:r>
            <a:endParaRPr lang="fr-FR" dirty="0">
              <a:latin typeface="Garamond" charset="0"/>
              <a:ea typeface="Garamond" charset="0"/>
              <a:cs typeface="Garamond" charset="0"/>
            </a:endParaRPr>
          </a:p>
          <a:p>
            <a:pPr marL="0" indent="0">
              <a:lnSpc>
                <a:spcPct val="150000"/>
              </a:lnSpc>
              <a:buNone/>
            </a:pPr>
            <a:r>
              <a:rPr lang="fr-CA" sz="2000" dirty="0" smtClean="0">
                <a:latin typeface="Garamond" charset="0"/>
                <a:ea typeface="Garamond" charset="0"/>
                <a:cs typeface="Garamond" charset="0"/>
              </a:rPr>
              <a:t>La </a:t>
            </a:r>
            <a:r>
              <a:rPr lang="fr-CA" sz="2000" dirty="0">
                <a:latin typeface="Garamond" charset="0"/>
                <a:ea typeface="Garamond" charset="0"/>
                <a:cs typeface="Garamond" charset="0"/>
              </a:rPr>
              <a:t>première solution pour gérer les </a:t>
            </a:r>
            <a:r>
              <a:rPr lang="fr-CA" sz="2000" dirty="0" smtClean="0">
                <a:latin typeface="Garamond" charset="0"/>
                <a:ea typeface="Garamond" charset="0"/>
                <a:cs typeface="Garamond" charset="0"/>
              </a:rPr>
              <a:t>versions créé </a:t>
            </a:r>
            <a:r>
              <a:rPr lang="fr-CA" sz="2000" dirty="0">
                <a:latin typeface="Garamond" charset="0"/>
                <a:ea typeface="Garamond" charset="0"/>
                <a:cs typeface="Garamond" charset="0"/>
              </a:rPr>
              <a:t>par les développeurs est VCS (</a:t>
            </a:r>
            <a:r>
              <a:rPr lang="fr-CA" sz="2000" i="1" dirty="0">
                <a:latin typeface="Garamond" charset="0"/>
                <a:ea typeface="Garamond" charset="0"/>
                <a:cs typeface="Garamond" charset="0"/>
              </a:rPr>
              <a:t>Version Control System</a:t>
            </a:r>
            <a:r>
              <a:rPr lang="fr-CA" sz="2000" dirty="0">
                <a:latin typeface="Garamond" charset="0"/>
                <a:ea typeface="Garamond" charset="0"/>
                <a:cs typeface="Garamond" charset="0"/>
              </a:rPr>
              <a:t>) </a:t>
            </a:r>
            <a:r>
              <a:rPr lang="fr-CA" sz="2000" dirty="0" smtClean="0">
                <a:latin typeface="Garamond" charset="0"/>
                <a:ea typeface="Garamond" charset="0"/>
                <a:cs typeface="Garamond" charset="0"/>
              </a:rPr>
              <a:t>des systèmes locaux </a:t>
            </a:r>
            <a:r>
              <a:rPr lang="fr-CA" sz="2000" dirty="0">
                <a:latin typeface="Garamond" charset="0"/>
                <a:ea typeface="Garamond" charset="0"/>
                <a:cs typeface="Garamond" charset="0"/>
              </a:rPr>
              <a:t>qui utilisaient une base de données simple pour conserver les modifications d’un fichier</a:t>
            </a:r>
            <a:r>
              <a:rPr lang="fr-CA" sz="2000" dirty="0" smtClean="0">
                <a:latin typeface="Garamond" charset="0"/>
                <a:ea typeface="Garamond" charset="0"/>
                <a:cs typeface="Garamond" charset="0"/>
              </a:rPr>
              <a:t>.</a:t>
            </a:r>
          </a:p>
          <a:p>
            <a:pPr marL="0" indent="0">
              <a:lnSpc>
                <a:spcPct val="150000"/>
              </a:lnSpc>
              <a:buNone/>
            </a:pPr>
            <a:endParaRPr lang="fr-FR" sz="2000" dirty="0">
              <a:latin typeface="Garamond" charset="0"/>
              <a:ea typeface="Garamond" charset="0"/>
              <a:cs typeface="Garamond" charset="0"/>
            </a:endParaRPr>
          </a:p>
          <a:p>
            <a:pPr marL="0" indent="0">
              <a:lnSpc>
                <a:spcPct val="200000"/>
              </a:lnSpc>
              <a:buNone/>
            </a:pPr>
            <a:endParaRPr lang="fr-FR" sz="2000" dirty="0">
              <a:latin typeface="Garamond" charset="0"/>
              <a:ea typeface="Garamond" charset="0"/>
              <a:cs typeface="Garamond" charset="0"/>
            </a:endParaRPr>
          </a:p>
          <a:p>
            <a:endParaRPr lang="fr-FR" dirty="0"/>
          </a:p>
        </p:txBody>
      </p:sp>
      <p:pic>
        <p:nvPicPr>
          <p:cNvPr id="4" name="Image 3"/>
          <p:cNvPicPr/>
          <p:nvPr/>
        </p:nvPicPr>
        <p:blipFill>
          <a:blip r:embed="rId4">
            <a:extLst>
              <a:ext uri="{28A0092B-C50C-407E-A947-70E740481C1C}">
                <a14:useLocalDpi xmlns:a14="http://schemas.microsoft.com/office/drawing/2010/main" val="0"/>
              </a:ext>
            </a:extLst>
          </a:blip>
          <a:srcRect/>
          <a:stretch>
            <a:fillRect/>
          </a:stretch>
        </p:blipFill>
        <p:spPr bwMode="auto">
          <a:xfrm>
            <a:off x="4112623" y="3018578"/>
            <a:ext cx="3520440" cy="2988310"/>
          </a:xfrm>
          <a:prstGeom prst="rect">
            <a:avLst/>
          </a:prstGeom>
          <a:noFill/>
          <a:ln>
            <a:noFill/>
          </a:ln>
        </p:spPr>
      </p:pic>
      <p:sp>
        <p:nvSpPr>
          <p:cNvPr id="6" name="Rectangle 5"/>
          <p:cNvSpPr/>
          <p:nvPr/>
        </p:nvSpPr>
        <p:spPr>
          <a:xfrm>
            <a:off x="2082800" y="5934670"/>
            <a:ext cx="10109200" cy="923330"/>
          </a:xfrm>
          <a:prstGeom prst="rect">
            <a:avLst/>
          </a:prstGeom>
        </p:spPr>
        <p:txBody>
          <a:bodyPr wrap="square">
            <a:spAutoFit/>
          </a:bodyPr>
          <a:lstStyle/>
          <a:p>
            <a:pPr>
              <a:lnSpc>
                <a:spcPct val="150000"/>
              </a:lnSpc>
              <a:spcAft>
                <a:spcPts val="1000"/>
              </a:spcAft>
            </a:pPr>
            <a:r>
              <a:rPr lang="fr-CA" i="1" dirty="0" smtClean="0">
                <a:effectLst/>
                <a:latin typeface="Garamond" charset="0"/>
                <a:ea typeface="Times New Roman" charset="0"/>
                <a:cs typeface="Times New Roman" charset="0"/>
              </a:rPr>
              <a:t>Gestion de version locale. Source : Démarrage rapide - À propos de la gestion de version. Repéré au : </a:t>
            </a:r>
            <a:r>
              <a:rPr lang="fr-CA" i="1" u="none" strike="noStrike" dirty="0" smtClean="0">
                <a:effectLst/>
                <a:latin typeface="Garamond" charset="0"/>
                <a:ea typeface="Times New Roman" charset="0"/>
                <a:cs typeface="Times New Roman" charset="0"/>
                <a:hlinkClick r:id="rId5"/>
              </a:rPr>
              <a:t>https://git-scm.com/book/fr/v2/D%C3%A9marrage-rapide-%C3%80-propos-de-la-gestion-de-version</a:t>
            </a:r>
            <a:endParaRPr lang="fr-FR" dirty="0">
              <a:effectLst/>
              <a:latin typeface="Calibri" charset="0"/>
              <a:ea typeface="Calibri" charset="0"/>
              <a:cs typeface="Times New Roman" charset="0"/>
            </a:endParaRPr>
          </a:p>
        </p:txBody>
      </p:sp>
    </p:spTree>
    <p:extLst>
      <p:ext uri="{BB962C8B-B14F-4D97-AF65-F5344CB8AC3E}">
        <p14:creationId xmlns:p14="http://schemas.microsoft.com/office/powerpoint/2010/main" val="919320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042584" cy="810883"/>
          </a:xfrm>
        </p:spPr>
        <p:txBody>
          <a:bodyPr>
            <a:normAutofit/>
          </a:bodyPr>
          <a:lstStyle/>
          <a:p>
            <a:r>
              <a:rPr lang="fr-FR" sz="4000" dirty="0">
                <a:solidFill>
                  <a:schemeClr val="accent5"/>
                </a:solidFill>
                <a:latin typeface="Garamond" charset="0"/>
                <a:ea typeface="Garamond" charset="0"/>
                <a:cs typeface="Garamond" charset="0"/>
              </a:rPr>
              <a:t>C’est quoi une </a:t>
            </a:r>
            <a:r>
              <a:rPr lang="fr-FR" sz="4000" dirty="0" smtClean="0">
                <a:solidFill>
                  <a:schemeClr val="accent5"/>
                </a:solidFill>
                <a:latin typeface="Garamond" charset="0"/>
                <a:ea typeface="Garamond" charset="0"/>
                <a:cs typeface="Garamond" charset="0"/>
              </a:rPr>
              <a:t>branche </a:t>
            </a:r>
            <a:r>
              <a:rPr lang="fr-FR" sz="4000" dirty="0">
                <a:solidFill>
                  <a:schemeClr val="accent5"/>
                </a:solidFill>
                <a:latin typeface="Garamond" charset="0"/>
                <a:ea typeface="Garamond" charset="0"/>
                <a:cs typeface="Garamond" charset="0"/>
              </a:rPr>
              <a:t>? </a:t>
            </a:r>
          </a:p>
        </p:txBody>
      </p:sp>
      <p:sp>
        <p:nvSpPr>
          <p:cNvPr id="3" name="Espace réservé du contenu 2"/>
          <p:cNvSpPr>
            <a:spLocks noGrp="1"/>
          </p:cNvSpPr>
          <p:nvPr>
            <p:ph idx="1"/>
          </p:nvPr>
        </p:nvSpPr>
        <p:spPr>
          <a:xfrm>
            <a:off x="0" y="810884"/>
            <a:ext cx="11214339" cy="5598542"/>
          </a:xfrm>
        </p:spPr>
        <p:txBody>
          <a:bodyPr>
            <a:normAutofit/>
          </a:bodyPr>
          <a:lstStyle/>
          <a:p>
            <a:r>
              <a:rPr lang="fr-FR" sz="2400" dirty="0">
                <a:latin typeface="Garamond" charset="0"/>
                <a:ea typeface="Garamond" charset="0"/>
                <a:cs typeface="Garamond" charset="0"/>
              </a:rPr>
              <a:t>Une branche dans Git est tout simplement un pointeur mobile </a:t>
            </a:r>
            <a:r>
              <a:rPr lang="fr-FR" sz="2400" dirty="0" smtClean="0">
                <a:latin typeface="Garamond" charset="0"/>
                <a:ea typeface="Garamond" charset="0"/>
                <a:cs typeface="Garamond" charset="0"/>
              </a:rPr>
              <a:t>vers </a:t>
            </a:r>
            <a:r>
              <a:rPr lang="fr-FR" sz="2400" dirty="0">
                <a:latin typeface="Garamond" charset="0"/>
                <a:ea typeface="Garamond" charset="0"/>
                <a:cs typeface="Garamond" charset="0"/>
              </a:rPr>
              <a:t>un  d</a:t>
            </a:r>
            <a:r>
              <a:rPr lang="fr-FR" sz="2400" dirty="0" smtClean="0">
                <a:latin typeface="Garamond" charset="0"/>
                <a:ea typeface="Garamond" charset="0"/>
                <a:cs typeface="Garamond" charset="0"/>
              </a:rPr>
              <a:t>es </a:t>
            </a:r>
            <a:r>
              <a:rPr lang="fr-FR" sz="2400" dirty="0">
                <a:latin typeface="Garamond" charset="0"/>
                <a:ea typeface="Garamond" charset="0"/>
                <a:cs typeface="Garamond" charset="0"/>
              </a:rPr>
              <a:t>objets commit. </a:t>
            </a:r>
          </a:p>
          <a:p>
            <a:r>
              <a:rPr lang="fr-FR" sz="2400" dirty="0" smtClean="0">
                <a:latin typeface="Garamond" charset="0"/>
                <a:ea typeface="Garamond" charset="0"/>
                <a:cs typeface="Garamond" charset="0"/>
              </a:rPr>
              <a:t>La </a:t>
            </a:r>
            <a:r>
              <a:rPr lang="fr-FR" sz="2400" dirty="0">
                <a:latin typeface="Garamond" charset="0"/>
                <a:ea typeface="Garamond" charset="0"/>
                <a:cs typeface="Garamond" charset="0"/>
              </a:rPr>
              <a:t>branche par </a:t>
            </a:r>
            <a:r>
              <a:rPr lang="fr-FR" sz="2400" dirty="0" smtClean="0">
                <a:latin typeface="Garamond" charset="0"/>
                <a:ea typeface="Garamond" charset="0"/>
                <a:cs typeface="Garamond" charset="0"/>
              </a:rPr>
              <a:t>défaut </a:t>
            </a:r>
            <a:r>
              <a:rPr lang="fr-FR" sz="2400" dirty="0">
                <a:latin typeface="Garamond" charset="0"/>
                <a:ea typeface="Garamond" charset="0"/>
                <a:cs typeface="Garamond" charset="0"/>
              </a:rPr>
              <a:t>dans Git s'appelle </a:t>
            </a:r>
            <a:r>
              <a:rPr lang="fr-FR" sz="2400" b="1" dirty="0">
                <a:latin typeface="Garamond" charset="0"/>
                <a:ea typeface="Garamond" charset="0"/>
                <a:cs typeface="Garamond" charset="0"/>
              </a:rPr>
              <a:t>master</a:t>
            </a:r>
            <a:r>
              <a:rPr lang="fr-FR" sz="2400" dirty="0">
                <a:latin typeface="Garamond" charset="0"/>
                <a:ea typeface="Garamond" charset="0"/>
                <a:cs typeface="Garamond" charset="0"/>
              </a:rPr>
              <a:t>. Au fur et à</a:t>
            </a:r>
            <a:r>
              <a:rPr lang="fr-FR" sz="2400" dirty="0" smtClean="0">
                <a:latin typeface="Garamond" charset="0"/>
                <a:ea typeface="Garamond" charset="0"/>
                <a:cs typeface="Garamond" charset="0"/>
              </a:rPr>
              <a:t> </a:t>
            </a:r>
            <a:r>
              <a:rPr lang="fr-FR" sz="2400" dirty="0">
                <a:latin typeface="Garamond" charset="0"/>
                <a:ea typeface="Garamond" charset="0"/>
                <a:cs typeface="Garamond" charset="0"/>
              </a:rPr>
              <a:t>mesure des </a:t>
            </a:r>
            <a:r>
              <a:rPr lang="fr-FR" sz="2400" dirty="0" smtClean="0">
                <a:latin typeface="Garamond" charset="0"/>
                <a:ea typeface="Garamond" charset="0"/>
                <a:cs typeface="Garamond" charset="0"/>
              </a:rPr>
              <a:t>validations</a:t>
            </a:r>
            <a:r>
              <a:rPr lang="fr-FR" sz="2400" dirty="0">
                <a:latin typeface="Garamond" charset="0"/>
                <a:ea typeface="Garamond" charset="0"/>
                <a:cs typeface="Garamond" charset="0"/>
              </a:rPr>
              <a:t>, la branche </a:t>
            </a:r>
            <a:r>
              <a:rPr lang="fr-FR" sz="2400" b="1" dirty="0">
                <a:latin typeface="Garamond" charset="0"/>
                <a:ea typeface="Garamond" charset="0"/>
                <a:cs typeface="Garamond" charset="0"/>
              </a:rPr>
              <a:t>master</a:t>
            </a:r>
            <a:r>
              <a:rPr lang="fr-FR" sz="2400" dirty="0">
                <a:latin typeface="Garamond" charset="0"/>
                <a:ea typeface="Garamond" charset="0"/>
                <a:cs typeface="Garamond" charset="0"/>
              </a:rPr>
              <a:t> pointe vers le dernier des </a:t>
            </a:r>
            <a:r>
              <a:rPr lang="fr-FR" sz="2400" dirty="0" err="1">
                <a:latin typeface="Garamond" charset="0"/>
                <a:ea typeface="Garamond" charset="0"/>
                <a:cs typeface="Garamond" charset="0"/>
              </a:rPr>
              <a:t>commits</a:t>
            </a:r>
            <a:r>
              <a:rPr lang="fr-FR" sz="2400" dirty="0">
                <a:latin typeface="Garamond" charset="0"/>
                <a:ea typeface="Garamond" charset="0"/>
                <a:cs typeface="Garamond" charset="0"/>
              </a:rPr>
              <a:t> </a:t>
            </a:r>
            <a:r>
              <a:rPr lang="fr-FR" sz="2400" dirty="0" smtClean="0">
                <a:latin typeface="Garamond" charset="0"/>
                <a:ea typeface="Garamond" charset="0"/>
                <a:cs typeface="Garamond" charset="0"/>
              </a:rPr>
              <a:t>réalisés</a:t>
            </a:r>
            <a:r>
              <a:rPr lang="fr-FR" sz="2400" dirty="0">
                <a:latin typeface="Garamond" charset="0"/>
                <a:ea typeface="Garamond" charset="0"/>
                <a:cs typeface="Garamond" charset="0"/>
              </a:rPr>
              <a:t>. </a:t>
            </a:r>
          </a:p>
          <a:p>
            <a:r>
              <a:rPr lang="fr-FR" sz="2400" dirty="0">
                <a:latin typeface="Garamond" charset="0"/>
                <a:ea typeface="Garamond" charset="0"/>
                <a:cs typeface="Garamond" charset="0"/>
              </a:rPr>
              <a:t>À</a:t>
            </a:r>
            <a:r>
              <a:rPr lang="fr-FR" sz="2400" dirty="0" smtClean="0">
                <a:latin typeface="Garamond" charset="0"/>
                <a:ea typeface="Garamond" charset="0"/>
                <a:cs typeface="Garamond" charset="0"/>
              </a:rPr>
              <a:t> </a:t>
            </a:r>
            <a:r>
              <a:rPr lang="fr-FR" sz="2400" dirty="0">
                <a:latin typeface="Garamond" charset="0"/>
                <a:ea typeface="Garamond" charset="0"/>
                <a:cs typeface="Garamond" charset="0"/>
              </a:rPr>
              <a:t>chaque validation, le </a:t>
            </a:r>
            <a:r>
              <a:rPr lang="fr-FR" sz="2400" dirty="0" smtClean="0">
                <a:latin typeface="Garamond" charset="0"/>
                <a:ea typeface="Garamond" charset="0"/>
                <a:cs typeface="Garamond" charset="0"/>
              </a:rPr>
              <a:t>pointeur </a:t>
            </a:r>
            <a:r>
              <a:rPr lang="fr-FR" sz="2400" dirty="0">
                <a:latin typeface="Garamond" charset="0"/>
                <a:ea typeface="Garamond" charset="0"/>
                <a:cs typeface="Garamond" charset="0"/>
              </a:rPr>
              <a:t>de la branche master avance </a:t>
            </a:r>
            <a:r>
              <a:rPr lang="fr-FR" sz="2400" dirty="0" smtClean="0">
                <a:latin typeface="Garamond" charset="0"/>
                <a:ea typeface="Garamond" charset="0"/>
                <a:cs typeface="Garamond" charset="0"/>
              </a:rPr>
              <a:t>automatiquement</a:t>
            </a:r>
            <a:r>
              <a:rPr lang="fr-FR" sz="2400" dirty="0">
                <a:latin typeface="Garamond" charset="0"/>
                <a:ea typeface="Garamond" charset="0"/>
                <a:cs typeface="Garamond" charset="0"/>
              </a:rPr>
              <a:t>. </a:t>
            </a:r>
            <a:endParaRPr lang="fr-FR" sz="2400" dirty="0" smtClean="0">
              <a:latin typeface="Garamond" charset="0"/>
              <a:ea typeface="Garamond" charset="0"/>
              <a:cs typeface="Garamond" charset="0"/>
            </a:endParaRPr>
          </a:p>
          <a:p>
            <a:endParaRPr lang="fr-FR" sz="2400" dirty="0">
              <a:effectLst/>
              <a:latin typeface="Garamond" charset="0"/>
              <a:ea typeface="Garamond" charset="0"/>
              <a:cs typeface="Garamond" charset="0"/>
            </a:endParaRPr>
          </a:p>
        </p:txBody>
      </p:sp>
      <p:pic>
        <p:nvPicPr>
          <p:cNvPr id="4" name="Image 3"/>
          <p:cNvPicPr>
            <a:picLocks noChangeAspect="1"/>
          </p:cNvPicPr>
          <p:nvPr/>
        </p:nvPicPr>
        <p:blipFill>
          <a:blip r:embed="rId3"/>
          <a:stretch>
            <a:fillRect/>
          </a:stretch>
        </p:blipFill>
        <p:spPr>
          <a:xfrm>
            <a:off x="2881223" y="2966361"/>
            <a:ext cx="6630358" cy="3163007"/>
          </a:xfrm>
          <a:prstGeom prst="rect">
            <a:avLst/>
          </a:prstGeom>
        </p:spPr>
      </p:pic>
      <p:sp>
        <p:nvSpPr>
          <p:cNvPr id="5" name="Rectangle 4"/>
          <p:cNvSpPr/>
          <p:nvPr/>
        </p:nvSpPr>
        <p:spPr>
          <a:xfrm>
            <a:off x="966158" y="6129368"/>
            <a:ext cx="11829691" cy="646331"/>
          </a:xfrm>
          <a:prstGeom prst="rect">
            <a:avLst/>
          </a:prstGeom>
        </p:spPr>
        <p:txBody>
          <a:bodyPr wrap="square">
            <a:spAutoFit/>
          </a:bodyPr>
          <a:lstStyle/>
          <a:p>
            <a:pPr algn="ctr"/>
            <a:r>
              <a:rPr lang="fr-FR" dirty="0" smtClean="0">
                <a:effectLst/>
                <a:latin typeface="Garamond" panose="02020404030301010803" pitchFamily="18" charset="0"/>
              </a:rPr>
              <a:t>Branche pointant dans l'historique des données de commit. Les branches avec Git. Source : https://git- </a:t>
            </a:r>
            <a:r>
              <a:rPr lang="fr-FR" dirty="0" err="1" smtClean="0">
                <a:effectLst/>
                <a:latin typeface="Garamond" panose="02020404030301010803" pitchFamily="18" charset="0"/>
              </a:rPr>
              <a:t>scm.com</a:t>
            </a:r>
            <a:r>
              <a:rPr lang="fr-FR" dirty="0" smtClean="0">
                <a:effectLst/>
                <a:latin typeface="Garamond" panose="02020404030301010803" pitchFamily="18" charset="0"/>
              </a:rPr>
              <a:t>/book/</a:t>
            </a:r>
            <a:r>
              <a:rPr lang="fr-FR" dirty="0" err="1" smtClean="0">
                <a:effectLst/>
                <a:latin typeface="Garamond" panose="02020404030301010803" pitchFamily="18" charset="0"/>
              </a:rPr>
              <a:t>fr</a:t>
            </a:r>
            <a:r>
              <a:rPr lang="fr-FR" dirty="0" smtClean="0">
                <a:effectLst/>
                <a:latin typeface="Garamond" panose="02020404030301010803" pitchFamily="18" charset="0"/>
              </a:rPr>
              <a:t>/v1/Les-branches-avec-Git-Ce-</a:t>
            </a:r>
            <a:r>
              <a:rPr lang="fr-FR" dirty="0" err="1" smtClean="0">
                <a:effectLst/>
                <a:latin typeface="Garamond" panose="02020404030301010803" pitchFamily="18" charset="0"/>
              </a:rPr>
              <a:t>qu</a:t>
            </a:r>
            <a:r>
              <a:rPr lang="fr-FR" dirty="0" smtClean="0">
                <a:effectLst/>
                <a:latin typeface="Garamond" panose="02020404030301010803" pitchFamily="18" charset="0"/>
              </a:rPr>
              <a:t>-est-une-branche </a:t>
            </a:r>
            <a:endParaRPr lang="fr-FR" dirty="0">
              <a:latin typeface="Garamond" panose="02020404030301010803" pitchFamily="18" charset="0"/>
            </a:endParaRPr>
          </a:p>
        </p:txBody>
      </p:sp>
    </p:spTree>
    <p:extLst>
      <p:ext uri="{BB962C8B-B14F-4D97-AF65-F5344CB8AC3E}">
        <p14:creationId xmlns:p14="http://schemas.microsoft.com/office/powerpoint/2010/main" val="795737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042584" cy="810883"/>
          </a:xfrm>
        </p:spPr>
        <p:txBody>
          <a:bodyPr>
            <a:normAutofit/>
          </a:bodyPr>
          <a:lstStyle/>
          <a:p>
            <a:r>
              <a:rPr lang="fr-FR" sz="4000" dirty="0" smtClean="0">
                <a:solidFill>
                  <a:schemeClr val="accent5"/>
                </a:solidFill>
                <a:latin typeface="Garamond" charset="0"/>
                <a:ea typeface="Garamond" charset="0"/>
                <a:cs typeface="Garamond" charset="0"/>
              </a:rPr>
              <a:t>Fonctionnement des branches </a:t>
            </a:r>
            <a:r>
              <a:rPr lang="fr-FR" sz="4000" dirty="0">
                <a:solidFill>
                  <a:schemeClr val="accent5"/>
                </a:solidFill>
                <a:latin typeface="Garamond" charset="0"/>
                <a:ea typeface="Garamond" charset="0"/>
                <a:cs typeface="Garamond" charset="0"/>
              </a:rPr>
              <a:t>? </a:t>
            </a:r>
          </a:p>
        </p:txBody>
      </p:sp>
      <p:sp>
        <p:nvSpPr>
          <p:cNvPr id="3" name="Espace réservé du contenu 2"/>
          <p:cNvSpPr>
            <a:spLocks noGrp="1"/>
          </p:cNvSpPr>
          <p:nvPr>
            <p:ph idx="1"/>
          </p:nvPr>
        </p:nvSpPr>
        <p:spPr>
          <a:xfrm>
            <a:off x="0" y="810884"/>
            <a:ext cx="11214339" cy="5598542"/>
          </a:xfrm>
        </p:spPr>
        <p:txBody>
          <a:bodyPr>
            <a:normAutofit/>
          </a:bodyPr>
          <a:lstStyle/>
          <a:p>
            <a:pPr>
              <a:lnSpc>
                <a:spcPct val="150000"/>
              </a:lnSpc>
            </a:pPr>
            <a:r>
              <a:rPr lang="fr-FR" sz="2400" dirty="0">
                <a:latin typeface="Garamond" charset="0"/>
                <a:ea typeface="Garamond" charset="0"/>
                <a:cs typeface="Garamond" charset="0"/>
              </a:rPr>
              <a:t>Que se passe-t-il si vous </a:t>
            </a:r>
            <a:r>
              <a:rPr lang="fr-FR" sz="2400" dirty="0" smtClean="0">
                <a:latin typeface="Garamond" charset="0"/>
                <a:ea typeface="Garamond" charset="0"/>
                <a:cs typeface="Garamond" charset="0"/>
              </a:rPr>
              <a:t>créez </a:t>
            </a:r>
            <a:r>
              <a:rPr lang="fr-FR" sz="2400" dirty="0">
                <a:latin typeface="Garamond" charset="0"/>
                <a:ea typeface="Garamond" charset="0"/>
                <a:cs typeface="Garamond" charset="0"/>
              </a:rPr>
              <a:t>une nouvelle branche ? Et bien, cela </a:t>
            </a:r>
            <a:r>
              <a:rPr lang="fr-FR" sz="2400" dirty="0" smtClean="0">
                <a:latin typeface="Garamond" charset="0"/>
                <a:ea typeface="Garamond" charset="0"/>
                <a:cs typeface="Garamond" charset="0"/>
              </a:rPr>
              <a:t>crée </a:t>
            </a:r>
            <a:r>
              <a:rPr lang="fr-FR" sz="2400" dirty="0">
                <a:latin typeface="Garamond" charset="0"/>
                <a:ea typeface="Garamond" charset="0"/>
                <a:cs typeface="Garamond" charset="0"/>
              </a:rPr>
              <a:t>un nouveau </a:t>
            </a:r>
            <a:r>
              <a:rPr lang="fr-FR" sz="2400" dirty="0" smtClean="0">
                <a:latin typeface="Garamond" charset="0"/>
                <a:ea typeface="Garamond" charset="0"/>
                <a:cs typeface="Garamond" charset="0"/>
              </a:rPr>
              <a:t>pointeur  à déplacer </a:t>
            </a:r>
            <a:r>
              <a:rPr lang="fr-FR" sz="2400" dirty="0">
                <a:latin typeface="Garamond" charset="0"/>
                <a:ea typeface="Garamond" charset="0"/>
                <a:cs typeface="Garamond" charset="0"/>
              </a:rPr>
              <a:t>et qui pointe vers le commit actuel. Supposons que vous </a:t>
            </a:r>
            <a:r>
              <a:rPr lang="fr-FR" sz="2400" dirty="0" smtClean="0">
                <a:latin typeface="Garamond" charset="0"/>
                <a:ea typeface="Garamond" charset="0"/>
                <a:cs typeface="Garamond" charset="0"/>
              </a:rPr>
              <a:t>créez </a:t>
            </a:r>
            <a:r>
              <a:rPr lang="fr-FR" sz="2400" dirty="0">
                <a:latin typeface="Garamond" charset="0"/>
                <a:ea typeface="Garamond" charset="0"/>
                <a:cs typeface="Garamond" charset="0"/>
              </a:rPr>
              <a:t>une nouvelle branche </a:t>
            </a:r>
            <a:r>
              <a:rPr lang="fr-FR" sz="2400" dirty="0" err="1" smtClean="0">
                <a:latin typeface="Garamond" charset="0"/>
                <a:ea typeface="Garamond" charset="0"/>
                <a:cs typeface="Garamond" charset="0"/>
              </a:rPr>
              <a:t>testing</a:t>
            </a:r>
            <a:r>
              <a:rPr lang="fr-FR" sz="2400" dirty="0">
                <a:latin typeface="Garamond" charset="0"/>
                <a:ea typeface="Garamond" charset="0"/>
                <a:cs typeface="Garamond" charset="0"/>
              </a:rPr>
              <a:t> </a:t>
            </a:r>
            <a:r>
              <a:rPr lang="fr-FR" sz="2400" dirty="0" smtClean="0">
                <a:latin typeface="Garamond" charset="0"/>
                <a:ea typeface="Garamond" charset="0"/>
                <a:cs typeface="Garamond" charset="0"/>
              </a:rPr>
              <a:t>avec la commande : </a:t>
            </a:r>
            <a:r>
              <a:rPr lang="fr-FR" sz="2200" b="1" dirty="0" smtClean="0">
                <a:latin typeface="Courier New" charset="0"/>
                <a:ea typeface="Courier New" charset="0"/>
                <a:cs typeface="Courier New" charset="0"/>
              </a:rPr>
              <a:t>$git </a:t>
            </a:r>
            <a:r>
              <a:rPr lang="fr-FR" sz="2200" b="1" dirty="0" err="1">
                <a:latin typeface="Courier New" charset="0"/>
                <a:ea typeface="Courier New" charset="0"/>
                <a:cs typeface="Courier New" charset="0"/>
              </a:rPr>
              <a:t>branch</a:t>
            </a:r>
            <a:r>
              <a:rPr lang="fr-FR" sz="2200" b="1" dirty="0">
                <a:latin typeface="Courier New" charset="0"/>
                <a:ea typeface="Courier New" charset="0"/>
                <a:cs typeface="Courier New" charset="0"/>
              </a:rPr>
              <a:t> </a:t>
            </a:r>
            <a:r>
              <a:rPr lang="fr-FR" sz="2200" b="1" dirty="0" err="1" smtClean="0">
                <a:latin typeface="Courier New" charset="0"/>
                <a:ea typeface="Courier New" charset="0"/>
                <a:cs typeface="Courier New" charset="0"/>
              </a:rPr>
              <a:t>testing</a:t>
            </a:r>
            <a:endParaRPr lang="fr-FR" sz="2200" b="1" dirty="0">
              <a:latin typeface="Courier New" charset="0"/>
              <a:ea typeface="Courier New" charset="0"/>
              <a:cs typeface="Courier New" charset="0"/>
            </a:endParaRPr>
          </a:p>
          <a:p>
            <a:pPr>
              <a:lnSpc>
                <a:spcPct val="150000"/>
              </a:lnSpc>
            </a:pPr>
            <a:endParaRPr lang="fr-FR" sz="2400" dirty="0" smtClean="0">
              <a:latin typeface="Garamond" charset="0"/>
              <a:ea typeface="Garamond" charset="0"/>
              <a:cs typeface="Garamond" charset="0"/>
            </a:endParaRPr>
          </a:p>
          <a:p>
            <a:endParaRPr lang="fr-FR" sz="2400" dirty="0">
              <a:effectLst/>
              <a:latin typeface="Garamond" charset="0"/>
              <a:ea typeface="Garamond" charset="0"/>
              <a:cs typeface="Garamond" charset="0"/>
            </a:endParaRPr>
          </a:p>
        </p:txBody>
      </p:sp>
      <p:pic>
        <p:nvPicPr>
          <p:cNvPr id="6" name="Image 5"/>
          <p:cNvPicPr>
            <a:picLocks noChangeAspect="1"/>
          </p:cNvPicPr>
          <p:nvPr/>
        </p:nvPicPr>
        <p:blipFill>
          <a:blip r:embed="rId3"/>
          <a:stretch>
            <a:fillRect/>
          </a:stretch>
        </p:blipFill>
        <p:spPr>
          <a:xfrm>
            <a:off x="3146844" y="2725413"/>
            <a:ext cx="5905500" cy="2578100"/>
          </a:xfrm>
          <a:prstGeom prst="rect">
            <a:avLst/>
          </a:prstGeom>
        </p:spPr>
      </p:pic>
      <p:sp>
        <p:nvSpPr>
          <p:cNvPr id="7" name="Rectangle 6"/>
          <p:cNvSpPr/>
          <p:nvPr/>
        </p:nvSpPr>
        <p:spPr>
          <a:xfrm>
            <a:off x="500332" y="5763095"/>
            <a:ext cx="12002219" cy="646331"/>
          </a:xfrm>
          <a:prstGeom prst="rect">
            <a:avLst/>
          </a:prstGeom>
        </p:spPr>
        <p:txBody>
          <a:bodyPr wrap="square">
            <a:spAutoFit/>
          </a:bodyPr>
          <a:lstStyle/>
          <a:p>
            <a:pPr algn="ctr"/>
            <a:r>
              <a:rPr lang="fr-FR" dirty="0" smtClean="0">
                <a:effectLst/>
                <a:latin typeface="Garamond" panose="02020404030301010803" pitchFamily="18" charset="0"/>
              </a:rPr>
              <a:t>Branches multiples pointant dans l'historique des données de commit. Les branches avec Git. Source : https://git- </a:t>
            </a:r>
            <a:r>
              <a:rPr lang="fr-FR" dirty="0" err="1" smtClean="0">
                <a:effectLst/>
                <a:latin typeface="Garamond" panose="02020404030301010803" pitchFamily="18" charset="0"/>
              </a:rPr>
              <a:t>scm.com</a:t>
            </a:r>
            <a:r>
              <a:rPr lang="fr-FR" dirty="0" smtClean="0">
                <a:effectLst/>
                <a:latin typeface="Garamond" panose="02020404030301010803" pitchFamily="18" charset="0"/>
              </a:rPr>
              <a:t>/book/</a:t>
            </a:r>
            <a:r>
              <a:rPr lang="fr-FR" dirty="0" err="1" smtClean="0">
                <a:effectLst/>
                <a:latin typeface="Garamond" panose="02020404030301010803" pitchFamily="18" charset="0"/>
              </a:rPr>
              <a:t>fr</a:t>
            </a:r>
            <a:r>
              <a:rPr lang="fr-FR" dirty="0" smtClean="0">
                <a:effectLst/>
                <a:latin typeface="Garamond" panose="02020404030301010803" pitchFamily="18" charset="0"/>
              </a:rPr>
              <a:t>/v1/Les-branches-avec-Git-Ce-</a:t>
            </a:r>
            <a:r>
              <a:rPr lang="fr-FR" dirty="0" err="1" smtClean="0">
                <a:effectLst/>
                <a:latin typeface="Garamond" panose="02020404030301010803" pitchFamily="18" charset="0"/>
              </a:rPr>
              <a:t>qu</a:t>
            </a:r>
            <a:r>
              <a:rPr lang="fr-FR" dirty="0" smtClean="0">
                <a:effectLst/>
                <a:latin typeface="Garamond" panose="02020404030301010803" pitchFamily="18" charset="0"/>
              </a:rPr>
              <a:t>-est-une-branche </a:t>
            </a:r>
            <a:endParaRPr lang="fr-FR" dirty="0">
              <a:latin typeface="Garamond" panose="02020404030301010803" pitchFamily="18" charset="0"/>
            </a:endParaRPr>
          </a:p>
        </p:txBody>
      </p:sp>
    </p:spTree>
    <p:extLst>
      <p:ext uri="{BB962C8B-B14F-4D97-AF65-F5344CB8AC3E}">
        <p14:creationId xmlns:p14="http://schemas.microsoft.com/office/powerpoint/2010/main" val="2088581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042584" cy="810883"/>
          </a:xfrm>
        </p:spPr>
        <p:txBody>
          <a:bodyPr>
            <a:normAutofit/>
          </a:bodyPr>
          <a:lstStyle/>
          <a:p>
            <a:r>
              <a:rPr lang="fr-FR" sz="4000" dirty="0" smtClean="0">
                <a:solidFill>
                  <a:schemeClr val="accent5"/>
                </a:solidFill>
                <a:latin typeface="Garamond" charset="0"/>
                <a:ea typeface="Garamond" charset="0"/>
                <a:cs typeface="Garamond" charset="0"/>
              </a:rPr>
              <a:t>Fonctionnement des branches ? </a:t>
            </a:r>
            <a:endParaRPr lang="fr-FR" sz="4000"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0" y="810884"/>
            <a:ext cx="11214339" cy="5598542"/>
          </a:xfrm>
        </p:spPr>
        <p:txBody>
          <a:bodyPr>
            <a:normAutofit/>
          </a:bodyPr>
          <a:lstStyle/>
          <a:p>
            <a:r>
              <a:rPr lang="fr-FR" sz="2400" dirty="0">
                <a:latin typeface="Garamond" charset="0"/>
                <a:ea typeface="Garamond" charset="0"/>
                <a:cs typeface="Garamond" charset="0"/>
              </a:rPr>
              <a:t>Comment Git connaît-il la branche sur laquelle vous vous trouvez ? Il conserve un pointeur spécial appelé </a:t>
            </a:r>
            <a:r>
              <a:rPr lang="fr-FR" sz="2400" dirty="0" smtClean="0">
                <a:latin typeface="Garamond" charset="0"/>
                <a:ea typeface="Garamond" charset="0"/>
                <a:cs typeface="Garamond" charset="0"/>
              </a:rPr>
              <a:t>HEAD</a:t>
            </a:r>
            <a:endParaRPr lang="fr-FR" sz="2400" dirty="0">
              <a:latin typeface="Garamond" charset="0"/>
              <a:ea typeface="Garamond" charset="0"/>
              <a:cs typeface="Garamond" charset="0"/>
            </a:endParaRPr>
          </a:p>
          <a:p>
            <a:r>
              <a:rPr lang="fr-FR" sz="2400" dirty="0" smtClean="0">
                <a:latin typeface="Garamond" charset="0"/>
                <a:ea typeface="Garamond" charset="0"/>
                <a:cs typeface="Garamond" charset="0"/>
              </a:rPr>
              <a:t>Si avec la commande nous déplaçons </a:t>
            </a:r>
            <a:r>
              <a:rPr lang="fr-FR" sz="2400" dirty="0">
                <a:latin typeface="Garamond" charset="0"/>
                <a:ea typeface="Garamond" charset="0"/>
                <a:cs typeface="Garamond" charset="0"/>
              </a:rPr>
              <a:t>le HEAD </a:t>
            </a:r>
          </a:p>
          <a:p>
            <a:r>
              <a:rPr lang="fr-FR" sz="2400" b="1" dirty="0" smtClean="0">
                <a:solidFill>
                  <a:srgbClr val="FF0000"/>
                </a:solidFill>
                <a:latin typeface="Garamond" charset="0"/>
                <a:ea typeface="Garamond" charset="0"/>
                <a:cs typeface="Garamond" charset="0"/>
              </a:rPr>
              <a:t>Attention </a:t>
            </a:r>
            <a:r>
              <a:rPr lang="fr-FR" sz="2400" b="1" dirty="0">
                <a:solidFill>
                  <a:srgbClr val="FF0000"/>
                </a:solidFill>
                <a:latin typeface="Garamond" charset="0"/>
                <a:ea typeface="Garamond" charset="0"/>
                <a:cs typeface="Garamond" charset="0"/>
              </a:rPr>
              <a:t>! </a:t>
            </a:r>
            <a:r>
              <a:rPr lang="fr-FR" sz="2400" dirty="0">
                <a:latin typeface="Garamond" charset="0"/>
                <a:ea typeface="Garamond" charset="0"/>
                <a:cs typeface="Garamond" charset="0"/>
              </a:rPr>
              <a:t>Vous perdez tout les changements non soumis (qui n’ont pas eu de commit)</a:t>
            </a:r>
          </a:p>
          <a:p>
            <a:endParaRPr lang="fr-FR" sz="2400" dirty="0" smtClean="0">
              <a:latin typeface="Garamond" charset="0"/>
              <a:ea typeface="Garamond" charset="0"/>
              <a:cs typeface="Garamond" charset="0"/>
            </a:endParaRPr>
          </a:p>
        </p:txBody>
      </p:sp>
      <p:pic>
        <p:nvPicPr>
          <p:cNvPr id="4" name="Image 3"/>
          <p:cNvPicPr>
            <a:picLocks noChangeAspect="1"/>
          </p:cNvPicPr>
          <p:nvPr/>
        </p:nvPicPr>
        <p:blipFill>
          <a:blip r:embed="rId3"/>
          <a:stretch>
            <a:fillRect/>
          </a:stretch>
        </p:blipFill>
        <p:spPr>
          <a:xfrm>
            <a:off x="3207286" y="3232635"/>
            <a:ext cx="5954023" cy="3399647"/>
          </a:xfrm>
          <a:prstGeom prst="rect">
            <a:avLst/>
          </a:prstGeom>
        </p:spPr>
      </p:pic>
      <p:sp>
        <p:nvSpPr>
          <p:cNvPr id="5" name="Rectangle 4"/>
          <p:cNvSpPr/>
          <p:nvPr/>
        </p:nvSpPr>
        <p:spPr>
          <a:xfrm>
            <a:off x="6081620" y="1619858"/>
            <a:ext cx="3079689" cy="369332"/>
          </a:xfrm>
          <a:prstGeom prst="rect">
            <a:avLst/>
          </a:prstGeom>
        </p:spPr>
        <p:txBody>
          <a:bodyPr wrap="none">
            <a:spAutoFit/>
          </a:bodyPr>
          <a:lstStyle/>
          <a:p>
            <a:r>
              <a:rPr lang="fr-FR" b="1" dirty="0" smtClean="0">
                <a:latin typeface="Courier New" charset="0"/>
                <a:ea typeface="Courier New" charset="0"/>
                <a:cs typeface="Courier New" charset="0"/>
              </a:rPr>
              <a:t>$git </a:t>
            </a:r>
            <a:r>
              <a:rPr lang="fr-FR" b="1" dirty="0" err="1" smtClean="0">
                <a:latin typeface="Courier New" charset="0"/>
                <a:ea typeface="Courier New" charset="0"/>
                <a:cs typeface="Courier New" charset="0"/>
              </a:rPr>
              <a:t>checkout</a:t>
            </a:r>
            <a:r>
              <a:rPr lang="fr-FR" b="1" dirty="0" smtClean="0">
                <a:latin typeface="Courier New" charset="0"/>
                <a:ea typeface="Courier New" charset="0"/>
                <a:cs typeface="Courier New" charset="0"/>
              </a:rPr>
              <a:t> </a:t>
            </a:r>
            <a:r>
              <a:rPr lang="fr-FR" b="1" dirty="0" err="1" smtClean="0">
                <a:latin typeface="Courier New" charset="0"/>
                <a:ea typeface="Courier New" charset="0"/>
                <a:cs typeface="Courier New" charset="0"/>
              </a:rPr>
              <a:t>testing</a:t>
            </a:r>
            <a:endParaRPr lang="fr-FR" b="1" dirty="0">
              <a:latin typeface="Courier New" charset="0"/>
              <a:ea typeface="Courier New" charset="0"/>
              <a:cs typeface="Courier New" charset="0"/>
            </a:endParaRPr>
          </a:p>
        </p:txBody>
      </p:sp>
    </p:spTree>
    <p:extLst>
      <p:ext uri="{BB962C8B-B14F-4D97-AF65-F5344CB8AC3E}">
        <p14:creationId xmlns:p14="http://schemas.microsoft.com/office/powerpoint/2010/main" val="203742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042584" cy="810883"/>
          </a:xfrm>
        </p:spPr>
        <p:txBody>
          <a:bodyPr>
            <a:normAutofit/>
          </a:bodyPr>
          <a:lstStyle/>
          <a:p>
            <a:r>
              <a:rPr lang="fr-FR" sz="4000" dirty="0" smtClean="0">
                <a:solidFill>
                  <a:schemeClr val="accent5"/>
                </a:solidFill>
                <a:latin typeface="Garamond" charset="0"/>
                <a:ea typeface="Garamond" charset="0"/>
                <a:cs typeface="Garamond" charset="0"/>
              </a:rPr>
              <a:t>Fonctionnement des branches ? </a:t>
            </a:r>
            <a:endParaRPr lang="fr-FR" sz="4000"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0" y="810884"/>
            <a:ext cx="11214339" cy="5598542"/>
          </a:xfrm>
        </p:spPr>
        <p:txBody>
          <a:bodyPr>
            <a:normAutofit/>
          </a:bodyPr>
          <a:lstStyle/>
          <a:p>
            <a:endParaRPr lang="fr-FR" sz="2400" dirty="0" smtClean="0">
              <a:latin typeface="Garamond" charset="0"/>
              <a:ea typeface="Garamond" charset="0"/>
              <a:cs typeface="Garamond" charset="0"/>
            </a:endParaRPr>
          </a:p>
        </p:txBody>
      </p:sp>
      <p:sp>
        <p:nvSpPr>
          <p:cNvPr id="7" name="Rectangle 6"/>
          <p:cNvSpPr/>
          <p:nvPr/>
        </p:nvSpPr>
        <p:spPr>
          <a:xfrm>
            <a:off x="0" y="2638844"/>
            <a:ext cx="5439494" cy="1200329"/>
          </a:xfrm>
          <a:prstGeom prst="rect">
            <a:avLst/>
          </a:prstGeom>
        </p:spPr>
        <p:txBody>
          <a:bodyPr wrap="square">
            <a:spAutoFit/>
          </a:bodyPr>
          <a:lstStyle/>
          <a:p>
            <a:r>
              <a:rPr lang="fr-FR" b="1" dirty="0">
                <a:latin typeface="Courier New" charset="0"/>
                <a:ea typeface="Courier New" charset="0"/>
                <a:cs typeface="Courier New" charset="0"/>
              </a:rPr>
              <a:t>$ </a:t>
            </a:r>
            <a:r>
              <a:rPr lang="fr-FR" b="1" dirty="0" err="1">
                <a:latin typeface="Courier New" charset="0"/>
                <a:ea typeface="Courier New" charset="0"/>
                <a:cs typeface="Courier New" charset="0"/>
              </a:rPr>
              <a:t>vim</a:t>
            </a:r>
            <a:r>
              <a:rPr lang="fr-FR" b="1" dirty="0">
                <a:latin typeface="Courier New" charset="0"/>
                <a:ea typeface="Courier New" charset="0"/>
                <a:cs typeface="Courier New" charset="0"/>
              </a:rPr>
              <a:t> </a:t>
            </a:r>
            <a:r>
              <a:rPr lang="fr-FR" b="1" dirty="0" err="1">
                <a:latin typeface="Courier New" charset="0"/>
                <a:ea typeface="Courier New" charset="0"/>
                <a:cs typeface="Courier New" charset="0"/>
              </a:rPr>
              <a:t>test.rb</a:t>
            </a:r>
            <a:r>
              <a:rPr lang="fr-FR" b="1" dirty="0">
                <a:latin typeface="Courier New" charset="0"/>
                <a:ea typeface="Courier New" charset="0"/>
                <a:cs typeface="Courier New" charset="0"/>
              </a:rPr>
              <a:t> </a:t>
            </a:r>
            <a:endParaRPr lang="fr-FR" b="1" dirty="0" smtClean="0">
              <a:latin typeface="Courier New" charset="0"/>
              <a:ea typeface="Courier New" charset="0"/>
              <a:cs typeface="Courier New" charset="0"/>
            </a:endParaRPr>
          </a:p>
          <a:p>
            <a:r>
              <a:rPr lang="fr-FR" b="1" dirty="0" smtClean="0">
                <a:latin typeface="Courier New" charset="0"/>
                <a:ea typeface="Courier New" charset="0"/>
                <a:cs typeface="Courier New" charset="0"/>
              </a:rPr>
              <a:t>$ </a:t>
            </a:r>
            <a:r>
              <a:rPr lang="fr-FR" b="1" dirty="0">
                <a:latin typeface="Courier New" charset="0"/>
                <a:ea typeface="Courier New" charset="0"/>
                <a:cs typeface="Courier New" charset="0"/>
              </a:rPr>
              <a:t>git commit -a -m 'petite modification' </a:t>
            </a:r>
            <a:endParaRPr lang="fr-FR" b="1" dirty="0" smtClean="0">
              <a:latin typeface="Courier New" charset="0"/>
              <a:ea typeface="Courier New" charset="0"/>
              <a:cs typeface="Courier New" charset="0"/>
            </a:endParaRPr>
          </a:p>
          <a:p>
            <a:endParaRPr lang="fr-FR" dirty="0">
              <a:latin typeface="Courier New" charset="0"/>
              <a:ea typeface="Courier New" charset="0"/>
              <a:cs typeface="Courier New" charset="0"/>
            </a:endParaRPr>
          </a:p>
        </p:txBody>
      </p:sp>
      <p:pic>
        <p:nvPicPr>
          <p:cNvPr id="5" name="Image 4"/>
          <p:cNvPicPr>
            <a:picLocks noChangeAspect="1"/>
          </p:cNvPicPr>
          <p:nvPr/>
        </p:nvPicPr>
        <p:blipFill>
          <a:blip r:embed="rId3"/>
          <a:stretch>
            <a:fillRect/>
          </a:stretch>
        </p:blipFill>
        <p:spPr>
          <a:xfrm>
            <a:off x="4423283" y="1724623"/>
            <a:ext cx="5118100" cy="4229100"/>
          </a:xfrm>
          <a:prstGeom prst="rect">
            <a:avLst/>
          </a:prstGeom>
        </p:spPr>
      </p:pic>
    </p:spTree>
    <p:extLst>
      <p:ext uri="{BB962C8B-B14F-4D97-AF65-F5344CB8AC3E}">
        <p14:creationId xmlns:p14="http://schemas.microsoft.com/office/powerpoint/2010/main" val="2624163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042584" cy="810883"/>
          </a:xfrm>
        </p:spPr>
        <p:txBody>
          <a:bodyPr>
            <a:normAutofit/>
          </a:bodyPr>
          <a:lstStyle/>
          <a:p>
            <a:r>
              <a:rPr lang="fr-FR" sz="4000" dirty="0" smtClean="0">
                <a:solidFill>
                  <a:schemeClr val="accent5"/>
                </a:solidFill>
                <a:latin typeface="Garamond" charset="0"/>
                <a:ea typeface="Garamond" charset="0"/>
                <a:cs typeface="Garamond" charset="0"/>
              </a:rPr>
              <a:t>Fonctionnement des branches ? </a:t>
            </a:r>
            <a:endParaRPr lang="fr-FR" sz="4000" dirty="0">
              <a:solidFill>
                <a:schemeClr val="accent5"/>
              </a:solidFill>
              <a:latin typeface="Garamond" charset="0"/>
              <a:ea typeface="Garamond" charset="0"/>
              <a:cs typeface="Garamond" charset="0"/>
            </a:endParaRPr>
          </a:p>
        </p:txBody>
      </p:sp>
      <p:pic>
        <p:nvPicPr>
          <p:cNvPr id="5" name="Espace réservé du contenu 4"/>
          <p:cNvPicPr>
            <a:picLocks noGrp="1" noChangeAspect="1"/>
          </p:cNvPicPr>
          <p:nvPr>
            <p:ph idx="1"/>
          </p:nvPr>
        </p:nvPicPr>
        <p:blipFill>
          <a:blip r:embed="rId3"/>
          <a:stretch>
            <a:fillRect/>
          </a:stretch>
        </p:blipFill>
        <p:spPr>
          <a:xfrm>
            <a:off x="1155940" y="1032228"/>
            <a:ext cx="8223010" cy="4762147"/>
          </a:xfrm>
          <a:prstGeom prst="rect">
            <a:avLst/>
          </a:prstGeom>
        </p:spPr>
      </p:pic>
    </p:spTree>
    <p:extLst>
      <p:ext uri="{BB962C8B-B14F-4D97-AF65-F5344CB8AC3E}">
        <p14:creationId xmlns:p14="http://schemas.microsoft.com/office/powerpoint/2010/main" val="112638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042584" cy="810883"/>
          </a:xfrm>
        </p:spPr>
        <p:txBody>
          <a:bodyPr>
            <a:normAutofit/>
          </a:bodyPr>
          <a:lstStyle/>
          <a:p>
            <a:r>
              <a:rPr lang="fr-FR" sz="4000" dirty="0" smtClean="0">
                <a:solidFill>
                  <a:schemeClr val="accent5"/>
                </a:solidFill>
                <a:latin typeface="Garamond" charset="0"/>
                <a:ea typeface="Garamond" charset="0"/>
                <a:cs typeface="Garamond" charset="0"/>
              </a:rPr>
              <a:t>Fonctionnement des branches ? </a:t>
            </a:r>
            <a:endParaRPr lang="fr-FR" sz="4000" dirty="0">
              <a:solidFill>
                <a:schemeClr val="accent5"/>
              </a:solidFill>
              <a:latin typeface="Garamond" charset="0"/>
              <a:ea typeface="Garamond" charset="0"/>
              <a:cs typeface="Garamond" charset="0"/>
            </a:endParaRPr>
          </a:p>
        </p:txBody>
      </p:sp>
      <p:pic>
        <p:nvPicPr>
          <p:cNvPr id="6" name="Espace réservé du contenu 5"/>
          <p:cNvPicPr>
            <a:picLocks noGrp="1" noChangeAspect="1"/>
          </p:cNvPicPr>
          <p:nvPr>
            <p:ph idx="1"/>
          </p:nvPr>
        </p:nvPicPr>
        <p:blipFill>
          <a:blip r:embed="rId3"/>
          <a:stretch>
            <a:fillRect/>
          </a:stretch>
        </p:blipFill>
        <p:spPr>
          <a:xfrm>
            <a:off x="4152993" y="1777366"/>
            <a:ext cx="7511301" cy="4537619"/>
          </a:xfrm>
          <a:prstGeom prst="rect">
            <a:avLst/>
          </a:prstGeom>
        </p:spPr>
      </p:pic>
      <p:sp>
        <p:nvSpPr>
          <p:cNvPr id="7" name="Rectangle 6"/>
          <p:cNvSpPr/>
          <p:nvPr/>
        </p:nvSpPr>
        <p:spPr>
          <a:xfrm>
            <a:off x="494582" y="1777366"/>
            <a:ext cx="3456317" cy="369332"/>
          </a:xfrm>
          <a:prstGeom prst="rect">
            <a:avLst/>
          </a:prstGeom>
        </p:spPr>
        <p:txBody>
          <a:bodyPr wrap="square">
            <a:spAutoFit/>
          </a:bodyPr>
          <a:lstStyle/>
          <a:p>
            <a:r>
              <a:rPr lang="fr-FR" b="1" dirty="0" smtClean="0">
                <a:latin typeface="Courier New" charset="0"/>
                <a:ea typeface="Courier New" charset="0"/>
                <a:cs typeface="Courier New" charset="0"/>
              </a:rPr>
              <a:t>$git </a:t>
            </a:r>
            <a:r>
              <a:rPr lang="fr-FR" b="1" dirty="0" err="1" smtClean="0">
                <a:latin typeface="Courier New" charset="0"/>
                <a:ea typeface="Courier New" charset="0"/>
                <a:cs typeface="Courier New" charset="0"/>
              </a:rPr>
              <a:t>checkout</a:t>
            </a:r>
            <a:r>
              <a:rPr lang="fr-FR" b="1" dirty="0" smtClean="0">
                <a:latin typeface="Courier New" charset="0"/>
                <a:ea typeface="Courier New" charset="0"/>
                <a:cs typeface="Courier New" charset="0"/>
              </a:rPr>
              <a:t> master </a:t>
            </a:r>
          </a:p>
        </p:txBody>
      </p:sp>
    </p:spTree>
    <p:extLst>
      <p:ext uri="{BB962C8B-B14F-4D97-AF65-F5344CB8AC3E}">
        <p14:creationId xmlns:p14="http://schemas.microsoft.com/office/powerpoint/2010/main" val="199988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6981" y="224287"/>
            <a:ext cx="10042584" cy="810883"/>
          </a:xfrm>
        </p:spPr>
        <p:txBody>
          <a:bodyPr>
            <a:normAutofit/>
          </a:bodyPr>
          <a:lstStyle/>
          <a:p>
            <a:r>
              <a:rPr lang="fr-FR" sz="4000" dirty="0" smtClean="0">
                <a:solidFill>
                  <a:schemeClr val="accent5"/>
                </a:solidFill>
                <a:latin typeface="Garamond" charset="0"/>
                <a:ea typeface="Garamond" charset="0"/>
                <a:cs typeface="Garamond" charset="0"/>
              </a:rPr>
              <a:t>Conflit de fusion</a:t>
            </a:r>
            <a:endParaRPr lang="fr-FR" sz="4000"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293298" y="872938"/>
            <a:ext cx="11060502" cy="5141793"/>
          </a:xfrm>
        </p:spPr>
        <p:txBody>
          <a:bodyPr>
            <a:normAutofit/>
          </a:bodyPr>
          <a:lstStyle/>
          <a:p>
            <a:endParaRPr lang="fr-FR" dirty="0" smtClean="0"/>
          </a:p>
          <a:p>
            <a:endParaRPr lang="fr-FR" dirty="0"/>
          </a:p>
          <a:p>
            <a:endParaRPr lang="fr-FR" dirty="0" smtClean="0"/>
          </a:p>
          <a:p>
            <a:endParaRPr lang="fr-FR" dirty="0"/>
          </a:p>
          <a:p>
            <a:endParaRPr lang="fr-FR" dirty="0" smtClean="0"/>
          </a:p>
          <a:p>
            <a:endParaRPr lang="fr-FR" dirty="0"/>
          </a:p>
          <a:p>
            <a:endParaRPr lang="fr-FR" dirty="0" smtClean="0"/>
          </a:p>
        </p:txBody>
      </p:sp>
      <p:sp>
        <p:nvSpPr>
          <p:cNvPr id="5" name="Rectangle 4"/>
          <p:cNvSpPr/>
          <p:nvPr/>
        </p:nvSpPr>
        <p:spPr>
          <a:xfrm>
            <a:off x="293298" y="1447458"/>
            <a:ext cx="11387425" cy="4154984"/>
          </a:xfrm>
          <a:prstGeom prst="rect">
            <a:avLst/>
          </a:prstGeom>
        </p:spPr>
        <p:txBody>
          <a:bodyPr wrap="square">
            <a:spAutoFit/>
          </a:bodyPr>
          <a:lstStyle/>
          <a:p>
            <a:pPr marL="342900" indent="-342900">
              <a:buFont typeface="Arial" charset="0"/>
              <a:buChar char="•"/>
            </a:pPr>
            <a:r>
              <a:rPr lang="fr-FR" sz="2200" dirty="0" smtClean="0">
                <a:latin typeface="Garamond" charset="0"/>
                <a:ea typeface="Garamond" charset="0"/>
                <a:cs typeface="Garamond" charset="0"/>
              </a:rPr>
              <a:t>Il arrive que le processus de fusion ne passe pas si </a:t>
            </a:r>
            <a:r>
              <a:rPr lang="fr-FR" sz="2200" dirty="0">
                <a:latin typeface="Garamond" charset="0"/>
                <a:ea typeface="Garamond" charset="0"/>
                <a:cs typeface="Garamond" charset="0"/>
              </a:rPr>
              <a:t>vous avez modifié différemment la même partie du même fichier dans les deux branches que vous souhaitez </a:t>
            </a:r>
            <a:r>
              <a:rPr lang="fr-FR" sz="2200" dirty="0" smtClean="0">
                <a:latin typeface="Garamond" charset="0"/>
                <a:ea typeface="Garamond" charset="0"/>
                <a:cs typeface="Garamond" charset="0"/>
              </a:rPr>
              <a:t>fusionner</a:t>
            </a:r>
          </a:p>
          <a:p>
            <a:endParaRPr lang="fr-FR" sz="2200" dirty="0">
              <a:latin typeface="Garamond" charset="0"/>
              <a:ea typeface="Garamond" charset="0"/>
              <a:cs typeface="Garamond" charset="0"/>
            </a:endParaRPr>
          </a:p>
          <a:p>
            <a:pPr marL="342900" indent="-342900">
              <a:buFont typeface="Arial" charset="0"/>
              <a:buChar char="•"/>
            </a:pPr>
            <a:r>
              <a:rPr lang="fr-FR" sz="2200" dirty="0" smtClean="0">
                <a:latin typeface="Garamond" charset="0"/>
                <a:ea typeface="Garamond" charset="0"/>
                <a:cs typeface="Garamond" charset="0"/>
              </a:rPr>
              <a:t>Par exemple si le </a:t>
            </a:r>
            <a:r>
              <a:rPr lang="fr-FR" sz="2200" b="1" dirty="0">
                <a:latin typeface="Garamond" charset="0"/>
                <a:ea typeface="Garamond" charset="0"/>
                <a:cs typeface="Garamond" charset="0"/>
              </a:rPr>
              <a:t>U</a:t>
            </a:r>
            <a:r>
              <a:rPr lang="fr-FR" sz="2200" b="1" dirty="0" smtClean="0">
                <a:latin typeface="Garamond" charset="0"/>
                <a:ea typeface="Garamond" charset="0"/>
                <a:cs typeface="Garamond" charset="0"/>
              </a:rPr>
              <a:t>ser1</a:t>
            </a:r>
            <a:r>
              <a:rPr lang="fr-FR" sz="2200" dirty="0" smtClean="0">
                <a:latin typeface="Garamond" charset="0"/>
                <a:ea typeface="Garamond" charset="0"/>
                <a:cs typeface="Garamond" charset="0"/>
              </a:rPr>
              <a:t> a </a:t>
            </a:r>
            <a:r>
              <a:rPr lang="fr-FR" sz="2200" dirty="0">
                <a:latin typeface="Garamond" charset="0"/>
                <a:ea typeface="Garamond" charset="0"/>
                <a:cs typeface="Garamond" charset="0"/>
              </a:rPr>
              <a:t>modifié la même section de fichier que le </a:t>
            </a:r>
            <a:r>
              <a:rPr lang="fr-FR" sz="2200" b="1" dirty="0" smtClean="0">
                <a:latin typeface="Garamond" charset="0"/>
                <a:ea typeface="Garamond" charset="0"/>
                <a:cs typeface="Garamond" charset="0"/>
              </a:rPr>
              <a:t>User2</a:t>
            </a:r>
            <a:r>
              <a:rPr lang="fr-FR" sz="2200" dirty="0" smtClean="0">
                <a:latin typeface="Garamond" charset="0"/>
                <a:ea typeface="Garamond" charset="0"/>
                <a:cs typeface="Garamond" charset="0"/>
              </a:rPr>
              <a:t>, </a:t>
            </a:r>
            <a:r>
              <a:rPr lang="fr-FR" sz="2200" dirty="0">
                <a:latin typeface="Garamond" charset="0"/>
                <a:ea typeface="Garamond" charset="0"/>
                <a:cs typeface="Garamond" charset="0"/>
              </a:rPr>
              <a:t>vous obtiendrez une conflit de </a:t>
            </a:r>
            <a:r>
              <a:rPr lang="fr-FR" sz="2200" dirty="0" smtClean="0">
                <a:latin typeface="Garamond" charset="0"/>
                <a:ea typeface="Garamond" charset="0"/>
                <a:cs typeface="Garamond" charset="0"/>
              </a:rPr>
              <a:t>fusion.</a:t>
            </a:r>
          </a:p>
          <a:p>
            <a:endParaRPr lang="fr-FR" sz="2200" dirty="0">
              <a:latin typeface="Garamond" charset="0"/>
              <a:ea typeface="Garamond" charset="0"/>
              <a:cs typeface="Garamond" charset="0"/>
            </a:endParaRPr>
          </a:p>
          <a:p>
            <a:pPr marL="342900" indent="-342900">
              <a:buFont typeface="Arial" charset="0"/>
              <a:buChar char="•"/>
            </a:pPr>
            <a:r>
              <a:rPr lang="fr-FR" sz="2200" b="1" dirty="0">
                <a:latin typeface="Garamond" charset="0"/>
                <a:ea typeface="Garamond" charset="0"/>
                <a:cs typeface="Garamond" charset="0"/>
              </a:rPr>
              <a:t>Git</a:t>
            </a:r>
            <a:r>
              <a:rPr lang="fr-FR" sz="2200" dirty="0">
                <a:latin typeface="Garamond" charset="0"/>
                <a:ea typeface="Garamond" charset="0"/>
                <a:cs typeface="Garamond" charset="0"/>
              </a:rPr>
              <a:t> </a:t>
            </a:r>
            <a:r>
              <a:rPr lang="fr-FR" sz="2200" dirty="0" smtClean="0">
                <a:latin typeface="Garamond" charset="0"/>
                <a:ea typeface="Garamond" charset="0"/>
                <a:cs typeface="Garamond" charset="0"/>
              </a:rPr>
              <a:t>arrête </a:t>
            </a:r>
            <a:r>
              <a:rPr lang="fr-FR" sz="2200" dirty="0">
                <a:latin typeface="Garamond" charset="0"/>
                <a:ea typeface="Garamond" charset="0"/>
                <a:cs typeface="Garamond" charset="0"/>
              </a:rPr>
              <a:t>le processus le temps que vous résolviez le conflit. </a:t>
            </a:r>
            <a:endParaRPr lang="fr-FR" sz="2200" dirty="0" smtClean="0">
              <a:latin typeface="Garamond" charset="0"/>
              <a:ea typeface="Garamond" charset="0"/>
              <a:cs typeface="Garamond" charset="0"/>
            </a:endParaRPr>
          </a:p>
          <a:p>
            <a:endParaRPr lang="fr-FR" sz="2200" dirty="0">
              <a:latin typeface="Garamond" charset="0"/>
              <a:ea typeface="Garamond" charset="0"/>
              <a:cs typeface="Garamond" charset="0"/>
            </a:endParaRPr>
          </a:p>
          <a:p>
            <a:pPr marL="342900" indent="-342900">
              <a:buFont typeface="Arial" charset="0"/>
              <a:buChar char="•"/>
            </a:pPr>
            <a:r>
              <a:rPr lang="fr-FR" sz="2200" dirty="0" smtClean="0">
                <a:latin typeface="Garamond" charset="0"/>
                <a:ea typeface="Garamond" charset="0"/>
                <a:cs typeface="Garamond" charset="0"/>
              </a:rPr>
              <a:t>Lancez </a:t>
            </a:r>
            <a:r>
              <a:rPr lang="fr-FR" sz="2200" b="1" dirty="0">
                <a:latin typeface="Garamond" charset="0"/>
                <a:ea typeface="Garamond" charset="0"/>
                <a:cs typeface="Garamond" charset="0"/>
              </a:rPr>
              <a:t>git </a:t>
            </a:r>
            <a:r>
              <a:rPr lang="fr-FR" sz="2200" b="1" dirty="0" err="1">
                <a:latin typeface="Garamond" charset="0"/>
                <a:ea typeface="Garamond" charset="0"/>
                <a:cs typeface="Garamond" charset="0"/>
              </a:rPr>
              <a:t>status</a:t>
            </a:r>
            <a:r>
              <a:rPr lang="fr-FR" sz="2200" b="1" dirty="0">
                <a:latin typeface="Garamond" charset="0"/>
                <a:ea typeface="Garamond" charset="0"/>
                <a:cs typeface="Garamond" charset="0"/>
              </a:rPr>
              <a:t> </a:t>
            </a:r>
            <a:r>
              <a:rPr lang="fr-FR" sz="2200" dirty="0">
                <a:latin typeface="Garamond" charset="0"/>
                <a:ea typeface="Garamond" charset="0"/>
                <a:cs typeface="Garamond" charset="0"/>
              </a:rPr>
              <a:t>pour voir à tout moment après l'apparition du conflit de fusion quels fichiers n'ont pas été </a:t>
            </a:r>
            <a:r>
              <a:rPr lang="fr-FR" sz="2200" dirty="0" smtClean="0">
                <a:latin typeface="Garamond" charset="0"/>
                <a:ea typeface="Garamond" charset="0"/>
                <a:cs typeface="Garamond" charset="0"/>
              </a:rPr>
              <a:t>fusionnés.</a:t>
            </a:r>
          </a:p>
          <a:p>
            <a:endParaRPr lang="fr-FR" sz="2200" dirty="0">
              <a:latin typeface="Garamond" charset="0"/>
              <a:ea typeface="Garamond" charset="0"/>
              <a:cs typeface="Garamond" charset="0"/>
            </a:endParaRPr>
          </a:p>
          <a:p>
            <a:pPr marL="342900" indent="-342900">
              <a:buFont typeface="Arial" charset="0"/>
              <a:buChar char="•"/>
            </a:pPr>
            <a:r>
              <a:rPr lang="fr-FR" sz="2200" dirty="0">
                <a:latin typeface="Garamond" charset="0"/>
                <a:ea typeface="Garamond" charset="0"/>
                <a:cs typeface="Garamond" charset="0"/>
              </a:rPr>
              <a:t>T</a:t>
            </a:r>
            <a:r>
              <a:rPr lang="fr-FR" sz="2200" dirty="0" smtClean="0">
                <a:latin typeface="Garamond" charset="0"/>
                <a:ea typeface="Garamond" charset="0"/>
                <a:cs typeface="Garamond" charset="0"/>
              </a:rPr>
              <a:t>out </a:t>
            </a:r>
            <a:r>
              <a:rPr lang="fr-FR" sz="2200" dirty="0">
                <a:latin typeface="Garamond" charset="0"/>
                <a:ea typeface="Garamond" charset="0"/>
                <a:cs typeface="Garamond" charset="0"/>
              </a:rPr>
              <a:t>ce qui comporte des conflits de fusion et n'a pas été résolu est listé comme </a:t>
            </a:r>
            <a:r>
              <a:rPr lang="fr-FR" sz="2200" b="1" dirty="0" err="1">
                <a:latin typeface="Garamond" charset="0"/>
                <a:ea typeface="Garamond" charset="0"/>
                <a:cs typeface="Garamond" charset="0"/>
              </a:rPr>
              <a:t>unmerged</a:t>
            </a:r>
            <a:endParaRPr lang="fr-FR" sz="2200" b="1" dirty="0">
              <a:latin typeface="Garamond" charset="0"/>
              <a:ea typeface="Garamond" charset="0"/>
              <a:cs typeface="Garamond" charset="0"/>
            </a:endParaRPr>
          </a:p>
        </p:txBody>
      </p:sp>
    </p:spTree>
    <p:extLst>
      <p:ext uri="{BB962C8B-B14F-4D97-AF65-F5344CB8AC3E}">
        <p14:creationId xmlns:p14="http://schemas.microsoft.com/office/powerpoint/2010/main" val="4621375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6981" y="224287"/>
            <a:ext cx="10042584" cy="810883"/>
          </a:xfrm>
        </p:spPr>
        <p:txBody>
          <a:bodyPr>
            <a:normAutofit/>
          </a:bodyPr>
          <a:lstStyle/>
          <a:p>
            <a:r>
              <a:rPr lang="fr-FR" sz="4000" dirty="0" smtClean="0">
                <a:solidFill>
                  <a:schemeClr val="accent5"/>
                </a:solidFill>
                <a:latin typeface="Garamond" charset="0"/>
                <a:ea typeface="Garamond" charset="0"/>
                <a:cs typeface="Garamond" charset="0"/>
              </a:rPr>
              <a:t>Résolution de conflit </a:t>
            </a:r>
            <a:endParaRPr lang="fr-FR" sz="4000"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293298" y="872938"/>
            <a:ext cx="11060502" cy="5141793"/>
          </a:xfrm>
        </p:spPr>
        <p:txBody>
          <a:bodyPr>
            <a:normAutofit/>
          </a:bodyPr>
          <a:lstStyle/>
          <a:p>
            <a:endParaRPr lang="fr-FR" dirty="0" smtClean="0"/>
          </a:p>
          <a:p>
            <a:endParaRPr lang="fr-FR" dirty="0"/>
          </a:p>
          <a:p>
            <a:endParaRPr lang="fr-FR" dirty="0" smtClean="0"/>
          </a:p>
          <a:p>
            <a:endParaRPr lang="fr-FR" dirty="0"/>
          </a:p>
          <a:p>
            <a:endParaRPr lang="fr-FR" dirty="0" smtClean="0"/>
          </a:p>
          <a:p>
            <a:endParaRPr lang="fr-FR" dirty="0"/>
          </a:p>
          <a:p>
            <a:endParaRPr lang="fr-FR" dirty="0" smtClean="0"/>
          </a:p>
        </p:txBody>
      </p:sp>
      <p:sp>
        <p:nvSpPr>
          <p:cNvPr id="5" name="Rectangle 4"/>
          <p:cNvSpPr/>
          <p:nvPr/>
        </p:nvSpPr>
        <p:spPr>
          <a:xfrm>
            <a:off x="293298" y="1447458"/>
            <a:ext cx="11387425" cy="2123658"/>
          </a:xfrm>
          <a:prstGeom prst="rect">
            <a:avLst/>
          </a:prstGeom>
        </p:spPr>
        <p:txBody>
          <a:bodyPr wrap="square">
            <a:spAutoFit/>
          </a:bodyPr>
          <a:lstStyle/>
          <a:p>
            <a:pPr marL="342900" indent="-342900">
              <a:buFont typeface="Arial" charset="0"/>
              <a:buChar char="•"/>
            </a:pPr>
            <a:r>
              <a:rPr lang="fr-FR" sz="2200" dirty="0" smtClean="0">
                <a:latin typeface="Garamond" charset="0"/>
                <a:ea typeface="Garamond" charset="0"/>
                <a:cs typeface="Garamond" charset="0"/>
              </a:rPr>
              <a:t>Dans le cas ou deux branches fusionnées touchent le même fragment de code, Git ne ne sais pas quoi faire </a:t>
            </a:r>
          </a:p>
          <a:p>
            <a:pPr marL="800100" lvl="1" indent="-342900">
              <a:buFont typeface="Arial" charset="0"/>
              <a:buChar char="•"/>
            </a:pPr>
            <a:r>
              <a:rPr lang="fr-FR" sz="2200" dirty="0" smtClean="0">
                <a:latin typeface="Garamond" charset="0"/>
                <a:ea typeface="Garamond" charset="0"/>
                <a:cs typeface="Garamond" charset="0"/>
              </a:rPr>
              <a:t>Pour lister les conflits :</a:t>
            </a:r>
            <a:r>
              <a:rPr lang="fr-FR" sz="2200" b="1" dirty="0" smtClean="0">
                <a:latin typeface="Garamond" charset="0"/>
                <a:ea typeface="Garamond" charset="0"/>
                <a:cs typeface="Garamond" charset="0"/>
              </a:rPr>
              <a:t> git </a:t>
            </a:r>
            <a:r>
              <a:rPr lang="fr-FR" sz="2200" b="1" dirty="0" err="1" smtClean="0">
                <a:latin typeface="Garamond" charset="0"/>
                <a:ea typeface="Garamond" charset="0"/>
                <a:cs typeface="Garamond" charset="0"/>
              </a:rPr>
              <a:t>diff</a:t>
            </a:r>
            <a:endParaRPr lang="fr-FR" sz="2200" b="1" dirty="0" smtClean="0">
              <a:latin typeface="Garamond" charset="0"/>
              <a:ea typeface="Garamond" charset="0"/>
              <a:cs typeface="Garamond" charset="0"/>
            </a:endParaRPr>
          </a:p>
          <a:p>
            <a:pPr marL="342900" indent="-342900">
              <a:buFont typeface="Arial" charset="0"/>
              <a:buChar char="•"/>
            </a:pPr>
            <a:r>
              <a:rPr lang="fr-FR" sz="2200" dirty="0" smtClean="0">
                <a:latin typeface="Garamond" charset="0"/>
                <a:ea typeface="Garamond" charset="0"/>
                <a:cs typeface="Garamond" charset="0"/>
              </a:rPr>
              <a:t>Le ou les fichiers affectés vont être marqués. Il revient à vous de choisir qu’elle version conserver.</a:t>
            </a:r>
          </a:p>
          <a:p>
            <a:pPr marL="342900" indent="-342900">
              <a:buFont typeface="Arial" charset="0"/>
              <a:buChar char="•"/>
            </a:pPr>
            <a:endParaRPr lang="fr-FR" sz="2200" b="1" dirty="0" smtClean="0">
              <a:latin typeface="Garamond" charset="0"/>
              <a:ea typeface="Garamond" charset="0"/>
              <a:cs typeface="Garamond" charset="0"/>
            </a:endParaRPr>
          </a:p>
          <a:p>
            <a:pPr marL="342900" indent="-342900">
              <a:buFont typeface="Arial" charset="0"/>
              <a:buChar char="•"/>
            </a:pPr>
            <a:endParaRPr lang="fr-FR" sz="2200" b="1" dirty="0">
              <a:latin typeface="Garamond" charset="0"/>
              <a:ea typeface="Garamond" charset="0"/>
              <a:cs typeface="Garamond" charset="0"/>
            </a:endParaRPr>
          </a:p>
        </p:txBody>
      </p:sp>
      <p:pic>
        <p:nvPicPr>
          <p:cNvPr id="4" name="Image 3"/>
          <p:cNvPicPr>
            <a:picLocks noChangeAspect="1"/>
          </p:cNvPicPr>
          <p:nvPr/>
        </p:nvPicPr>
        <p:blipFill>
          <a:blip r:embed="rId3"/>
          <a:stretch>
            <a:fillRect/>
          </a:stretch>
        </p:blipFill>
        <p:spPr>
          <a:xfrm>
            <a:off x="2485265" y="3103394"/>
            <a:ext cx="7734300" cy="3695700"/>
          </a:xfrm>
          <a:prstGeom prst="rect">
            <a:avLst/>
          </a:prstGeom>
        </p:spPr>
      </p:pic>
    </p:spTree>
    <p:extLst>
      <p:ext uri="{BB962C8B-B14F-4D97-AF65-F5344CB8AC3E}">
        <p14:creationId xmlns:p14="http://schemas.microsoft.com/office/powerpoint/2010/main" val="1020425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042584" cy="810883"/>
          </a:xfrm>
        </p:spPr>
        <p:txBody>
          <a:bodyPr>
            <a:normAutofit/>
          </a:bodyPr>
          <a:lstStyle/>
          <a:p>
            <a:r>
              <a:rPr lang="fr-FR" sz="4000" dirty="0" smtClean="0">
                <a:solidFill>
                  <a:schemeClr val="accent5"/>
                </a:solidFill>
                <a:latin typeface="Garamond" charset="0"/>
                <a:ea typeface="Garamond" charset="0"/>
                <a:cs typeface="Garamond" charset="0"/>
              </a:rPr>
              <a:t>En Résumé</a:t>
            </a:r>
            <a:endParaRPr lang="fr-FR" sz="4000"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293298" y="1035170"/>
            <a:ext cx="11060502" cy="5141793"/>
          </a:xfrm>
        </p:spPr>
        <p:txBody>
          <a:bodyPr>
            <a:normAutofit fontScale="92500" lnSpcReduction="10000"/>
          </a:bodyPr>
          <a:lstStyle/>
          <a:p>
            <a:pPr>
              <a:lnSpc>
                <a:spcPct val="150000"/>
              </a:lnSpc>
            </a:pPr>
            <a:r>
              <a:rPr lang="fr-FR" dirty="0">
                <a:latin typeface="Garamond" charset="0"/>
                <a:ea typeface="Garamond" charset="0"/>
                <a:cs typeface="Garamond" charset="0"/>
              </a:rPr>
              <a:t>Vous avez </a:t>
            </a:r>
            <a:r>
              <a:rPr lang="fr-FR" dirty="0" smtClean="0">
                <a:latin typeface="Garamond" charset="0"/>
                <a:ea typeface="Garamond" charset="0"/>
                <a:cs typeface="Garamond" charset="0"/>
              </a:rPr>
              <a:t>déjà travaillé </a:t>
            </a:r>
            <a:r>
              <a:rPr lang="fr-FR" dirty="0">
                <a:latin typeface="Garamond" charset="0"/>
                <a:ea typeface="Garamond" charset="0"/>
                <a:cs typeface="Garamond" charset="0"/>
              </a:rPr>
              <a:t>avec la branche «master», </a:t>
            </a:r>
            <a:r>
              <a:rPr lang="fr-FR" dirty="0" smtClean="0">
                <a:latin typeface="Garamond" charset="0"/>
                <a:ea typeface="Garamond" charset="0"/>
                <a:cs typeface="Garamond" charset="0"/>
              </a:rPr>
              <a:t>la branche </a:t>
            </a:r>
            <a:r>
              <a:rPr lang="fr-FR" dirty="0">
                <a:latin typeface="Garamond" charset="0"/>
                <a:ea typeface="Garamond" charset="0"/>
                <a:cs typeface="Garamond" charset="0"/>
              </a:rPr>
              <a:t>principale, car pour chaque commit, il faut </a:t>
            </a:r>
            <a:r>
              <a:rPr lang="fr-FR" dirty="0" smtClean="0">
                <a:latin typeface="Garamond" charset="0"/>
                <a:ea typeface="Garamond" charset="0"/>
                <a:cs typeface="Garamond" charset="0"/>
              </a:rPr>
              <a:t>être situé </a:t>
            </a:r>
            <a:r>
              <a:rPr lang="fr-FR" dirty="0">
                <a:latin typeface="Garamond" charset="0"/>
                <a:ea typeface="Garamond" charset="0"/>
                <a:cs typeface="Garamond" charset="0"/>
              </a:rPr>
              <a:t>dans une branche. La branche en cours est </a:t>
            </a:r>
            <a:r>
              <a:rPr lang="fr-FR" dirty="0" smtClean="0">
                <a:latin typeface="Garamond" charset="0"/>
                <a:ea typeface="Garamond" charset="0"/>
                <a:cs typeface="Garamond" charset="0"/>
              </a:rPr>
              <a:t>identifiée </a:t>
            </a:r>
            <a:r>
              <a:rPr lang="fr-FR" dirty="0">
                <a:latin typeface="Garamond" charset="0"/>
                <a:ea typeface="Garamond" charset="0"/>
                <a:cs typeface="Garamond" charset="0"/>
              </a:rPr>
              <a:t>par le HEAD. </a:t>
            </a:r>
            <a:endParaRPr lang="fr-FR" dirty="0" smtClean="0">
              <a:latin typeface="Garamond" charset="0"/>
              <a:ea typeface="Garamond" charset="0"/>
              <a:cs typeface="Garamond" charset="0"/>
            </a:endParaRPr>
          </a:p>
          <a:p>
            <a:pPr>
              <a:lnSpc>
                <a:spcPct val="150000"/>
              </a:lnSpc>
            </a:pPr>
            <a:r>
              <a:rPr lang="fr-FR" dirty="0">
                <a:latin typeface="Garamond" charset="0"/>
                <a:ea typeface="Garamond" charset="0"/>
                <a:cs typeface="Garamond" charset="0"/>
              </a:rPr>
              <a:t>Le HEAD est un pointeur (pour Git) qui </a:t>
            </a:r>
            <a:r>
              <a:rPr lang="fr-FR" dirty="0" smtClean="0">
                <a:latin typeface="Garamond" charset="0"/>
                <a:ea typeface="Garamond" charset="0"/>
                <a:cs typeface="Garamond" charset="0"/>
              </a:rPr>
              <a:t>détermine </a:t>
            </a:r>
            <a:r>
              <a:rPr lang="fr-FR" dirty="0">
                <a:latin typeface="Garamond" charset="0"/>
                <a:ea typeface="Garamond" charset="0"/>
                <a:cs typeface="Garamond" charset="0"/>
              </a:rPr>
              <a:t>dans quelle branche le </a:t>
            </a:r>
            <a:r>
              <a:rPr lang="fr-FR" dirty="0" smtClean="0">
                <a:latin typeface="Garamond" charset="0"/>
                <a:ea typeface="Garamond" charset="0"/>
                <a:cs typeface="Garamond" charset="0"/>
              </a:rPr>
              <a:t>développeur </a:t>
            </a:r>
            <a:r>
              <a:rPr lang="fr-FR" dirty="0">
                <a:latin typeface="Garamond" charset="0"/>
                <a:ea typeface="Garamond" charset="0"/>
                <a:cs typeface="Garamond" charset="0"/>
              </a:rPr>
              <a:t>travaille. </a:t>
            </a:r>
            <a:endParaRPr lang="fr-FR" dirty="0" smtClean="0">
              <a:latin typeface="Garamond" charset="0"/>
              <a:ea typeface="Garamond" charset="0"/>
              <a:cs typeface="Garamond" charset="0"/>
            </a:endParaRPr>
          </a:p>
          <a:p>
            <a:pPr>
              <a:lnSpc>
                <a:spcPct val="150000"/>
              </a:lnSpc>
            </a:pPr>
            <a:r>
              <a:rPr lang="fr-FR" dirty="0">
                <a:latin typeface="Garamond" charset="0"/>
                <a:ea typeface="Garamond" charset="0"/>
                <a:cs typeface="Garamond" charset="0"/>
              </a:rPr>
              <a:t>On ne peut modifier qu’une seule branche à</a:t>
            </a:r>
            <a:r>
              <a:rPr lang="fr-FR" dirty="0" smtClean="0">
                <a:latin typeface="Garamond" charset="0"/>
                <a:ea typeface="Garamond" charset="0"/>
                <a:cs typeface="Garamond" charset="0"/>
              </a:rPr>
              <a:t> </a:t>
            </a:r>
            <a:r>
              <a:rPr lang="fr-FR" dirty="0">
                <a:latin typeface="Garamond" charset="0"/>
                <a:ea typeface="Garamond" charset="0"/>
                <a:cs typeface="Garamond" charset="0"/>
              </a:rPr>
              <a:t>la fois, mais il est possible de «switcher», se </a:t>
            </a:r>
            <a:r>
              <a:rPr lang="fr-FR" dirty="0" smtClean="0">
                <a:latin typeface="Garamond" charset="0"/>
                <a:ea typeface="Garamond" charset="0"/>
                <a:cs typeface="Garamond" charset="0"/>
              </a:rPr>
              <a:t>déplacer</a:t>
            </a:r>
            <a:r>
              <a:rPr lang="fr-FR" dirty="0">
                <a:latin typeface="Garamond" charset="0"/>
                <a:ea typeface="Garamond" charset="0"/>
                <a:cs typeface="Garamond" charset="0"/>
              </a:rPr>
              <a:t>, d’une branche à</a:t>
            </a:r>
            <a:r>
              <a:rPr lang="fr-FR" dirty="0" smtClean="0">
                <a:latin typeface="Garamond" charset="0"/>
                <a:ea typeface="Garamond" charset="0"/>
                <a:cs typeface="Garamond" charset="0"/>
              </a:rPr>
              <a:t> l’autre. </a:t>
            </a:r>
          </a:p>
          <a:p>
            <a:pPr>
              <a:lnSpc>
                <a:spcPct val="150000"/>
              </a:lnSpc>
            </a:pPr>
            <a:r>
              <a:rPr lang="fr-FR" dirty="0">
                <a:latin typeface="Garamond" charset="0"/>
                <a:ea typeface="Garamond" charset="0"/>
                <a:cs typeface="Garamond" charset="0"/>
              </a:rPr>
              <a:t>Lorsqu’on se </a:t>
            </a:r>
            <a:r>
              <a:rPr lang="fr-FR" dirty="0" smtClean="0">
                <a:latin typeface="Garamond" charset="0"/>
                <a:ea typeface="Garamond" charset="0"/>
                <a:cs typeface="Garamond" charset="0"/>
              </a:rPr>
              <a:t>déplace </a:t>
            </a:r>
            <a:r>
              <a:rPr lang="fr-FR" dirty="0">
                <a:latin typeface="Garamond" charset="0"/>
                <a:ea typeface="Garamond" charset="0"/>
                <a:cs typeface="Garamond" charset="0"/>
              </a:rPr>
              <a:t>d’une branche, le HEAD se modifie. </a:t>
            </a:r>
            <a:endParaRPr lang="fr-FR" dirty="0" smtClean="0">
              <a:latin typeface="Garamond" charset="0"/>
              <a:ea typeface="Garamond" charset="0"/>
              <a:cs typeface="Garamond" charset="0"/>
            </a:endParaRPr>
          </a:p>
          <a:p>
            <a:endParaRPr lang="fr-FR" dirty="0"/>
          </a:p>
        </p:txBody>
      </p:sp>
    </p:spTree>
    <p:extLst>
      <p:ext uri="{BB962C8B-B14F-4D97-AF65-F5344CB8AC3E}">
        <p14:creationId xmlns:p14="http://schemas.microsoft.com/office/powerpoint/2010/main" val="13288792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325563"/>
          </a:xfrm>
        </p:spPr>
        <p:txBody>
          <a:bodyPr/>
          <a:lstStyle/>
          <a:p>
            <a:r>
              <a:rPr lang="fr-FR" sz="4000" dirty="0">
                <a:solidFill>
                  <a:schemeClr val="accent5"/>
                </a:solidFill>
                <a:latin typeface="Garamond" charset="0"/>
                <a:ea typeface="Garamond" charset="0"/>
                <a:cs typeface="Garamond" charset="0"/>
              </a:rPr>
              <a:t>En </a:t>
            </a:r>
            <a:r>
              <a:rPr lang="fr-FR" sz="4000" dirty="0" smtClean="0">
                <a:solidFill>
                  <a:schemeClr val="accent5"/>
                </a:solidFill>
                <a:latin typeface="Garamond" charset="0"/>
                <a:ea typeface="Garamond" charset="0"/>
                <a:cs typeface="Garamond" charset="0"/>
              </a:rPr>
              <a:t>Résumé : Commandes</a:t>
            </a:r>
            <a:r>
              <a:rPr lang="fr-FR" dirty="0" smtClean="0"/>
              <a:t> </a:t>
            </a:r>
            <a:r>
              <a:rPr lang="fr-FR" sz="4000" dirty="0">
                <a:solidFill>
                  <a:schemeClr val="accent5"/>
                </a:solidFill>
                <a:latin typeface="Garamond" charset="0"/>
                <a:ea typeface="Garamond" charset="0"/>
                <a:cs typeface="Garamond" charset="0"/>
              </a:rPr>
              <a:t>Principales</a:t>
            </a:r>
          </a:p>
        </p:txBody>
      </p:sp>
      <p:sp>
        <p:nvSpPr>
          <p:cNvPr id="3" name="Espace réservé du contenu 2"/>
          <p:cNvSpPr>
            <a:spLocks noGrp="1"/>
          </p:cNvSpPr>
          <p:nvPr>
            <p:ph idx="1"/>
          </p:nvPr>
        </p:nvSpPr>
        <p:spPr/>
        <p:txBody>
          <a:bodyPr>
            <a:normAutofit fontScale="92500"/>
          </a:bodyPr>
          <a:lstStyle/>
          <a:p>
            <a:pPr>
              <a:lnSpc>
                <a:spcPct val="150000"/>
              </a:lnSpc>
            </a:pPr>
            <a:r>
              <a:rPr lang="fr-FR" sz="2200" b="1" dirty="0">
                <a:latin typeface="Courier New" charset="0"/>
                <a:ea typeface="Courier New" charset="0"/>
                <a:cs typeface="Courier New" charset="0"/>
              </a:rPr>
              <a:t>g</a:t>
            </a:r>
            <a:r>
              <a:rPr lang="fr-FR" sz="2200" b="1" dirty="0" smtClean="0">
                <a:latin typeface="Courier New" charset="0"/>
                <a:ea typeface="Courier New" charset="0"/>
                <a:cs typeface="Courier New" charset="0"/>
              </a:rPr>
              <a:t>it push </a:t>
            </a:r>
            <a:r>
              <a:rPr lang="fr-FR" sz="2200" b="1" dirty="0" err="1" smtClean="0">
                <a:latin typeface="Courier New" charset="0"/>
                <a:ea typeface="Courier New" charset="0"/>
                <a:cs typeface="Courier New" charset="0"/>
              </a:rPr>
              <a:t>nomremote</a:t>
            </a:r>
            <a:r>
              <a:rPr lang="fr-FR" sz="2200" b="1" dirty="0" smtClean="0">
                <a:latin typeface="Courier New" charset="0"/>
                <a:ea typeface="Courier New" charset="0"/>
                <a:cs typeface="Courier New" charset="0"/>
              </a:rPr>
              <a:t> </a:t>
            </a:r>
            <a:r>
              <a:rPr lang="fr-FR" sz="2200" b="1" dirty="0" err="1" smtClean="0">
                <a:latin typeface="Courier New" charset="0"/>
                <a:ea typeface="Courier New" charset="0"/>
                <a:cs typeface="Courier New" charset="0"/>
              </a:rPr>
              <a:t>nombranche</a:t>
            </a:r>
            <a:endParaRPr lang="fr-FR" sz="2200" b="1" dirty="0" smtClean="0">
              <a:latin typeface="Courier New" charset="0"/>
              <a:ea typeface="Courier New" charset="0"/>
              <a:cs typeface="Courier New" charset="0"/>
            </a:endParaRPr>
          </a:p>
          <a:p>
            <a:pPr lvl="1">
              <a:lnSpc>
                <a:spcPct val="150000"/>
              </a:lnSpc>
            </a:pPr>
            <a:r>
              <a:rPr lang="fr-FR" sz="2200" dirty="0" smtClean="0">
                <a:latin typeface="Garamond" charset="0"/>
                <a:ea typeface="Garamond" charset="0"/>
                <a:cs typeface="Garamond" charset="0"/>
              </a:rPr>
              <a:t>La branche </a:t>
            </a:r>
            <a:r>
              <a:rPr lang="fr-FR" sz="2200" dirty="0" err="1" smtClean="0">
                <a:latin typeface="Garamond" charset="0"/>
                <a:ea typeface="Garamond" charset="0"/>
                <a:cs typeface="Garamond" charset="0"/>
              </a:rPr>
              <a:t>nombranche</a:t>
            </a:r>
            <a:r>
              <a:rPr lang="fr-FR" sz="2200" dirty="0" smtClean="0">
                <a:latin typeface="Garamond" charset="0"/>
                <a:ea typeface="Garamond" charset="0"/>
                <a:cs typeface="Garamond" charset="0"/>
              </a:rPr>
              <a:t> est généralement ‘master’</a:t>
            </a:r>
          </a:p>
          <a:p>
            <a:pPr lvl="1">
              <a:lnSpc>
                <a:spcPct val="150000"/>
              </a:lnSpc>
            </a:pPr>
            <a:r>
              <a:rPr lang="fr-FR" sz="2200" dirty="0" smtClean="0">
                <a:latin typeface="Garamond" charset="0"/>
                <a:ea typeface="Garamond" charset="0"/>
                <a:cs typeface="Garamond" charset="0"/>
              </a:rPr>
              <a:t>Cette commande publie tous les </a:t>
            </a:r>
            <a:r>
              <a:rPr lang="fr-FR" sz="2200" dirty="0" err="1" smtClean="0">
                <a:latin typeface="Garamond" charset="0"/>
                <a:ea typeface="Garamond" charset="0"/>
                <a:cs typeface="Garamond" charset="0"/>
              </a:rPr>
              <a:t>commits</a:t>
            </a:r>
            <a:r>
              <a:rPr lang="fr-FR" sz="2200" dirty="0" smtClean="0">
                <a:latin typeface="Garamond" charset="0"/>
                <a:ea typeface="Garamond" charset="0"/>
                <a:cs typeface="Garamond" charset="0"/>
              </a:rPr>
              <a:t> fait dans la branche spécifiée du dépôt local vers le dépôt distant (</a:t>
            </a:r>
            <a:r>
              <a:rPr lang="fr-FR" sz="2200" dirty="0" err="1" smtClean="0">
                <a:latin typeface="Garamond" charset="0"/>
                <a:ea typeface="Garamond" charset="0"/>
                <a:cs typeface="Garamond" charset="0"/>
              </a:rPr>
              <a:t>remote</a:t>
            </a:r>
            <a:r>
              <a:rPr lang="fr-FR" sz="2200" dirty="0" smtClean="0">
                <a:latin typeface="Garamond" charset="0"/>
                <a:ea typeface="Garamond" charset="0"/>
                <a:cs typeface="Garamond" charset="0"/>
              </a:rPr>
              <a:t>)</a:t>
            </a:r>
          </a:p>
          <a:p>
            <a:pPr lvl="1">
              <a:lnSpc>
                <a:spcPct val="150000"/>
              </a:lnSpc>
            </a:pPr>
            <a:r>
              <a:rPr lang="fr-FR" sz="2200" dirty="0" smtClean="0">
                <a:latin typeface="Garamond" charset="0"/>
                <a:ea typeface="Garamond" charset="0"/>
                <a:cs typeface="Garamond" charset="0"/>
              </a:rPr>
              <a:t>Si d’autres personnes ont fait des push avant vous sur le dépôt </a:t>
            </a:r>
            <a:r>
              <a:rPr lang="fr-FR" sz="2200" dirty="0">
                <a:latin typeface="Garamond" charset="0"/>
                <a:ea typeface="Garamond" charset="0"/>
                <a:cs typeface="Garamond" charset="0"/>
              </a:rPr>
              <a:t>distant (</a:t>
            </a:r>
            <a:r>
              <a:rPr lang="fr-FR" sz="2200" dirty="0" err="1" smtClean="0">
                <a:latin typeface="Garamond" charset="0"/>
                <a:ea typeface="Garamond" charset="0"/>
                <a:cs typeface="Garamond" charset="0"/>
              </a:rPr>
              <a:t>remote</a:t>
            </a:r>
            <a:r>
              <a:rPr lang="fr-FR" sz="2200" dirty="0" smtClean="0">
                <a:latin typeface="Garamond" charset="0"/>
                <a:ea typeface="Garamond" charset="0"/>
                <a:cs typeface="Garamond" charset="0"/>
              </a:rPr>
              <a:t>) alors votre dépôt local n’est pas à jour avec avec le </a:t>
            </a:r>
            <a:r>
              <a:rPr lang="fr-FR" sz="2200" dirty="0">
                <a:latin typeface="Garamond" charset="0"/>
                <a:ea typeface="Garamond" charset="0"/>
                <a:cs typeface="Garamond" charset="0"/>
              </a:rPr>
              <a:t>dépôt distant (</a:t>
            </a:r>
            <a:r>
              <a:rPr lang="fr-FR" sz="2200" dirty="0" err="1" smtClean="0">
                <a:latin typeface="Garamond" charset="0"/>
                <a:ea typeface="Garamond" charset="0"/>
                <a:cs typeface="Garamond" charset="0"/>
              </a:rPr>
              <a:t>remote</a:t>
            </a:r>
            <a:r>
              <a:rPr lang="fr-FR" sz="2200" dirty="0" smtClean="0">
                <a:latin typeface="Garamond" charset="0"/>
                <a:ea typeface="Garamond" charset="0"/>
                <a:cs typeface="Garamond" charset="0"/>
              </a:rPr>
              <a:t>)donc votre </a:t>
            </a:r>
            <a:r>
              <a:rPr lang="fr-FR" sz="2200" b="1" dirty="0" smtClean="0">
                <a:solidFill>
                  <a:srgbClr val="FF0000"/>
                </a:solidFill>
                <a:latin typeface="Garamond" charset="0"/>
                <a:ea typeface="Garamond" charset="0"/>
                <a:cs typeface="Garamond" charset="0"/>
              </a:rPr>
              <a:t>push sera refusé</a:t>
            </a:r>
          </a:p>
          <a:p>
            <a:pPr lvl="1">
              <a:lnSpc>
                <a:spcPct val="150000"/>
              </a:lnSpc>
            </a:pPr>
            <a:r>
              <a:rPr lang="fr-FR" sz="2200" dirty="0">
                <a:latin typeface="Garamond" charset="0"/>
                <a:ea typeface="Garamond" charset="0"/>
                <a:cs typeface="Garamond" charset="0"/>
              </a:rPr>
              <a:t>Vous devez d’abord faire un git </a:t>
            </a:r>
            <a:r>
              <a:rPr lang="fr-FR" sz="2200" b="1" dirty="0" err="1">
                <a:latin typeface="Courier New" charset="0"/>
                <a:ea typeface="Courier New" charset="0"/>
                <a:cs typeface="Courier New" charset="0"/>
              </a:rPr>
              <a:t>fetch</a:t>
            </a:r>
            <a:r>
              <a:rPr lang="fr-FR" sz="2200" b="1" dirty="0">
                <a:latin typeface="Courier New" charset="0"/>
                <a:ea typeface="Courier New" charset="0"/>
                <a:cs typeface="Courier New" charset="0"/>
              </a:rPr>
              <a:t>/</a:t>
            </a:r>
            <a:r>
              <a:rPr lang="fr-FR" sz="2200" b="1" dirty="0" err="1">
                <a:latin typeface="Courier New" charset="0"/>
                <a:ea typeface="Courier New" charset="0"/>
                <a:cs typeface="Courier New" charset="0"/>
              </a:rPr>
              <a:t>merge</a:t>
            </a:r>
            <a:r>
              <a:rPr lang="fr-FR" sz="2200" dirty="0">
                <a:latin typeface="Courier New" charset="0"/>
                <a:ea typeface="Courier New" charset="0"/>
                <a:cs typeface="Courier New" charset="0"/>
              </a:rPr>
              <a:t> </a:t>
            </a:r>
            <a:r>
              <a:rPr lang="fr-FR" sz="2200" dirty="0">
                <a:latin typeface="Garamond" charset="0"/>
                <a:ea typeface="Garamond" charset="0"/>
                <a:cs typeface="Garamond" charset="0"/>
              </a:rPr>
              <a:t>ou un </a:t>
            </a:r>
            <a:r>
              <a:rPr lang="fr-FR" sz="2200" dirty="0" smtClean="0">
                <a:latin typeface="Garamond" charset="0"/>
                <a:ea typeface="Garamond" charset="0"/>
                <a:cs typeface="Garamond" charset="0"/>
              </a:rPr>
              <a:t> </a:t>
            </a:r>
            <a:r>
              <a:rPr lang="fr-FR" sz="2200" b="1" dirty="0" smtClean="0">
                <a:latin typeface="Courier New" charset="0"/>
                <a:ea typeface="Courier New" charset="0"/>
                <a:cs typeface="Courier New" charset="0"/>
              </a:rPr>
              <a:t>pull</a:t>
            </a:r>
            <a:r>
              <a:rPr lang="fr-FR" sz="2200" dirty="0" smtClean="0">
                <a:latin typeface="Courier New" charset="0"/>
                <a:ea typeface="Courier New" charset="0"/>
                <a:cs typeface="Courier New" charset="0"/>
              </a:rPr>
              <a:t> </a:t>
            </a:r>
            <a:r>
              <a:rPr lang="fr-FR" sz="2200" dirty="0" smtClean="0">
                <a:latin typeface="Garamond" charset="0"/>
                <a:ea typeface="Garamond" charset="0"/>
                <a:cs typeface="Garamond" charset="0"/>
              </a:rPr>
              <a:t>et </a:t>
            </a:r>
            <a:r>
              <a:rPr lang="fr-FR" sz="2200" dirty="0">
                <a:latin typeface="Garamond" charset="0"/>
                <a:ea typeface="Garamond" charset="0"/>
                <a:cs typeface="Garamond" charset="0"/>
              </a:rPr>
              <a:t>résoudre les conflit si </a:t>
            </a:r>
            <a:r>
              <a:rPr lang="fr-FR" sz="2200" dirty="0" smtClean="0">
                <a:latin typeface="Garamond" charset="0"/>
                <a:ea typeface="Garamond" charset="0"/>
                <a:cs typeface="Garamond" charset="0"/>
              </a:rPr>
              <a:t>nécessaire.</a:t>
            </a:r>
            <a:endParaRPr lang="fr-FR" sz="2200" dirty="0">
              <a:latin typeface="Garamond" charset="0"/>
              <a:ea typeface="Garamond" charset="0"/>
              <a:cs typeface="Garamond" charset="0"/>
            </a:endParaRPr>
          </a:p>
          <a:p>
            <a:endParaRPr lang="fr-FR" b="1" dirty="0">
              <a:latin typeface="Courier New" charset="0"/>
              <a:ea typeface="Courier New" charset="0"/>
              <a:cs typeface="Courier New" charset="0"/>
            </a:endParaRPr>
          </a:p>
        </p:txBody>
      </p:sp>
    </p:spTree>
    <p:extLst>
      <p:ext uri="{BB962C8B-B14F-4D97-AF65-F5344CB8AC3E}">
        <p14:creationId xmlns:p14="http://schemas.microsoft.com/office/powerpoint/2010/main" val="190509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8022" y="188744"/>
            <a:ext cx="9903331" cy="829174"/>
          </a:xfrm>
        </p:spPr>
        <p:txBody>
          <a:bodyPr/>
          <a:lstStyle/>
          <a:p>
            <a:r>
              <a:rPr lang="fr-FR" dirty="0" smtClean="0">
                <a:solidFill>
                  <a:schemeClr val="accent5"/>
                </a:solidFill>
                <a:latin typeface="Garamond" charset="0"/>
                <a:ea typeface="Garamond" charset="0"/>
                <a:cs typeface="Garamond" charset="0"/>
              </a:rPr>
              <a:t>Gestionnaire de Version</a:t>
            </a:r>
            <a:endParaRPr lang="fr-FR" dirty="0"/>
          </a:p>
        </p:txBody>
      </p:sp>
      <p:sp>
        <p:nvSpPr>
          <p:cNvPr id="3" name="Espace réservé du contenu 2"/>
          <p:cNvSpPr>
            <a:spLocks noGrp="1"/>
          </p:cNvSpPr>
          <p:nvPr>
            <p:ph idx="1"/>
          </p:nvPr>
        </p:nvSpPr>
        <p:spPr>
          <a:xfrm>
            <a:off x="138022" y="1017918"/>
            <a:ext cx="11215778" cy="5159045"/>
          </a:xfrm>
        </p:spPr>
        <p:txBody>
          <a:bodyPr>
            <a:normAutofit/>
          </a:bodyPr>
          <a:lstStyle/>
          <a:p>
            <a:pPr marL="0" indent="0">
              <a:lnSpc>
                <a:spcPct val="150000"/>
              </a:lnSpc>
              <a:buNone/>
            </a:pPr>
            <a:r>
              <a:rPr lang="fr-CA" b="1" dirty="0">
                <a:latin typeface="Garamond" charset="0"/>
                <a:ea typeface="Garamond" charset="0"/>
                <a:cs typeface="Garamond" charset="0"/>
                <a:hlinkClick r:id="rId3"/>
              </a:rPr>
              <a:t>Les systèmes de gestion de version centralisés</a:t>
            </a:r>
            <a:endParaRPr lang="fr-FR" dirty="0">
              <a:latin typeface="Garamond" charset="0"/>
              <a:ea typeface="Garamond" charset="0"/>
              <a:cs typeface="Garamond" charset="0"/>
            </a:endParaRPr>
          </a:p>
          <a:p>
            <a:pPr>
              <a:lnSpc>
                <a:spcPct val="150000"/>
              </a:lnSpc>
            </a:pPr>
            <a:r>
              <a:rPr lang="fr-CA" sz="2000" dirty="0">
                <a:latin typeface="Garamond" charset="0"/>
                <a:ea typeface="Garamond" charset="0"/>
                <a:cs typeface="Garamond" charset="0"/>
              </a:rPr>
              <a:t>Les systèmes de gestion de version centralisés mettent en place un serveur central qui contient tous les fichiers sous gestion de version, et des clients qui peuvent extraire les fichiers de ce dépôt central. </a:t>
            </a:r>
            <a:endParaRPr lang="fr-FR" sz="2000" dirty="0">
              <a:latin typeface="Garamond" charset="0"/>
              <a:ea typeface="Garamond" charset="0"/>
              <a:cs typeface="Garamond" charset="0"/>
            </a:endParaRPr>
          </a:p>
          <a:p>
            <a:pPr marL="0" indent="0">
              <a:lnSpc>
                <a:spcPct val="150000"/>
              </a:lnSpc>
              <a:buNone/>
            </a:pPr>
            <a:endParaRPr lang="fr-FR" sz="2000" dirty="0">
              <a:latin typeface="Garamond" charset="0"/>
              <a:ea typeface="Garamond" charset="0"/>
              <a:cs typeface="Garamond" charset="0"/>
            </a:endParaRPr>
          </a:p>
          <a:p>
            <a:endParaRPr lang="fr-FR" dirty="0"/>
          </a:p>
        </p:txBody>
      </p:sp>
      <p:pic>
        <p:nvPicPr>
          <p:cNvPr id="4" name="Image 3"/>
          <p:cNvPicPr/>
          <p:nvPr/>
        </p:nvPicPr>
        <p:blipFill>
          <a:blip r:embed="rId4">
            <a:extLst>
              <a:ext uri="{28A0092B-C50C-407E-A947-70E740481C1C}">
                <a14:useLocalDpi xmlns:a14="http://schemas.microsoft.com/office/drawing/2010/main" val="0"/>
              </a:ext>
            </a:extLst>
          </a:blip>
          <a:srcRect/>
          <a:stretch>
            <a:fillRect/>
          </a:stretch>
        </p:blipFill>
        <p:spPr bwMode="auto">
          <a:xfrm>
            <a:off x="3954304" y="2836792"/>
            <a:ext cx="3975100" cy="2719070"/>
          </a:xfrm>
          <a:prstGeom prst="rect">
            <a:avLst/>
          </a:prstGeom>
          <a:noFill/>
          <a:ln>
            <a:noFill/>
          </a:ln>
        </p:spPr>
      </p:pic>
      <p:sp>
        <p:nvSpPr>
          <p:cNvPr id="5" name="Rectangle 4"/>
          <p:cNvSpPr/>
          <p:nvPr/>
        </p:nvSpPr>
        <p:spPr>
          <a:xfrm>
            <a:off x="1483744" y="5646048"/>
            <a:ext cx="11657162" cy="1061829"/>
          </a:xfrm>
          <a:prstGeom prst="rect">
            <a:avLst/>
          </a:prstGeom>
        </p:spPr>
        <p:txBody>
          <a:bodyPr wrap="square">
            <a:spAutoFit/>
          </a:bodyPr>
          <a:lstStyle/>
          <a:p>
            <a:pPr>
              <a:lnSpc>
                <a:spcPct val="150000"/>
              </a:lnSpc>
              <a:spcAft>
                <a:spcPts val="1000"/>
              </a:spcAft>
            </a:pPr>
            <a:r>
              <a:rPr lang="fr-CA" sz="2000" i="1" dirty="0" smtClean="0">
                <a:effectLst/>
                <a:latin typeface="Garamond" charset="0"/>
                <a:ea typeface="Calibri" charset="0"/>
                <a:cs typeface="Times New Roman" charset="0"/>
              </a:rPr>
              <a:t>Gestion de version centralisée</a:t>
            </a:r>
            <a:r>
              <a:rPr lang="fr-CA" sz="2400" i="1" dirty="0" smtClean="0">
                <a:effectLst/>
                <a:latin typeface="Garamond" charset="0"/>
                <a:ea typeface="Calibri" charset="0"/>
                <a:cs typeface="Times New Roman" charset="0"/>
              </a:rPr>
              <a:t>. </a:t>
            </a:r>
            <a:r>
              <a:rPr lang="fr-CA" i="1" dirty="0" smtClean="0">
                <a:effectLst/>
                <a:latin typeface="Garamond" charset="0"/>
                <a:ea typeface="Times New Roman" charset="0"/>
                <a:cs typeface="Times New Roman" charset="0"/>
              </a:rPr>
              <a:t>Source : Démarrage rapide - À propos de la gestion de version. Repéré au : </a:t>
            </a:r>
            <a:r>
              <a:rPr lang="fr-CA" i="1" u="none" strike="noStrike" dirty="0" smtClean="0">
                <a:effectLst/>
                <a:latin typeface="Garamond" charset="0"/>
                <a:ea typeface="Times New Roman" charset="0"/>
                <a:cs typeface="Times New Roman" charset="0"/>
                <a:hlinkClick r:id="rId5"/>
              </a:rPr>
              <a:t>https://git-scm.com/book/fr/v2/D%C3%A9marrage-rapide-%C3%80-propos-de-la-gestion-de-version</a:t>
            </a:r>
            <a:endParaRPr lang="fr-FR" dirty="0">
              <a:effectLst/>
              <a:latin typeface="Calibri" charset="0"/>
              <a:ea typeface="Calibri" charset="0"/>
              <a:cs typeface="Times New Roman" charset="0"/>
            </a:endParaRPr>
          </a:p>
        </p:txBody>
      </p:sp>
    </p:spTree>
    <p:extLst>
      <p:ext uri="{BB962C8B-B14F-4D97-AF65-F5344CB8AC3E}">
        <p14:creationId xmlns:p14="http://schemas.microsoft.com/office/powerpoint/2010/main" val="1250274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325563"/>
          </a:xfrm>
        </p:spPr>
        <p:txBody>
          <a:bodyPr/>
          <a:lstStyle/>
          <a:p>
            <a:r>
              <a:rPr lang="fr-FR" sz="4000" dirty="0">
                <a:solidFill>
                  <a:schemeClr val="accent5"/>
                </a:solidFill>
                <a:latin typeface="Garamond" charset="0"/>
                <a:ea typeface="Garamond" charset="0"/>
                <a:cs typeface="Garamond" charset="0"/>
              </a:rPr>
              <a:t>Commandes</a:t>
            </a:r>
            <a:r>
              <a:rPr lang="fr-FR" dirty="0" smtClean="0"/>
              <a:t> </a:t>
            </a:r>
            <a:r>
              <a:rPr lang="fr-FR" sz="4000" dirty="0">
                <a:solidFill>
                  <a:schemeClr val="accent5"/>
                </a:solidFill>
                <a:latin typeface="Garamond" charset="0"/>
                <a:ea typeface="Garamond" charset="0"/>
                <a:cs typeface="Garamond" charset="0"/>
              </a:rPr>
              <a:t>Principales</a:t>
            </a:r>
          </a:p>
        </p:txBody>
      </p:sp>
      <p:sp>
        <p:nvSpPr>
          <p:cNvPr id="3" name="Espace réservé du contenu 2"/>
          <p:cNvSpPr>
            <a:spLocks noGrp="1"/>
          </p:cNvSpPr>
          <p:nvPr>
            <p:ph idx="1"/>
          </p:nvPr>
        </p:nvSpPr>
        <p:spPr>
          <a:xfrm>
            <a:off x="240632" y="1058778"/>
            <a:ext cx="11113168" cy="5799221"/>
          </a:xfrm>
        </p:spPr>
        <p:txBody>
          <a:bodyPr>
            <a:normAutofit/>
          </a:bodyPr>
          <a:lstStyle/>
          <a:p>
            <a:pPr marL="0" indent="0">
              <a:lnSpc>
                <a:spcPct val="150000"/>
              </a:lnSpc>
              <a:spcBef>
                <a:spcPct val="0"/>
              </a:spcBef>
              <a:buNone/>
            </a:pPr>
            <a:r>
              <a:rPr lang="fr-FR" sz="2200" b="1" dirty="0" smtClean="0">
                <a:latin typeface="Garamond" charset="0"/>
                <a:ea typeface="Garamond" charset="0"/>
                <a:cs typeface="Garamond" charset="0"/>
              </a:rPr>
              <a:t>git </a:t>
            </a:r>
            <a:r>
              <a:rPr lang="fr-FR" sz="2200" b="1" dirty="0" err="1" smtClean="0">
                <a:latin typeface="Garamond" charset="0"/>
                <a:ea typeface="Garamond" charset="0"/>
                <a:cs typeface="Garamond" charset="0"/>
              </a:rPr>
              <a:t>checkout</a:t>
            </a:r>
            <a:r>
              <a:rPr lang="fr-FR" sz="2200" b="1" dirty="0" smtClean="0">
                <a:latin typeface="Garamond" charset="0"/>
                <a:ea typeface="Garamond" charset="0"/>
                <a:cs typeface="Garamond" charset="0"/>
              </a:rPr>
              <a:t> </a:t>
            </a:r>
            <a:r>
              <a:rPr lang="fr-FR" sz="2200" b="1" dirty="0" err="1" smtClean="0">
                <a:latin typeface="Garamond" charset="0"/>
                <a:ea typeface="Garamond" charset="0"/>
                <a:cs typeface="Garamond" charset="0"/>
              </a:rPr>
              <a:t>nomcommit</a:t>
            </a:r>
            <a:endParaRPr lang="fr-FR" sz="2200" b="1" dirty="0" smtClean="0">
              <a:latin typeface="Garamond" charset="0"/>
              <a:ea typeface="Garamond" charset="0"/>
              <a:cs typeface="Garamond" charset="0"/>
            </a:endParaRPr>
          </a:p>
          <a:p>
            <a:pPr>
              <a:lnSpc>
                <a:spcPct val="150000"/>
              </a:lnSpc>
              <a:spcBef>
                <a:spcPct val="0"/>
              </a:spcBef>
            </a:pPr>
            <a:r>
              <a:rPr lang="fr-FR" sz="2200" b="1" dirty="0" smtClean="0">
                <a:solidFill>
                  <a:srgbClr val="FF0000"/>
                </a:solidFill>
                <a:latin typeface="Garamond" charset="0"/>
                <a:ea typeface="Garamond" charset="0"/>
                <a:cs typeface="Garamond" charset="0"/>
              </a:rPr>
              <a:t>Danger ! </a:t>
            </a:r>
            <a:r>
              <a:rPr lang="fr-FR" sz="2200" dirty="0" smtClean="0">
                <a:latin typeface="Garamond" charset="0"/>
                <a:ea typeface="Garamond" charset="0"/>
                <a:cs typeface="Garamond" charset="0"/>
              </a:rPr>
              <a:t>Cette commande ca effacer tout le code qui n’a pas été soumis (commit) au </a:t>
            </a:r>
            <a:r>
              <a:rPr lang="fr-FR" sz="2200" dirty="0" err="1" smtClean="0">
                <a:latin typeface="Garamond" charset="0"/>
                <a:ea typeface="Garamond" charset="0"/>
                <a:cs typeface="Garamond" charset="0"/>
              </a:rPr>
              <a:t>staging</a:t>
            </a:r>
            <a:r>
              <a:rPr lang="fr-FR" sz="2200" dirty="0" smtClean="0">
                <a:latin typeface="Garamond" charset="0"/>
                <a:ea typeface="Garamond" charset="0"/>
                <a:cs typeface="Garamond" charset="0"/>
              </a:rPr>
              <a:t> area</a:t>
            </a:r>
          </a:p>
          <a:p>
            <a:pPr>
              <a:lnSpc>
                <a:spcPct val="150000"/>
              </a:lnSpc>
              <a:spcBef>
                <a:spcPct val="0"/>
              </a:spcBef>
            </a:pPr>
            <a:r>
              <a:rPr lang="fr-FR" sz="2200" dirty="0" smtClean="0">
                <a:latin typeface="Garamond" charset="0"/>
                <a:ea typeface="Garamond" charset="0"/>
                <a:cs typeface="Garamond" charset="0"/>
              </a:rPr>
              <a:t>Cette commande permet de voir le code de d’autres branches</a:t>
            </a:r>
          </a:p>
          <a:p>
            <a:pPr>
              <a:lnSpc>
                <a:spcPct val="150000"/>
              </a:lnSpc>
              <a:spcBef>
                <a:spcPct val="0"/>
              </a:spcBef>
            </a:pPr>
            <a:r>
              <a:rPr lang="fr-FR" sz="2200" dirty="0" smtClean="0">
                <a:latin typeface="Garamond" charset="0"/>
                <a:ea typeface="Garamond" charset="0"/>
                <a:cs typeface="Garamond" charset="0"/>
              </a:rPr>
              <a:t>Le </a:t>
            </a:r>
            <a:r>
              <a:rPr lang="fr-FR" sz="2200" dirty="0" err="1" smtClean="0">
                <a:latin typeface="Garamond" charset="0"/>
                <a:ea typeface="Garamond" charset="0"/>
                <a:cs typeface="Garamond" charset="0"/>
              </a:rPr>
              <a:t>nomcommit</a:t>
            </a:r>
            <a:r>
              <a:rPr lang="fr-FR" sz="2200" dirty="0" smtClean="0">
                <a:latin typeface="Garamond" charset="0"/>
                <a:ea typeface="Garamond" charset="0"/>
                <a:cs typeface="Garamond" charset="0"/>
              </a:rPr>
              <a:t> est le code hachage (les sept premiers caractères sont suffisants). </a:t>
            </a:r>
          </a:p>
          <a:p>
            <a:pPr>
              <a:lnSpc>
                <a:spcPct val="150000"/>
              </a:lnSpc>
              <a:spcBef>
                <a:spcPct val="0"/>
              </a:spcBef>
            </a:pPr>
            <a:r>
              <a:rPr lang="fr-FR" sz="2200" dirty="0" smtClean="0">
                <a:latin typeface="Garamond" charset="0"/>
                <a:ea typeface="Garamond" charset="0"/>
                <a:cs typeface="Garamond" charset="0"/>
              </a:rPr>
              <a:t>Pour les obtenir : </a:t>
            </a:r>
          </a:p>
          <a:p>
            <a:pPr lvl="1">
              <a:lnSpc>
                <a:spcPct val="150000"/>
              </a:lnSpc>
              <a:spcBef>
                <a:spcPct val="0"/>
              </a:spcBef>
            </a:pPr>
            <a:r>
              <a:rPr lang="fr-FR" sz="2200" dirty="0">
                <a:latin typeface="Garamond" charset="0"/>
                <a:ea typeface="Garamond" charset="0"/>
                <a:cs typeface="Garamond" charset="0"/>
              </a:rPr>
              <a:t>g</a:t>
            </a:r>
            <a:r>
              <a:rPr lang="fr-FR" sz="2200" dirty="0" smtClean="0">
                <a:latin typeface="Garamond" charset="0"/>
                <a:ea typeface="Garamond" charset="0"/>
                <a:cs typeface="Garamond" charset="0"/>
              </a:rPr>
              <a:t>it </a:t>
            </a:r>
            <a:r>
              <a:rPr lang="fr-FR" sz="2200" dirty="0" err="1" smtClean="0">
                <a:latin typeface="Garamond" charset="0"/>
                <a:ea typeface="Garamond" charset="0"/>
                <a:cs typeface="Garamond" charset="0"/>
              </a:rPr>
              <a:t>reflog</a:t>
            </a:r>
            <a:endParaRPr lang="fr-FR" sz="2200" dirty="0" smtClean="0">
              <a:latin typeface="Garamond" charset="0"/>
              <a:ea typeface="Garamond" charset="0"/>
              <a:cs typeface="Garamond" charset="0"/>
            </a:endParaRPr>
          </a:p>
          <a:p>
            <a:pPr lvl="1">
              <a:lnSpc>
                <a:spcPct val="150000"/>
              </a:lnSpc>
              <a:spcBef>
                <a:spcPct val="0"/>
              </a:spcBef>
            </a:pPr>
            <a:r>
              <a:rPr lang="fr-FR" sz="2200" dirty="0">
                <a:latin typeface="Garamond" charset="0"/>
                <a:ea typeface="Garamond" charset="0"/>
                <a:cs typeface="Garamond" charset="0"/>
              </a:rPr>
              <a:t>g</a:t>
            </a:r>
            <a:r>
              <a:rPr lang="fr-FR" sz="2200" dirty="0" smtClean="0">
                <a:latin typeface="Garamond" charset="0"/>
                <a:ea typeface="Garamond" charset="0"/>
                <a:cs typeface="Garamond" charset="0"/>
              </a:rPr>
              <a:t>it log </a:t>
            </a:r>
            <a:r>
              <a:rPr lang="mr-IN" sz="2200" dirty="0" smtClean="0">
                <a:latin typeface="Garamond" charset="0"/>
                <a:ea typeface="Garamond" charset="0"/>
                <a:cs typeface="Garamond" charset="0"/>
              </a:rPr>
              <a:t>–</a:t>
            </a:r>
            <a:r>
              <a:rPr lang="fr-FR" sz="2200" dirty="0" err="1" smtClean="0">
                <a:latin typeface="Garamond" charset="0"/>
                <a:ea typeface="Garamond" charset="0"/>
                <a:cs typeface="Garamond" charset="0"/>
              </a:rPr>
              <a:t>oneline</a:t>
            </a:r>
            <a:endParaRPr lang="fr-FR" sz="2200" dirty="0" smtClean="0">
              <a:latin typeface="Garamond" charset="0"/>
              <a:ea typeface="Garamond" charset="0"/>
              <a:cs typeface="Garamond" charset="0"/>
            </a:endParaRPr>
          </a:p>
          <a:p>
            <a:pPr lvl="1">
              <a:lnSpc>
                <a:spcPct val="150000"/>
              </a:lnSpc>
              <a:spcBef>
                <a:spcPct val="0"/>
              </a:spcBef>
            </a:pPr>
            <a:endParaRPr lang="fr-FR" sz="2200" dirty="0" smtClean="0">
              <a:latin typeface="Garamond" charset="0"/>
              <a:ea typeface="Garamond" charset="0"/>
              <a:cs typeface="Garamond" charset="0"/>
            </a:endParaRPr>
          </a:p>
          <a:p>
            <a:pPr marL="0" indent="0">
              <a:lnSpc>
                <a:spcPct val="150000"/>
              </a:lnSpc>
              <a:spcBef>
                <a:spcPct val="0"/>
              </a:spcBef>
              <a:buNone/>
            </a:pPr>
            <a:r>
              <a:rPr lang="fr-FR" sz="2200" b="1" dirty="0" smtClean="0">
                <a:latin typeface="Garamond" charset="0"/>
                <a:ea typeface="Garamond" charset="0"/>
                <a:cs typeface="Garamond" charset="0"/>
              </a:rPr>
              <a:t>git </a:t>
            </a:r>
            <a:r>
              <a:rPr lang="fr-FR" sz="2200" b="1" dirty="0" err="1" smtClean="0">
                <a:latin typeface="Garamond" charset="0"/>
                <a:ea typeface="Garamond" charset="0"/>
                <a:cs typeface="Garamond" charset="0"/>
              </a:rPr>
              <a:t>checkout</a:t>
            </a:r>
            <a:r>
              <a:rPr lang="fr-FR" sz="2200" b="1" dirty="0" smtClean="0">
                <a:latin typeface="Garamond" charset="0"/>
                <a:ea typeface="Garamond" charset="0"/>
                <a:cs typeface="Garamond" charset="0"/>
              </a:rPr>
              <a:t> master</a:t>
            </a:r>
          </a:p>
          <a:p>
            <a:pPr>
              <a:lnSpc>
                <a:spcPct val="150000"/>
              </a:lnSpc>
              <a:spcBef>
                <a:spcPct val="0"/>
              </a:spcBef>
            </a:pPr>
            <a:r>
              <a:rPr lang="fr-FR" sz="2200" dirty="0" smtClean="0">
                <a:latin typeface="Garamond" charset="0"/>
                <a:ea typeface="Garamond" charset="0"/>
                <a:cs typeface="Garamond" charset="0"/>
              </a:rPr>
              <a:t>Pour revenir à l’espace de travail original (la branche principale)</a:t>
            </a:r>
          </a:p>
          <a:p>
            <a:pPr marL="0" indent="0">
              <a:lnSpc>
                <a:spcPct val="150000"/>
              </a:lnSpc>
              <a:spcBef>
                <a:spcPct val="0"/>
              </a:spcBef>
              <a:buNone/>
            </a:pPr>
            <a:r>
              <a:rPr lang="fr-FR" sz="2200" dirty="0" smtClean="0">
                <a:latin typeface="Garamond" charset="0"/>
                <a:ea typeface="Garamond" charset="0"/>
                <a:cs typeface="Garamond" charset="0"/>
              </a:rPr>
              <a:t>.</a:t>
            </a:r>
            <a:endParaRPr lang="fr-FR" sz="2200" dirty="0">
              <a:latin typeface="Garamond" charset="0"/>
              <a:ea typeface="Garamond" charset="0"/>
              <a:cs typeface="Garamond" charset="0"/>
            </a:endParaRPr>
          </a:p>
          <a:p>
            <a:endParaRPr lang="fr-FR" b="1" dirty="0">
              <a:latin typeface="Courier New" charset="0"/>
              <a:ea typeface="Courier New" charset="0"/>
              <a:cs typeface="Courier New" charset="0"/>
            </a:endParaRPr>
          </a:p>
        </p:txBody>
      </p:sp>
    </p:spTree>
    <p:extLst>
      <p:ext uri="{BB962C8B-B14F-4D97-AF65-F5344CB8AC3E}">
        <p14:creationId xmlns:p14="http://schemas.microsoft.com/office/powerpoint/2010/main" val="1535832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325563"/>
          </a:xfrm>
        </p:spPr>
        <p:txBody>
          <a:bodyPr/>
          <a:lstStyle/>
          <a:p>
            <a:r>
              <a:rPr lang="fr-FR" sz="4000" dirty="0">
                <a:solidFill>
                  <a:schemeClr val="accent5"/>
                </a:solidFill>
                <a:latin typeface="Garamond" charset="0"/>
                <a:ea typeface="Garamond" charset="0"/>
                <a:cs typeface="Garamond" charset="0"/>
              </a:rPr>
              <a:t>Commandes</a:t>
            </a:r>
            <a:r>
              <a:rPr lang="fr-FR" dirty="0" smtClean="0"/>
              <a:t> </a:t>
            </a:r>
            <a:r>
              <a:rPr lang="fr-FR" sz="4000" dirty="0">
                <a:solidFill>
                  <a:schemeClr val="accent5"/>
                </a:solidFill>
                <a:latin typeface="Garamond" charset="0"/>
                <a:ea typeface="Garamond" charset="0"/>
                <a:cs typeface="Garamond" charset="0"/>
              </a:rPr>
              <a:t>Principales</a:t>
            </a:r>
          </a:p>
        </p:txBody>
      </p:sp>
      <p:sp>
        <p:nvSpPr>
          <p:cNvPr id="3" name="Espace réservé du contenu 2"/>
          <p:cNvSpPr>
            <a:spLocks noGrp="1"/>
          </p:cNvSpPr>
          <p:nvPr>
            <p:ph idx="1"/>
          </p:nvPr>
        </p:nvSpPr>
        <p:spPr>
          <a:xfrm>
            <a:off x="240632" y="1058778"/>
            <a:ext cx="11113168" cy="5799221"/>
          </a:xfrm>
        </p:spPr>
        <p:txBody>
          <a:bodyPr>
            <a:normAutofit/>
          </a:bodyPr>
          <a:lstStyle/>
          <a:p>
            <a:pPr marL="0" indent="0">
              <a:lnSpc>
                <a:spcPct val="150000"/>
              </a:lnSpc>
              <a:spcBef>
                <a:spcPct val="0"/>
              </a:spcBef>
              <a:buNone/>
            </a:pPr>
            <a:r>
              <a:rPr lang="fr-FR" sz="2200" b="1" dirty="0" smtClean="0">
                <a:latin typeface="Garamond" charset="0"/>
                <a:ea typeface="Garamond" charset="0"/>
                <a:cs typeface="Garamond" charset="0"/>
              </a:rPr>
              <a:t>git </a:t>
            </a:r>
            <a:r>
              <a:rPr lang="fr-FR" sz="2200" b="1" dirty="0" err="1" smtClean="0">
                <a:latin typeface="Garamond" charset="0"/>
                <a:ea typeface="Garamond" charset="0"/>
                <a:cs typeface="Garamond" charset="0"/>
              </a:rPr>
              <a:t>branch</a:t>
            </a:r>
            <a:r>
              <a:rPr lang="fr-FR" sz="2200" b="1" dirty="0" smtClean="0">
                <a:latin typeface="Garamond" charset="0"/>
                <a:ea typeface="Garamond" charset="0"/>
                <a:cs typeface="Garamond" charset="0"/>
              </a:rPr>
              <a:t> </a:t>
            </a:r>
            <a:r>
              <a:rPr lang="fr-FR" sz="2200" b="1" dirty="0" err="1" smtClean="0">
                <a:latin typeface="Garamond" charset="0"/>
                <a:ea typeface="Garamond" charset="0"/>
                <a:cs typeface="Garamond" charset="0"/>
              </a:rPr>
              <a:t>testing</a:t>
            </a:r>
            <a:endParaRPr lang="fr-FR" sz="2200" b="1" dirty="0" smtClean="0">
              <a:latin typeface="Garamond" charset="0"/>
              <a:ea typeface="Garamond" charset="0"/>
              <a:cs typeface="Garamond" charset="0"/>
            </a:endParaRPr>
          </a:p>
          <a:p>
            <a:pPr>
              <a:lnSpc>
                <a:spcPct val="150000"/>
              </a:lnSpc>
              <a:spcBef>
                <a:spcPct val="0"/>
              </a:spcBef>
            </a:pPr>
            <a:r>
              <a:rPr lang="fr-FR" sz="2200" dirty="0" smtClean="0">
                <a:latin typeface="Garamond" charset="0"/>
                <a:ea typeface="Garamond" charset="0"/>
                <a:cs typeface="Garamond" charset="0"/>
              </a:rPr>
              <a:t>Crée une nouvelle branche « </a:t>
            </a:r>
            <a:r>
              <a:rPr lang="fr-FR" sz="2200" b="1" dirty="0" err="1" smtClean="0">
                <a:latin typeface="Garamond" charset="0"/>
                <a:ea typeface="Garamond" charset="0"/>
                <a:cs typeface="Garamond" charset="0"/>
              </a:rPr>
              <a:t>testing</a:t>
            </a:r>
            <a:r>
              <a:rPr lang="fr-FR" sz="2200" dirty="0" smtClean="0">
                <a:latin typeface="Garamond" charset="0"/>
                <a:ea typeface="Garamond" charset="0"/>
                <a:cs typeface="Garamond" charset="0"/>
              </a:rPr>
              <a:t> » pointant sur le dernier commit effectué</a:t>
            </a:r>
          </a:p>
          <a:p>
            <a:pPr>
              <a:lnSpc>
                <a:spcPct val="150000"/>
              </a:lnSpc>
              <a:spcBef>
                <a:spcPct val="0"/>
              </a:spcBef>
            </a:pPr>
            <a:r>
              <a:rPr lang="fr-FR" sz="2200" dirty="0" smtClean="0">
                <a:latin typeface="Garamond" charset="0"/>
                <a:ea typeface="Garamond" charset="0"/>
                <a:cs typeface="Garamond" charset="0"/>
              </a:rPr>
              <a:t>Cette commande ne change pas la position du HEAD, c’est à dire que si le HEAD pointait sur la branche  </a:t>
            </a:r>
            <a:r>
              <a:rPr lang="fr-FR" sz="2200" b="1" dirty="0" smtClean="0">
                <a:latin typeface="Garamond" charset="0"/>
                <a:ea typeface="Garamond" charset="0"/>
                <a:cs typeface="Garamond" charset="0"/>
              </a:rPr>
              <a:t>master </a:t>
            </a:r>
            <a:r>
              <a:rPr lang="fr-FR" sz="2200" dirty="0" smtClean="0">
                <a:latin typeface="Garamond" charset="0"/>
                <a:ea typeface="Garamond" charset="0"/>
                <a:cs typeface="Garamond" charset="0"/>
              </a:rPr>
              <a:t>avant la création de la nouvelle branche, ce sera toujours le cas.</a:t>
            </a:r>
          </a:p>
          <a:p>
            <a:pPr marL="0" indent="0">
              <a:lnSpc>
                <a:spcPct val="150000"/>
              </a:lnSpc>
              <a:spcBef>
                <a:spcPct val="0"/>
              </a:spcBef>
              <a:buNone/>
            </a:pPr>
            <a:r>
              <a:rPr lang="fr-FR" sz="2200" b="1" dirty="0">
                <a:latin typeface="Garamond" charset="0"/>
                <a:ea typeface="Garamond" charset="0"/>
                <a:cs typeface="Garamond" charset="0"/>
              </a:rPr>
              <a:t>git </a:t>
            </a:r>
            <a:r>
              <a:rPr lang="fr-FR" sz="2200" b="1" dirty="0" err="1">
                <a:latin typeface="Garamond" charset="0"/>
                <a:ea typeface="Garamond" charset="0"/>
                <a:cs typeface="Garamond" charset="0"/>
              </a:rPr>
              <a:t>checkout</a:t>
            </a:r>
            <a:r>
              <a:rPr lang="fr-FR" sz="2200" b="1" dirty="0">
                <a:latin typeface="Garamond" charset="0"/>
                <a:ea typeface="Garamond" charset="0"/>
                <a:cs typeface="Garamond" charset="0"/>
              </a:rPr>
              <a:t> </a:t>
            </a:r>
            <a:r>
              <a:rPr lang="fr-FR" sz="2200" b="1" dirty="0" err="1">
                <a:latin typeface="Garamond" charset="0"/>
                <a:ea typeface="Garamond" charset="0"/>
                <a:cs typeface="Garamond" charset="0"/>
              </a:rPr>
              <a:t>testing</a:t>
            </a:r>
            <a:r>
              <a:rPr lang="fr-FR" sz="2200" b="1" dirty="0">
                <a:latin typeface="Garamond" charset="0"/>
                <a:ea typeface="Garamond" charset="0"/>
                <a:cs typeface="Garamond" charset="0"/>
              </a:rPr>
              <a:t> </a:t>
            </a:r>
            <a:endParaRPr lang="fr-FR" sz="2200" b="1" dirty="0" smtClean="0">
              <a:latin typeface="Garamond" charset="0"/>
              <a:ea typeface="Garamond" charset="0"/>
              <a:cs typeface="Garamond" charset="0"/>
            </a:endParaRPr>
          </a:p>
          <a:p>
            <a:pPr>
              <a:lnSpc>
                <a:spcPct val="150000"/>
              </a:lnSpc>
              <a:spcBef>
                <a:spcPct val="0"/>
              </a:spcBef>
            </a:pPr>
            <a:r>
              <a:rPr lang="fr-FR" sz="2200" dirty="0" smtClean="0">
                <a:latin typeface="Garamond" charset="0"/>
                <a:ea typeface="Garamond" charset="0"/>
                <a:cs typeface="Garamond" charset="0"/>
              </a:rPr>
              <a:t>Attention ! Vous perdez tout les changements non soumis (aucun commit) sur votre branche  de travail</a:t>
            </a:r>
          </a:p>
          <a:p>
            <a:pPr>
              <a:lnSpc>
                <a:spcPct val="150000"/>
              </a:lnSpc>
              <a:spcBef>
                <a:spcPct val="0"/>
              </a:spcBef>
            </a:pPr>
            <a:r>
              <a:rPr lang="fr-FR" sz="2200" dirty="0" smtClean="0">
                <a:latin typeface="Garamond" charset="0"/>
                <a:ea typeface="Garamond" charset="0"/>
                <a:cs typeface="Garamond" charset="0"/>
              </a:rPr>
              <a:t>Permet de basculer sur la branche </a:t>
            </a:r>
            <a:r>
              <a:rPr lang="fr-FR" sz="2200" dirty="0" err="1" smtClean="0">
                <a:latin typeface="Garamond" charset="0"/>
                <a:ea typeface="Garamond" charset="0"/>
                <a:cs typeface="Garamond" charset="0"/>
              </a:rPr>
              <a:t>testing</a:t>
            </a:r>
            <a:r>
              <a:rPr lang="fr-FR" sz="2200" dirty="0" smtClean="0">
                <a:latin typeface="Garamond" charset="0"/>
                <a:ea typeface="Garamond" charset="0"/>
                <a:cs typeface="Garamond" charset="0"/>
              </a:rPr>
              <a:t>, c’est à dire change le pointeur HEAD vers la branche </a:t>
            </a:r>
            <a:r>
              <a:rPr lang="fr-FR" sz="2200" dirty="0" err="1" smtClean="0">
                <a:latin typeface="Garamond" charset="0"/>
                <a:ea typeface="Garamond" charset="0"/>
                <a:cs typeface="Garamond" charset="0"/>
              </a:rPr>
              <a:t>testing</a:t>
            </a:r>
            <a:endParaRPr lang="fr-FR" sz="2200" dirty="0">
              <a:latin typeface="Garamond" charset="0"/>
              <a:ea typeface="Garamond" charset="0"/>
              <a:cs typeface="Garamond" charset="0"/>
            </a:endParaRPr>
          </a:p>
          <a:p>
            <a:pPr marL="0" indent="0">
              <a:lnSpc>
                <a:spcPct val="150000"/>
              </a:lnSpc>
              <a:spcBef>
                <a:spcPct val="0"/>
              </a:spcBef>
              <a:buNone/>
            </a:pPr>
            <a:endParaRPr lang="fr-FR" sz="2200" dirty="0" smtClean="0">
              <a:latin typeface="Garamond" charset="0"/>
              <a:ea typeface="Garamond" charset="0"/>
              <a:cs typeface="Garamond" charset="0"/>
            </a:endParaRPr>
          </a:p>
          <a:p>
            <a:pPr marL="0" indent="0">
              <a:lnSpc>
                <a:spcPct val="150000"/>
              </a:lnSpc>
              <a:spcBef>
                <a:spcPct val="0"/>
              </a:spcBef>
              <a:buNone/>
            </a:pPr>
            <a:endParaRPr lang="fr-FR" sz="2200" b="1" dirty="0">
              <a:latin typeface="Garamond" charset="0"/>
              <a:ea typeface="Garamond" charset="0"/>
              <a:cs typeface="Garamond" charset="0"/>
            </a:endParaRPr>
          </a:p>
          <a:p>
            <a:endParaRPr lang="fr-FR" b="1" dirty="0">
              <a:latin typeface="Courier New" charset="0"/>
              <a:ea typeface="Courier New" charset="0"/>
              <a:cs typeface="Courier New" charset="0"/>
            </a:endParaRPr>
          </a:p>
        </p:txBody>
      </p:sp>
    </p:spTree>
    <p:extLst>
      <p:ext uri="{BB962C8B-B14F-4D97-AF65-F5344CB8AC3E}">
        <p14:creationId xmlns:p14="http://schemas.microsoft.com/office/powerpoint/2010/main" val="1219811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325563"/>
          </a:xfrm>
        </p:spPr>
        <p:txBody>
          <a:bodyPr/>
          <a:lstStyle/>
          <a:p>
            <a:r>
              <a:rPr lang="fr-FR" sz="4000" dirty="0" smtClean="0">
                <a:solidFill>
                  <a:schemeClr val="accent5"/>
                </a:solidFill>
                <a:latin typeface="Garamond" charset="0"/>
                <a:ea typeface="Garamond" charset="0"/>
                <a:cs typeface="Garamond" charset="0"/>
              </a:rPr>
              <a:t>Fichier .</a:t>
            </a:r>
            <a:r>
              <a:rPr lang="fr-FR" sz="4000" dirty="0" err="1" smtClean="0">
                <a:solidFill>
                  <a:schemeClr val="accent5"/>
                </a:solidFill>
                <a:latin typeface="Garamond" charset="0"/>
                <a:ea typeface="Garamond" charset="0"/>
                <a:cs typeface="Garamond" charset="0"/>
              </a:rPr>
              <a:t>gitignore</a:t>
            </a:r>
            <a:endParaRPr lang="fr-FR" sz="4000"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240632" y="1058778"/>
            <a:ext cx="11113168" cy="5799221"/>
          </a:xfrm>
        </p:spPr>
        <p:txBody>
          <a:bodyPr>
            <a:normAutofit/>
          </a:bodyPr>
          <a:lstStyle/>
          <a:p>
            <a:pPr marL="0" indent="0">
              <a:lnSpc>
                <a:spcPct val="150000"/>
              </a:lnSpc>
              <a:spcBef>
                <a:spcPct val="0"/>
              </a:spcBef>
              <a:buNone/>
            </a:pPr>
            <a:endParaRPr lang="fr-FR" sz="2200" b="1" dirty="0">
              <a:latin typeface="Garamond" charset="0"/>
              <a:ea typeface="Garamond" charset="0"/>
              <a:cs typeface="Garamond" charset="0"/>
            </a:endParaRPr>
          </a:p>
          <a:p>
            <a:pPr>
              <a:lnSpc>
                <a:spcPct val="150000"/>
              </a:lnSpc>
            </a:pPr>
            <a:r>
              <a:rPr lang="fr-FR" sz="2200" dirty="0" smtClean="0">
                <a:latin typeface="Garamond" charset="0"/>
                <a:ea typeface="Garamond" charset="0"/>
                <a:cs typeface="Garamond" charset="0"/>
              </a:rPr>
              <a:t>Il est possible de dire à git d’ignorer certains fichiers.</a:t>
            </a:r>
          </a:p>
          <a:p>
            <a:pPr>
              <a:lnSpc>
                <a:spcPct val="150000"/>
              </a:lnSpc>
            </a:pPr>
            <a:r>
              <a:rPr lang="fr-FR" sz="2200" dirty="0" smtClean="0">
                <a:latin typeface="Garamond" charset="0"/>
                <a:ea typeface="Garamond" charset="0"/>
                <a:cs typeface="Garamond" charset="0"/>
              </a:rPr>
              <a:t>Il faut mettre dans le répertoire Git un fichier s’appelant </a:t>
            </a:r>
            <a:r>
              <a:rPr lang="fr-FR" sz="2200" b="1" dirty="0" smtClean="0">
                <a:latin typeface="Garamond" charset="0"/>
                <a:ea typeface="Garamond" charset="0"/>
                <a:cs typeface="Garamond" charset="0"/>
              </a:rPr>
              <a:t>.</a:t>
            </a:r>
            <a:r>
              <a:rPr lang="fr-FR" sz="2200" b="1" dirty="0" err="1" smtClean="0">
                <a:latin typeface="Garamond" charset="0"/>
                <a:ea typeface="Garamond" charset="0"/>
                <a:cs typeface="Garamond" charset="0"/>
              </a:rPr>
              <a:t>gitignore</a:t>
            </a:r>
            <a:endParaRPr lang="fr-FR" sz="2200" b="1" dirty="0" smtClean="0">
              <a:latin typeface="Garamond" charset="0"/>
              <a:ea typeface="Garamond" charset="0"/>
              <a:cs typeface="Garamond" charset="0"/>
            </a:endParaRPr>
          </a:p>
          <a:p>
            <a:pPr lvl="1">
              <a:lnSpc>
                <a:spcPct val="150000"/>
              </a:lnSpc>
            </a:pPr>
            <a:r>
              <a:rPr lang="fr-FR" sz="2200" dirty="0" smtClean="0">
                <a:latin typeface="Garamond" charset="0"/>
                <a:ea typeface="Garamond" charset="0"/>
                <a:cs typeface="Garamond" charset="0"/>
              </a:rPr>
              <a:t>Dans ce fichier, vous pouvez définir les fichier que Git doit ignorer, séparer par des retours à la ligne. Exemple :</a:t>
            </a:r>
          </a:p>
          <a:p>
            <a:pPr lvl="2">
              <a:lnSpc>
                <a:spcPct val="150000"/>
              </a:lnSpc>
            </a:pPr>
            <a:r>
              <a:rPr lang="fr-FR" sz="2200" dirty="0" smtClean="0">
                <a:latin typeface="Garamond" charset="0"/>
                <a:ea typeface="Garamond" charset="0"/>
                <a:cs typeface="Garamond" charset="0"/>
              </a:rPr>
              <a:t>*.</a:t>
            </a:r>
            <a:r>
              <a:rPr lang="fr-FR" sz="2200" dirty="0" err="1" smtClean="0">
                <a:latin typeface="Garamond" charset="0"/>
                <a:ea typeface="Garamond" charset="0"/>
                <a:cs typeface="Garamond" charset="0"/>
              </a:rPr>
              <a:t>pdf</a:t>
            </a:r>
            <a:endParaRPr lang="fr-FR" sz="2200" dirty="0" smtClean="0">
              <a:latin typeface="Garamond" charset="0"/>
              <a:ea typeface="Garamond" charset="0"/>
              <a:cs typeface="Garamond" charset="0"/>
            </a:endParaRPr>
          </a:p>
          <a:p>
            <a:pPr lvl="2">
              <a:lnSpc>
                <a:spcPct val="150000"/>
              </a:lnSpc>
            </a:pPr>
            <a:r>
              <a:rPr lang="fr-FR" sz="2200" dirty="0" err="1">
                <a:latin typeface="Garamond" charset="0"/>
                <a:ea typeface="Garamond" charset="0"/>
                <a:cs typeface="Garamond" charset="0"/>
              </a:rPr>
              <a:t>g</a:t>
            </a:r>
            <a:r>
              <a:rPr lang="fr-FR" sz="2200" dirty="0" err="1" smtClean="0">
                <a:latin typeface="Garamond" charset="0"/>
                <a:ea typeface="Garamond" charset="0"/>
                <a:cs typeface="Garamond" charset="0"/>
              </a:rPr>
              <a:t>uide.docx</a:t>
            </a:r>
            <a:endParaRPr lang="fr-FR" sz="2200" dirty="0" smtClean="0">
              <a:latin typeface="Garamond" charset="0"/>
              <a:ea typeface="Garamond" charset="0"/>
              <a:cs typeface="Garamond" charset="0"/>
            </a:endParaRPr>
          </a:p>
          <a:p>
            <a:pPr lvl="2"/>
            <a:endParaRPr lang="fr-FR" b="1" dirty="0" smtClean="0">
              <a:latin typeface="Courier New" charset="0"/>
              <a:ea typeface="Courier New" charset="0"/>
              <a:cs typeface="Courier New" charset="0"/>
            </a:endParaRPr>
          </a:p>
          <a:p>
            <a:endParaRPr lang="fr-FR" b="1" dirty="0">
              <a:latin typeface="Courier New" charset="0"/>
              <a:ea typeface="Courier New" charset="0"/>
              <a:cs typeface="Courier New" charset="0"/>
            </a:endParaRPr>
          </a:p>
        </p:txBody>
      </p:sp>
    </p:spTree>
    <p:extLst>
      <p:ext uri="{BB962C8B-B14F-4D97-AF65-F5344CB8AC3E}">
        <p14:creationId xmlns:p14="http://schemas.microsoft.com/office/powerpoint/2010/main" val="1212593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a:solidFill>
                  <a:schemeClr val="accent5"/>
                </a:solidFill>
                <a:latin typeface="Garamond" charset="0"/>
                <a:ea typeface="Garamond" charset="0"/>
                <a:cs typeface="Garamond" charset="0"/>
              </a:rPr>
              <a:t>Cycle</a:t>
            </a:r>
            <a:r>
              <a:rPr lang="fr-FR" dirty="0" smtClean="0"/>
              <a:t> </a:t>
            </a:r>
            <a:r>
              <a:rPr lang="fr-FR" sz="4000" dirty="0">
                <a:solidFill>
                  <a:schemeClr val="accent5"/>
                </a:solidFill>
                <a:latin typeface="Garamond" charset="0"/>
                <a:ea typeface="Garamond" charset="0"/>
                <a:cs typeface="Garamond" charset="0"/>
              </a:rPr>
              <a:t>de travail normal</a:t>
            </a:r>
          </a:p>
        </p:txBody>
      </p:sp>
      <p:sp>
        <p:nvSpPr>
          <p:cNvPr id="3" name="Espace réservé du contenu 2"/>
          <p:cNvSpPr>
            <a:spLocks noGrp="1"/>
          </p:cNvSpPr>
          <p:nvPr>
            <p:ph idx="1"/>
          </p:nvPr>
        </p:nvSpPr>
        <p:spPr>
          <a:xfrm>
            <a:off x="1" y="1825625"/>
            <a:ext cx="11983452" cy="4351338"/>
          </a:xfrm>
        </p:spPr>
        <p:txBody>
          <a:bodyPr>
            <a:normAutofit fontScale="92500"/>
          </a:bodyPr>
          <a:lstStyle/>
          <a:p>
            <a:pPr>
              <a:lnSpc>
                <a:spcPct val="150000"/>
              </a:lnSpc>
            </a:pPr>
            <a:r>
              <a:rPr lang="fr-FR" sz="2200" dirty="0" smtClean="0">
                <a:latin typeface="Garamond" charset="0"/>
                <a:ea typeface="Garamond" charset="0"/>
                <a:cs typeface="Garamond" charset="0"/>
              </a:rPr>
              <a:t>Normalement dans une séance de travail sur un dépôt distant, vous devriez utiliser les commandes suivantes :</a:t>
            </a:r>
          </a:p>
          <a:p>
            <a:pPr>
              <a:lnSpc>
                <a:spcPct val="150000"/>
              </a:lnSpc>
            </a:pPr>
            <a:r>
              <a:rPr lang="fr-FR" sz="2200" b="1" dirty="0" smtClean="0">
                <a:latin typeface="Garamond" charset="0"/>
                <a:ea typeface="Garamond" charset="0"/>
                <a:cs typeface="Garamond" charset="0"/>
              </a:rPr>
              <a:t>git </a:t>
            </a:r>
            <a:r>
              <a:rPr lang="fr-FR" sz="2200" b="1" dirty="0" err="1" smtClean="0">
                <a:latin typeface="Garamond" charset="0"/>
                <a:ea typeface="Garamond" charset="0"/>
                <a:cs typeface="Garamond" charset="0"/>
              </a:rPr>
              <a:t>fetch</a:t>
            </a:r>
            <a:r>
              <a:rPr lang="fr-FR" sz="2200" b="1" dirty="0" smtClean="0">
                <a:latin typeface="Garamond" charset="0"/>
                <a:ea typeface="Garamond" charset="0"/>
                <a:cs typeface="Garamond" charset="0"/>
              </a:rPr>
              <a:t>+ git </a:t>
            </a:r>
            <a:r>
              <a:rPr lang="fr-FR" sz="2200" b="1" dirty="0" err="1" smtClean="0">
                <a:latin typeface="Garamond" charset="0"/>
                <a:ea typeface="Garamond" charset="0"/>
                <a:cs typeface="Garamond" charset="0"/>
              </a:rPr>
              <a:t>merge</a:t>
            </a:r>
            <a:r>
              <a:rPr lang="fr-FR" sz="2200" b="1" dirty="0" smtClean="0">
                <a:latin typeface="Garamond" charset="0"/>
                <a:ea typeface="Garamond" charset="0"/>
                <a:cs typeface="Garamond" charset="0"/>
              </a:rPr>
              <a:t> </a:t>
            </a:r>
            <a:r>
              <a:rPr lang="fr-FR" sz="2200" dirty="0" smtClean="0">
                <a:latin typeface="Garamond" charset="0"/>
                <a:ea typeface="Garamond" charset="0"/>
                <a:cs typeface="Garamond" charset="0"/>
              </a:rPr>
              <a:t>: Avant de commencer afin d’obtenir la dernière version du code.</a:t>
            </a:r>
          </a:p>
          <a:p>
            <a:pPr>
              <a:lnSpc>
                <a:spcPct val="150000"/>
              </a:lnSpc>
            </a:pPr>
            <a:r>
              <a:rPr lang="fr-FR" sz="2200" b="1" dirty="0">
                <a:latin typeface="Garamond" charset="0"/>
                <a:ea typeface="Garamond" charset="0"/>
                <a:cs typeface="Garamond" charset="0"/>
              </a:rPr>
              <a:t>g</a:t>
            </a:r>
            <a:r>
              <a:rPr lang="fr-FR" sz="2200" b="1" dirty="0" smtClean="0">
                <a:latin typeface="Garamond" charset="0"/>
                <a:ea typeface="Garamond" charset="0"/>
                <a:cs typeface="Garamond" charset="0"/>
              </a:rPr>
              <a:t>it </a:t>
            </a:r>
            <a:r>
              <a:rPr lang="fr-FR" sz="2200" b="1" dirty="0" err="1" smtClean="0">
                <a:latin typeface="Garamond" charset="0"/>
                <a:ea typeface="Garamond" charset="0"/>
                <a:cs typeface="Garamond" charset="0"/>
              </a:rPr>
              <a:t>status</a:t>
            </a:r>
            <a:r>
              <a:rPr lang="fr-FR" sz="2200" b="1" dirty="0" smtClean="0">
                <a:latin typeface="Garamond" charset="0"/>
                <a:ea typeface="Garamond" charset="0"/>
                <a:cs typeface="Garamond" charset="0"/>
              </a:rPr>
              <a:t> </a:t>
            </a:r>
            <a:r>
              <a:rPr lang="fr-FR" sz="2200" dirty="0" smtClean="0">
                <a:latin typeface="Garamond" charset="0"/>
                <a:ea typeface="Garamond" charset="0"/>
                <a:cs typeface="Garamond" charset="0"/>
              </a:rPr>
              <a:t>:  Pour voir les changements que vous avez effectués</a:t>
            </a:r>
          </a:p>
          <a:p>
            <a:pPr>
              <a:lnSpc>
                <a:spcPct val="150000"/>
              </a:lnSpc>
            </a:pPr>
            <a:r>
              <a:rPr lang="fr-FR" sz="2200" b="1" dirty="0">
                <a:latin typeface="Garamond" charset="0"/>
                <a:ea typeface="Garamond" charset="0"/>
                <a:cs typeface="Garamond" charset="0"/>
              </a:rPr>
              <a:t>g</a:t>
            </a:r>
            <a:r>
              <a:rPr lang="fr-FR" sz="2200" b="1" dirty="0" smtClean="0">
                <a:latin typeface="Garamond" charset="0"/>
                <a:ea typeface="Garamond" charset="0"/>
                <a:cs typeface="Garamond" charset="0"/>
              </a:rPr>
              <a:t>it </a:t>
            </a:r>
            <a:r>
              <a:rPr lang="fr-FR" sz="2200" b="1" dirty="0" err="1" smtClean="0">
                <a:latin typeface="Garamond" charset="0"/>
                <a:ea typeface="Garamond" charset="0"/>
                <a:cs typeface="Garamond" charset="0"/>
              </a:rPr>
              <a:t>add</a:t>
            </a:r>
            <a:r>
              <a:rPr lang="fr-FR" sz="2200" b="1" dirty="0" smtClean="0">
                <a:latin typeface="Garamond" charset="0"/>
                <a:ea typeface="Garamond" charset="0"/>
                <a:cs typeface="Garamond" charset="0"/>
              </a:rPr>
              <a:t> </a:t>
            </a:r>
            <a:r>
              <a:rPr lang="fr-FR" sz="2200" dirty="0" smtClean="0">
                <a:latin typeface="Garamond" charset="0"/>
                <a:ea typeface="Garamond" charset="0"/>
                <a:cs typeface="Garamond" charset="0"/>
              </a:rPr>
              <a:t>: Pour ajouter les changements au prochain commit</a:t>
            </a:r>
          </a:p>
          <a:p>
            <a:pPr>
              <a:lnSpc>
                <a:spcPct val="150000"/>
              </a:lnSpc>
            </a:pPr>
            <a:r>
              <a:rPr lang="fr-FR" sz="2200" b="1" dirty="0">
                <a:latin typeface="Garamond" charset="0"/>
                <a:ea typeface="Garamond" charset="0"/>
                <a:cs typeface="Garamond" charset="0"/>
              </a:rPr>
              <a:t>g</a:t>
            </a:r>
            <a:r>
              <a:rPr lang="fr-FR" sz="2200" b="1" dirty="0" smtClean="0">
                <a:latin typeface="Garamond" charset="0"/>
                <a:ea typeface="Garamond" charset="0"/>
                <a:cs typeface="Garamond" charset="0"/>
              </a:rPr>
              <a:t>it commit </a:t>
            </a:r>
            <a:r>
              <a:rPr lang="fr-FR" sz="2200" dirty="0" smtClean="0">
                <a:latin typeface="Garamond" charset="0"/>
                <a:ea typeface="Garamond" charset="0"/>
                <a:cs typeface="Garamond" charset="0"/>
              </a:rPr>
              <a:t>: régulièrement avec des messages clairs des modifications faites</a:t>
            </a:r>
          </a:p>
          <a:p>
            <a:pPr>
              <a:lnSpc>
                <a:spcPct val="150000"/>
              </a:lnSpc>
            </a:pPr>
            <a:r>
              <a:rPr lang="fr-FR" sz="2200" b="1" dirty="0">
                <a:latin typeface="Garamond" charset="0"/>
                <a:ea typeface="Garamond" charset="0"/>
                <a:cs typeface="Garamond" charset="0"/>
              </a:rPr>
              <a:t>git </a:t>
            </a:r>
            <a:r>
              <a:rPr lang="fr-FR" sz="2200" b="1" dirty="0" err="1">
                <a:latin typeface="Garamond" charset="0"/>
                <a:ea typeface="Garamond" charset="0"/>
                <a:cs typeface="Garamond" charset="0"/>
              </a:rPr>
              <a:t>fetch</a:t>
            </a:r>
            <a:r>
              <a:rPr lang="fr-FR" sz="2200" b="1" dirty="0">
                <a:latin typeface="Garamond" charset="0"/>
                <a:ea typeface="Garamond" charset="0"/>
                <a:cs typeface="Garamond" charset="0"/>
              </a:rPr>
              <a:t>+ git </a:t>
            </a:r>
            <a:r>
              <a:rPr lang="fr-FR" sz="2200" b="1" dirty="0" err="1" smtClean="0">
                <a:latin typeface="Garamond" charset="0"/>
                <a:ea typeface="Garamond" charset="0"/>
                <a:cs typeface="Garamond" charset="0"/>
              </a:rPr>
              <a:t>merge</a:t>
            </a:r>
            <a:r>
              <a:rPr lang="fr-FR" sz="2200" b="1" dirty="0" smtClean="0">
                <a:latin typeface="Garamond" charset="0"/>
                <a:ea typeface="Garamond" charset="0"/>
                <a:cs typeface="Garamond" charset="0"/>
              </a:rPr>
              <a:t> </a:t>
            </a:r>
            <a:r>
              <a:rPr lang="fr-FR" sz="2200" dirty="0" smtClean="0">
                <a:latin typeface="Garamond" charset="0"/>
                <a:ea typeface="Garamond" charset="0"/>
                <a:cs typeface="Garamond" charset="0"/>
              </a:rPr>
              <a:t>: Juste avant de faire un push afin de s’assurer que vous avez la dernière version de code</a:t>
            </a:r>
          </a:p>
          <a:p>
            <a:pPr>
              <a:lnSpc>
                <a:spcPct val="150000"/>
              </a:lnSpc>
            </a:pPr>
            <a:r>
              <a:rPr lang="fr-FR" sz="2200" b="1" dirty="0">
                <a:latin typeface="Garamond" charset="0"/>
                <a:ea typeface="Garamond" charset="0"/>
                <a:cs typeface="Garamond" charset="0"/>
              </a:rPr>
              <a:t>g</a:t>
            </a:r>
            <a:r>
              <a:rPr lang="fr-FR" sz="2200" b="1" dirty="0" smtClean="0">
                <a:latin typeface="Garamond" charset="0"/>
                <a:ea typeface="Garamond" charset="0"/>
                <a:cs typeface="Garamond" charset="0"/>
              </a:rPr>
              <a:t>it push </a:t>
            </a:r>
            <a:r>
              <a:rPr lang="fr-FR" sz="2200" dirty="0" smtClean="0">
                <a:latin typeface="Garamond" charset="0"/>
                <a:ea typeface="Garamond" charset="0"/>
                <a:cs typeface="Garamond" charset="0"/>
              </a:rPr>
              <a:t>: pour publier vos </a:t>
            </a:r>
            <a:r>
              <a:rPr lang="fr-FR" sz="2200" dirty="0" err="1" smtClean="0">
                <a:latin typeface="Garamond" charset="0"/>
                <a:ea typeface="Garamond" charset="0"/>
                <a:cs typeface="Garamond" charset="0"/>
              </a:rPr>
              <a:t>commits</a:t>
            </a:r>
            <a:r>
              <a:rPr lang="fr-FR" sz="2200" dirty="0" smtClean="0">
                <a:latin typeface="Garamond" charset="0"/>
                <a:ea typeface="Garamond" charset="0"/>
                <a:cs typeface="Garamond" charset="0"/>
              </a:rPr>
              <a:t> à vos collègues.</a:t>
            </a:r>
            <a:endParaRPr lang="fr-FR" sz="2200" dirty="0">
              <a:latin typeface="Garamond" charset="0"/>
              <a:ea typeface="Garamond" charset="0"/>
              <a:cs typeface="Garamond" charset="0"/>
            </a:endParaRPr>
          </a:p>
        </p:txBody>
      </p:sp>
    </p:spTree>
    <p:extLst>
      <p:ext uri="{BB962C8B-B14F-4D97-AF65-F5344CB8AC3E}">
        <p14:creationId xmlns:p14="http://schemas.microsoft.com/office/powerpoint/2010/main" val="50589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058606" cy="725657"/>
          </a:xfrm>
        </p:spPr>
        <p:txBody>
          <a:bodyPr/>
          <a:lstStyle/>
          <a:p>
            <a:r>
              <a:rPr lang="fr-FR" dirty="0" smtClean="0">
                <a:solidFill>
                  <a:schemeClr val="accent5"/>
                </a:solidFill>
                <a:latin typeface="Garamond" charset="0"/>
                <a:ea typeface="Garamond" charset="0"/>
                <a:cs typeface="Garamond" charset="0"/>
              </a:rPr>
              <a:t>Gestionnaire de Version</a:t>
            </a:r>
            <a:endParaRPr lang="fr-FR" dirty="0"/>
          </a:p>
        </p:txBody>
      </p:sp>
      <p:sp>
        <p:nvSpPr>
          <p:cNvPr id="3" name="Espace réservé du contenu 2"/>
          <p:cNvSpPr>
            <a:spLocks noGrp="1"/>
          </p:cNvSpPr>
          <p:nvPr>
            <p:ph idx="1"/>
          </p:nvPr>
        </p:nvSpPr>
        <p:spPr>
          <a:xfrm>
            <a:off x="1" y="725656"/>
            <a:ext cx="11353800" cy="6425341"/>
          </a:xfrm>
        </p:spPr>
        <p:txBody>
          <a:bodyPr>
            <a:normAutofit/>
          </a:bodyPr>
          <a:lstStyle/>
          <a:p>
            <a:pPr marL="0" indent="0">
              <a:lnSpc>
                <a:spcPct val="150000"/>
              </a:lnSpc>
              <a:buNone/>
            </a:pPr>
            <a:r>
              <a:rPr lang="fr-CA" b="1" dirty="0">
                <a:latin typeface="Garamond" charset="0"/>
                <a:ea typeface="Garamond" charset="0"/>
                <a:cs typeface="Garamond" charset="0"/>
                <a:hlinkClick r:id="rId3"/>
              </a:rPr>
              <a:t>Les systèmes de gestion de version </a:t>
            </a:r>
            <a:r>
              <a:rPr lang="fr-CA" b="1" dirty="0" smtClean="0">
                <a:latin typeface="Garamond" charset="0"/>
                <a:ea typeface="Garamond" charset="0"/>
                <a:cs typeface="Garamond" charset="0"/>
                <a:hlinkClick r:id="rId3"/>
              </a:rPr>
              <a:t>distribués</a:t>
            </a:r>
            <a:endParaRPr lang="fr-CA" b="1" dirty="0" smtClean="0">
              <a:latin typeface="Garamond" charset="0"/>
              <a:ea typeface="Garamond" charset="0"/>
              <a:cs typeface="Garamond" charset="0"/>
            </a:endParaRPr>
          </a:p>
          <a:p>
            <a:pPr lvl="0">
              <a:lnSpc>
                <a:spcPct val="150000"/>
              </a:lnSpc>
            </a:pPr>
            <a:r>
              <a:rPr lang="fr-CA" sz="2200" dirty="0" smtClean="0">
                <a:latin typeface="Garamond" charset="0"/>
                <a:ea typeface="Garamond" charset="0"/>
                <a:cs typeface="Garamond" charset="0"/>
              </a:rPr>
              <a:t>Il </a:t>
            </a:r>
            <a:r>
              <a:rPr lang="fr-CA" sz="2200" dirty="0">
                <a:latin typeface="Garamond" charset="0"/>
                <a:ea typeface="Garamond" charset="0"/>
                <a:cs typeface="Garamond" charset="0"/>
              </a:rPr>
              <a:t>existe plusieurs DVCS tel que </a:t>
            </a:r>
            <a:r>
              <a:rPr lang="fr-CA" sz="2200" dirty="0" smtClean="0">
                <a:latin typeface="Garamond" charset="0"/>
                <a:ea typeface="Garamond" charset="0"/>
                <a:cs typeface="Garamond" charset="0"/>
              </a:rPr>
              <a:t>Git</a:t>
            </a:r>
          </a:p>
          <a:p>
            <a:pPr lvl="0">
              <a:lnSpc>
                <a:spcPct val="150000"/>
              </a:lnSpc>
            </a:pPr>
            <a:r>
              <a:rPr lang="fr-CA" sz="2200" dirty="0" smtClean="0">
                <a:latin typeface="Garamond" charset="0"/>
                <a:ea typeface="Garamond" charset="0"/>
                <a:cs typeface="Garamond" charset="0"/>
              </a:rPr>
              <a:t>Dans </a:t>
            </a:r>
            <a:r>
              <a:rPr lang="fr-CA" sz="2200" dirty="0">
                <a:latin typeface="Garamond" charset="0"/>
                <a:ea typeface="Garamond" charset="0"/>
                <a:cs typeface="Garamond" charset="0"/>
              </a:rPr>
              <a:t>les DVCS, les clients n’extraient plus seulement la dernière version d’un fichier, mais ils dupliquent complètement le dépôt. </a:t>
            </a:r>
            <a:endParaRPr lang="fr-FR" sz="2200" dirty="0">
              <a:latin typeface="Garamond" charset="0"/>
              <a:ea typeface="Garamond" charset="0"/>
              <a:cs typeface="Garamond" charset="0"/>
            </a:endParaRPr>
          </a:p>
          <a:p>
            <a:pPr marL="457200" lvl="1" indent="0">
              <a:lnSpc>
                <a:spcPct val="150000"/>
              </a:lnSpc>
              <a:buNone/>
            </a:pPr>
            <a:endParaRPr lang="fr-FR" sz="2000" dirty="0">
              <a:latin typeface="Garamond" charset="0"/>
              <a:ea typeface="Garamond" charset="0"/>
              <a:cs typeface="Garamond" charset="0"/>
            </a:endParaRPr>
          </a:p>
          <a:p>
            <a:pPr marL="0" indent="0">
              <a:lnSpc>
                <a:spcPct val="200000"/>
              </a:lnSpc>
              <a:buNone/>
            </a:pPr>
            <a:endParaRPr lang="fr-FR" dirty="0">
              <a:latin typeface="Garamond" charset="0"/>
              <a:ea typeface="Garamond" charset="0"/>
              <a:cs typeface="Garamond" charset="0"/>
            </a:endParaRPr>
          </a:p>
          <a:p>
            <a:endParaRPr lang="fr-FR" dirty="0"/>
          </a:p>
        </p:txBody>
      </p:sp>
      <p:pic>
        <p:nvPicPr>
          <p:cNvPr id="4" name="Image 3"/>
          <p:cNvPicPr/>
          <p:nvPr/>
        </p:nvPicPr>
        <p:blipFill>
          <a:blip r:embed="rId4">
            <a:extLst>
              <a:ext uri="{28A0092B-C50C-407E-A947-70E740481C1C}">
                <a14:useLocalDpi xmlns:a14="http://schemas.microsoft.com/office/drawing/2010/main" val="0"/>
              </a:ext>
            </a:extLst>
          </a:blip>
          <a:srcRect/>
          <a:stretch>
            <a:fillRect/>
          </a:stretch>
        </p:blipFill>
        <p:spPr bwMode="auto">
          <a:xfrm>
            <a:off x="4372928" y="2817123"/>
            <a:ext cx="2607945" cy="2889250"/>
          </a:xfrm>
          <a:prstGeom prst="rect">
            <a:avLst/>
          </a:prstGeom>
          <a:noFill/>
          <a:ln>
            <a:noFill/>
          </a:ln>
        </p:spPr>
      </p:pic>
      <p:sp>
        <p:nvSpPr>
          <p:cNvPr id="5" name="Rectangle 4"/>
          <p:cNvSpPr/>
          <p:nvPr/>
        </p:nvSpPr>
        <p:spPr>
          <a:xfrm>
            <a:off x="1623150" y="5766003"/>
            <a:ext cx="10715446" cy="923330"/>
          </a:xfrm>
          <a:prstGeom prst="rect">
            <a:avLst/>
          </a:prstGeom>
        </p:spPr>
        <p:txBody>
          <a:bodyPr wrap="square">
            <a:spAutoFit/>
          </a:bodyPr>
          <a:lstStyle/>
          <a:p>
            <a:pPr indent="449580">
              <a:lnSpc>
                <a:spcPct val="150000"/>
              </a:lnSpc>
              <a:spcAft>
                <a:spcPts val="1000"/>
              </a:spcAft>
            </a:pPr>
            <a:r>
              <a:rPr lang="fr-CA" i="1" dirty="0" smtClean="0">
                <a:effectLst/>
                <a:latin typeface="Garamond" charset="0"/>
                <a:ea typeface="Times New Roman" charset="0"/>
                <a:cs typeface="Times New Roman" charset="0"/>
              </a:rPr>
              <a:t>Gestion de versions distribuées. Source : Démarrage rapide - À propos de la gestion de version. Repéré au : </a:t>
            </a:r>
            <a:r>
              <a:rPr lang="fr-CA" i="1" u="none" strike="noStrike" dirty="0" smtClean="0">
                <a:effectLst/>
                <a:latin typeface="Garamond" charset="0"/>
                <a:ea typeface="Times New Roman" charset="0"/>
                <a:cs typeface="Times New Roman" charset="0"/>
                <a:hlinkClick r:id="rId5"/>
              </a:rPr>
              <a:t>https://git-scm.com/book/fr/v2/D%C3%A9marrage-rapide-%C3%80-propos-de-la-gestion-de-version</a:t>
            </a:r>
            <a:endParaRPr lang="fr-FR" dirty="0">
              <a:effectLst/>
              <a:latin typeface="Calibri" charset="0"/>
              <a:ea typeface="Calibri" charset="0"/>
              <a:cs typeface="Times New Roman" charset="0"/>
            </a:endParaRPr>
          </a:p>
        </p:txBody>
      </p:sp>
    </p:spTree>
    <p:extLst>
      <p:ext uri="{BB962C8B-B14F-4D97-AF65-F5344CB8AC3E}">
        <p14:creationId xmlns:p14="http://schemas.microsoft.com/office/powerpoint/2010/main" val="301944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0770" y="0"/>
            <a:ext cx="10386410" cy="587634"/>
          </a:xfrm>
        </p:spPr>
        <p:txBody>
          <a:bodyPr>
            <a:normAutofit fontScale="90000"/>
          </a:bodyPr>
          <a:lstStyle/>
          <a:p>
            <a:pPr lvl="0"/>
            <a:r>
              <a:rPr lang="fr-CA" dirty="0" smtClean="0">
                <a:solidFill>
                  <a:schemeClr val="accent5"/>
                </a:solidFill>
                <a:latin typeface="Garamond" charset="0"/>
                <a:ea typeface="Garamond" charset="0"/>
                <a:cs typeface="Garamond" charset="0"/>
              </a:rPr>
              <a:t>Rudiments de Git</a:t>
            </a:r>
            <a:endParaRPr lang="fr-FR"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120770" y="587634"/>
            <a:ext cx="12071230" cy="6399762"/>
          </a:xfrm>
        </p:spPr>
        <p:txBody>
          <a:bodyPr>
            <a:normAutofit/>
          </a:bodyPr>
          <a:lstStyle/>
          <a:p>
            <a:pPr marL="0" indent="0">
              <a:lnSpc>
                <a:spcPct val="150000"/>
              </a:lnSpc>
              <a:buNone/>
            </a:pPr>
            <a:r>
              <a:rPr lang="fr-CA" sz="2400" b="1" dirty="0" smtClean="0">
                <a:latin typeface="Garamond" charset="0"/>
                <a:ea typeface="Garamond" charset="0"/>
                <a:cs typeface="Garamond" charset="0"/>
                <a:hlinkClick r:id="rId3"/>
              </a:rPr>
              <a:t>Des instantanés, pas des différences</a:t>
            </a:r>
            <a:endParaRPr lang="fr-CA" sz="2400" b="1" dirty="0" smtClean="0">
              <a:latin typeface="Garamond" charset="0"/>
              <a:ea typeface="Garamond" charset="0"/>
              <a:cs typeface="Garamond" charset="0"/>
            </a:endParaRPr>
          </a:p>
          <a:p>
            <a:pPr marL="0" lvl="0" indent="0">
              <a:lnSpc>
                <a:spcPct val="150000"/>
              </a:lnSpc>
              <a:buNone/>
            </a:pPr>
            <a:r>
              <a:rPr lang="fr-CA" sz="2400" dirty="0" smtClean="0">
                <a:latin typeface="Garamond" charset="0"/>
                <a:ea typeface="Garamond" charset="0"/>
                <a:cs typeface="Garamond" charset="0"/>
              </a:rPr>
              <a:t>La différence majeure </a:t>
            </a:r>
            <a:r>
              <a:rPr lang="fr-CA" sz="2400" b="1" dirty="0" smtClean="0">
                <a:latin typeface="Garamond" charset="0"/>
                <a:ea typeface="Garamond" charset="0"/>
                <a:cs typeface="Garamond" charset="0"/>
              </a:rPr>
              <a:t>entre Git et les autres VCS réside dans la manière dont Git considère les données</a:t>
            </a:r>
            <a:r>
              <a:rPr lang="fr-CA" sz="2400" dirty="0" smtClean="0">
                <a:latin typeface="Garamond" charset="0"/>
                <a:ea typeface="Garamond" charset="0"/>
                <a:cs typeface="Garamond" charset="0"/>
              </a:rPr>
              <a:t>. </a:t>
            </a:r>
          </a:p>
          <a:p>
            <a:pPr marL="0" indent="0">
              <a:lnSpc>
                <a:spcPct val="150000"/>
              </a:lnSpc>
              <a:buNone/>
            </a:pPr>
            <a:endParaRPr lang="fr-FR" sz="2400" dirty="0" smtClean="0">
              <a:latin typeface="Garamond" charset="0"/>
              <a:ea typeface="Garamond" charset="0"/>
              <a:cs typeface="Garamond" charset="0"/>
            </a:endParaRPr>
          </a:p>
          <a:p>
            <a:pPr marL="0" indent="0">
              <a:lnSpc>
                <a:spcPct val="200000"/>
              </a:lnSpc>
              <a:buNone/>
            </a:pPr>
            <a:endParaRPr lang="fr-FR" dirty="0" smtClean="0">
              <a:latin typeface="Garamond" charset="0"/>
              <a:ea typeface="Garamond" charset="0"/>
              <a:cs typeface="Garamond" charset="0"/>
            </a:endParaRPr>
          </a:p>
          <a:p>
            <a:endParaRPr lang="fr-FR" dirty="0"/>
          </a:p>
        </p:txBody>
      </p:sp>
      <p:pic>
        <p:nvPicPr>
          <p:cNvPr id="4" name="Image 3"/>
          <p:cNvPicPr/>
          <p:nvPr/>
        </p:nvPicPr>
        <p:blipFill>
          <a:blip r:embed="rId4">
            <a:extLst>
              <a:ext uri="{28A0092B-C50C-407E-A947-70E740481C1C}">
                <a14:useLocalDpi xmlns:a14="http://schemas.microsoft.com/office/drawing/2010/main" val="0"/>
              </a:ext>
            </a:extLst>
          </a:blip>
          <a:srcRect/>
          <a:stretch>
            <a:fillRect/>
          </a:stretch>
        </p:blipFill>
        <p:spPr bwMode="auto">
          <a:xfrm>
            <a:off x="912655" y="2383243"/>
            <a:ext cx="10196422" cy="3258432"/>
          </a:xfrm>
          <a:prstGeom prst="rect">
            <a:avLst/>
          </a:prstGeom>
          <a:noFill/>
          <a:ln>
            <a:noFill/>
          </a:ln>
        </p:spPr>
      </p:pic>
      <p:sp>
        <p:nvSpPr>
          <p:cNvPr id="5" name="Rectangle 4"/>
          <p:cNvSpPr/>
          <p:nvPr/>
        </p:nvSpPr>
        <p:spPr>
          <a:xfrm>
            <a:off x="445698" y="5641675"/>
            <a:ext cx="11421373" cy="923330"/>
          </a:xfrm>
          <a:prstGeom prst="rect">
            <a:avLst/>
          </a:prstGeom>
        </p:spPr>
        <p:txBody>
          <a:bodyPr wrap="square">
            <a:spAutoFit/>
          </a:bodyPr>
          <a:lstStyle/>
          <a:p>
            <a:pPr marL="449580">
              <a:lnSpc>
                <a:spcPct val="150000"/>
              </a:lnSpc>
              <a:spcAft>
                <a:spcPts val="1000"/>
              </a:spcAft>
            </a:pPr>
            <a:r>
              <a:rPr lang="fr-CA" i="1" smtClean="0">
                <a:effectLst/>
                <a:latin typeface="Garamond" charset="0"/>
                <a:ea typeface="Times New Roman" charset="0"/>
                <a:cs typeface="Times New Roman" charset="0"/>
              </a:rPr>
              <a:t>Source</a:t>
            </a:r>
            <a:r>
              <a:rPr lang="fr-CA" i="1" dirty="0" smtClean="0">
                <a:effectLst/>
                <a:latin typeface="Garamond" charset="0"/>
                <a:ea typeface="Times New Roman" charset="0"/>
                <a:cs typeface="Times New Roman" charset="0"/>
              </a:rPr>
              <a:t> : Démarrage rapide - À propos de la gestion de version. Repéré au : </a:t>
            </a:r>
            <a:r>
              <a:rPr lang="fr-CA" i="1" u="none" strike="noStrike" dirty="0" smtClean="0">
                <a:effectLst/>
                <a:latin typeface="Garamond" charset="0"/>
                <a:ea typeface="Times New Roman" charset="0"/>
                <a:cs typeface="Times New Roman" charset="0"/>
                <a:hlinkClick r:id="rId5"/>
              </a:rPr>
              <a:t>https://git-scm.com/book/fr/v2/D%C3%A9marrage-rapide-%C3%80-propos-de-la-gestion-de-version</a:t>
            </a:r>
            <a:endParaRPr lang="fr-FR" dirty="0">
              <a:effectLst/>
              <a:latin typeface="Calibri" charset="0"/>
              <a:ea typeface="Calibri" charset="0"/>
              <a:cs typeface="Times New Roman" charset="0"/>
            </a:endParaRPr>
          </a:p>
        </p:txBody>
      </p:sp>
    </p:spTree>
    <p:extLst>
      <p:ext uri="{BB962C8B-B14F-4D97-AF65-F5344CB8AC3E}">
        <p14:creationId xmlns:p14="http://schemas.microsoft.com/office/powerpoint/2010/main" val="269407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0770" y="0"/>
            <a:ext cx="10386410" cy="587634"/>
          </a:xfrm>
        </p:spPr>
        <p:txBody>
          <a:bodyPr>
            <a:normAutofit fontScale="90000"/>
          </a:bodyPr>
          <a:lstStyle/>
          <a:p>
            <a:pPr lvl="0"/>
            <a:r>
              <a:rPr lang="fr-CA" dirty="0" smtClean="0">
                <a:solidFill>
                  <a:schemeClr val="accent5"/>
                </a:solidFill>
                <a:latin typeface="Garamond" charset="0"/>
                <a:ea typeface="Garamond" charset="0"/>
                <a:cs typeface="Garamond" charset="0"/>
              </a:rPr>
              <a:t>Rudiments de Git</a:t>
            </a:r>
            <a:endParaRPr lang="fr-FR"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120770" y="587634"/>
            <a:ext cx="12071230" cy="6399762"/>
          </a:xfrm>
        </p:spPr>
        <p:txBody>
          <a:bodyPr>
            <a:normAutofit/>
          </a:bodyPr>
          <a:lstStyle/>
          <a:p>
            <a:pPr lvl="0">
              <a:lnSpc>
                <a:spcPct val="150000"/>
              </a:lnSpc>
            </a:pPr>
            <a:r>
              <a:rPr lang="fr-CA" sz="2200" dirty="0" smtClean="0">
                <a:latin typeface="Garamond" charset="0"/>
                <a:ea typeface="Garamond" charset="0"/>
                <a:cs typeface="Garamond" charset="0"/>
              </a:rPr>
              <a:t>À chaque fois que vous validez ou enregistrez l’état du projet dans Git, il prend un instantané du contenu de votre espace de travail à ce moment et enregistre une référence à cet instantané. </a:t>
            </a:r>
          </a:p>
          <a:p>
            <a:pPr>
              <a:lnSpc>
                <a:spcPct val="150000"/>
              </a:lnSpc>
            </a:pPr>
            <a:r>
              <a:rPr lang="fr-CA" sz="2200" dirty="0" smtClean="0">
                <a:latin typeface="Garamond" charset="0"/>
                <a:ea typeface="Garamond" charset="0"/>
                <a:cs typeface="Garamond" charset="0"/>
              </a:rPr>
              <a:t>si les fichiers n’ont pas changé, Git ne stocke pas le fichier à nouveau, juste une référence vers le fichier original qu’il a déjà enregistré. </a:t>
            </a:r>
          </a:p>
          <a:p>
            <a:endParaRPr lang="fr-CA" sz="2000" dirty="0">
              <a:latin typeface="Garamond" charset="0"/>
              <a:ea typeface="Garamond" charset="0"/>
              <a:cs typeface="Garamond" charset="0"/>
            </a:endParaRPr>
          </a:p>
          <a:p>
            <a:endParaRPr lang="fr-FR" sz="2000" dirty="0" smtClean="0">
              <a:latin typeface="Garamond" charset="0"/>
              <a:ea typeface="Garamond" charset="0"/>
              <a:cs typeface="Garamond" charset="0"/>
            </a:endParaRPr>
          </a:p>
          <a:p>
            <a:pPr lvl="0"/>
            <a:endParaRPr lang="fr-FR" dirty="0"/>
          </a:p>
          <a:p>
            <a:endParaRPr lang="fr-FR" dirty="0"/>
          </a:p>
        </p:txBody>
      </p:sp>
      <p:pic>
        <p:nvPicPr>
          <p:cNvPr id="7" name="Image 6"/>
          <p:cNvPicPr/>
          <p:nvPr/>
        </p:nvPicPr>
        <p:blipFill>
          <a:blip r:embed="rId3">
            <a:extLst>
              <a:ext uri="{28A0092B-C50C-407E-A947-70E740481C1C}">
                <a14:useLocalDpi xmlns:a14="http://schemas.microsoft.com/office/drawing/2010/main" val="0"/>
              </a:ext>
            </a:extLst>
          </a:blip>
          <a:srcRect/>
          <a:stretch>
            <a:fillRect/>
          </a:stretch>
        </p:blipFill>
        <p:spPr bwMode="auto">
          <a:xfrm>
            <a:off x="3053751" y="2789843"/>
            <a:ext cx="6840867" cy="2484407"/>
          </a:xfrm>
          <a:prstGeom prst="rect">
            <a:avLst/>
          </a:prstGeom>
          <a:noFill/>
          <a:ln>
            <a:noFill/>
          </a:ln>
        </p:spPr>
      </p:pic>
      <p:sp>
        <p:nvSpPr>
          <p:cNvPr id="8" name="Rectangle 7"/>
          <p:cNvSpPr/>
          <p:nvPr/>
        </p:nvSpPr>
        <p:spPr>
          <a:xfrm>
            <a:off x="1074048" y="5274250"/>
            <a:ext cx="10800272" cy="1477328"/>
          </a:xfrm>
          <a:prstGeom prst="rect">
            <a:avLst/>
          </a:prstGeom>
        </p:spPr>
        <p:txBody>
          <a:bodyPr wrap="square">
            <a:spAutoFit/>
          </a:bodyPr>
          <a:lstStyle/>
          <a:p>
            <a:pPr>
              <a:lnSpc>
                <a:spcPct val="150000"/>
              </a:lnSpc>
              <a:spcAft>
                <a:spcPts val="1000"/>
              </a:spcAft>
            </a:pPr>
            <a:r>
              <a:rPr lang="fr-CA" sz="2000" b="1" i="1" dirty="0" smtClean="0">
                <a:effectLst/>
                <a:latin typeface="Garamond" charset="0"/>
                <a:ea typeface="Calibri" charset="0"/>
                <a:cs typeface="Times New Roman" charset="0"/>
              </a:rPr>
              <a:t>Git stocke les données comme des instantanés du projet au cours du temps.</a:t>
            </a:r>
            <a:r>
              <a:rPr lang="fr-CA" sz="2000" b="1" i="1" dirty="0" smtClean="0">
                <a:effectLst/>
                <a:latin typeface="Garamond" charset="0"/>
                <a:ea typeface="Times New Roman" charset="0"/>
                <a:cs typeface="Times New Roman" charset="0"/>
              </a:rPr>
              <a:t> </a:t>
            </a:r>
            <a:r>
              <a:rPr lang="fr-CA" sz="2000" i="1" dirty="0" smtClean="0">
                <a:effectLst/>
                <a:latin typeface="Garamond" charset="0"/>
                <a:ea typeface="Times New Roman" charset="0"/>
                <a:cs typeface="Times New Roman" charset="0"/>
              </a:rPr>
              <a:t>Source : Démarrage rapide - À propos de la gestion de version. Repéré au : </a:t>
            </a:r>
            <a:r>
              <a:rPr lang="fr-CA" sz="2000" i="1" u="none" strike="noStrike" dirty="0" smtClean="0">
                <a:effectLst/>
                <a:latin typeface="Garamond" charset="0"/>
                <a:ea typeface="Times New Roman" charset="0"/>
                <a:cs typeface="Times New Roman" charset="0"/>
                <a:hlinkClick r:id="rId4"/>
              </a:rPr>
              <a:t>https://git-scm.com/book/fr/v2/D%C3%A9marrage-rapide-%C3%80-propos-de-la-gestion-de-version</a:t>
            </a:r>
            <a:endParaRPr lang="fr-FR" sz="2000" dirty="0">
              <a:effectLst/>
              <a:latin typeface="Calibri" charset="0"/>
              <a:ea typeface="Calibri" charset="0"/>
              <a:cs typeface="Times New Roman" charset="0"/>
            </a:endParaRPr>
          </a:p>
        </p:txBody>
      </p:sp>
    </p:spTree>
    <p:extLst>
      <p:ext uri="{BB962C8B-B14F-4D97-AF65-F5344CB8AC3E}">
        <p14:creationId xmlns:p14="http://schemas.microsoft.com/office/powerpoint/2010/main" val="6688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0770" y="0"/>
            <a:ext cx="10386410" cy="587634"/>
          </a:xfrm>
        </p:spPr>
        <p:txBody>
          <a:bodyPr>
            <a:normAutofit fontScale="90000"/>
          </a:bodyPr>
          <a:lstStyle/>
          <a:p>
            <a:pPr lvl="0"/>
            <a:r>
              <a:rPr lang="fr-CA" dirty="0" smtClean="0">
                <a:solidFill>
                  <a:schemeClr val="accent5"/>
                </a:solidFill>
                <a:latin typeface="Garamond" charset="0"/>
                <a:ea typeface="Garamond" charset="0"/>
                <a:cs typeface="Garamond" charset="0"/>
              </a:rPr>
              <a:t>Rudiments de Git</a:t>
            </a:r>
            <a:endParaRPr lang="fr-FR"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120770" y="760162"/>
            <a:ext cx="12071230" cy="6399762"/>
          </a:xfrm>
        </p:spPr>
        <p:txBody>
          <a:bodyPr>
            <a:normAutofit lnSpcReduction="10000"/>
          </a:bodyPr>
          <a:lstStyle/>
          <a:p>
            <a:pPr marL="0" indent="0">
              <a:buNone/>
            </a:pPr>
            <a:r>
              <a:rPr lang="fr-CA" b="1" dirty="0" smtClean="0">
                <a:latin typeface="Garamond" charset="0"/>
                <a:ea typeface="Garamond" charset="0"/>
                <a:cs typeface="Garamond" charset="0"/>
                <a:hlinkClick r:id="rId3"/>
              </a:rPr>
              <a:t>Des opérations </a:t>
            </a:r>
            <a:r>
              <a:rPr lang="fr-CA" b="1" dirty="0">
                <a:latin typeface="Garamond" charset="0"/>
                <a:ea typeface="Garamond" charset="0"/>
                <a:cs typeface="Garamond" charset="0"/>
                <a:hlinkClick r:id="rId3"/>
              </a:rPr>
              <a:t>sont locales</a:t>
            </a:r>
            <a:endParaRPr lang="fr-FR" dirty="0">
              <a:latin typeface="Garamond" charset="0"/>
              <a:ea typeface="Garamond" charset="0"/>
              <a:cs typeface="Garamond" charset="0"/>
            </a:endParaRPr>
          </a:p>
          <a:p>
            <a:pPr lvl="0">
              <a:lnSpc>
                <a:spcPct val="200000"/>
              </a:lnSpc>
            </a:pPr>
            <a:r>
              <a:rPr lang="fr-CA" dirty="0">
                <a:latin typeface="Garamond" charset="0"/>
                <a:ea typeface="Garamond" charset="0"/>
                <a:cs typeface="Garamond" charset="0"/>
              </a:rPr>
              <a:t>La plupart des opérations de Git ne nécessitent que des fichiers et ressources </a:t>
            </a:r>
            <a:r>
              <a:rPr lang="fr-CA" dirty="0" smtClean="0">
                <a:latin typeface="Garamond" charset="0"/>
                <a:ea typeface="Garamond" charset="0"/>
                <a:cs typeface="Garamond" charset="0"/>
              </a:rPr>
              <a:t>locaux</a:t>
            </a:r>
          </a:p>
          <a:p>
            <a:pPr lvl="0">
              <a:lnSpc>
                <a:spcPct val="200000"/>
              </a:lnSpc>
            </a:pPr>
            <a:r>
              <a:rPr lang="fr-CA" dirty="0" smtClean="0">
                <a:latin typeface="Garamond" charset="0"/>
                <a:ea typeface="Garamond" charset="0"/>
                <a:cs typeface="Garamond" charset="0"/>
              </a:rPr>
              <a:t>Comme vous disposez </a:t>
            </a:r>
            <a:r>
              <a:rPr lang="fr-CA" dirty="0">
                <a:latin typeface="Garamond" charset="0"/>
                <a:ea typeface="Garamond" charset="0"/>
                <a:cs typeface="Garamond" charset="0"/>
              </a:rPr>
              <a:t>de l’historique complet du projet localement sur votre disque dur, la plupart des opérations semblent instantanées</a:t>
            </a:r>
            <a:r>
              <a:rPr lang="fr-CA" dirty="0" smtClean="0">
                <a:latin typeface="Garamond" charset="0"/>
                <a:ea typeface="Garamond" charset="0"/>
                <a:cs typeface="Garamond" charset="0"/>
              </a:rPr>
              <a:t>.</a:t>
            </a:r>
          </a:p>
          <a:p>
            <a:pPr lvl="0">
              <a:lnSpc>
                <a:spcPct val="150000"/>
              </a:lnSpc>
            </a:pPr>
            <a:r>
              <a:rPr lang="fr-CA" dirty="0" smtClean="0">
                <a:latin typeface="Garamond" charset="0"/>
                <a:ea typeface="Garamond" charset="0"/>
                <a:cs typeface="Garamond" charset="0"/>
              </a:rPr>
              <a:t>Si </a:t>
            </a:r>
            <a:r>
              <a:rPr lang="fr-CA" dirty="0">
                <a:latin typeface="Garamond" charset="0"/>
                <a:ea typeface="Garamond" charset="0"/>
                <a:cs typeface="Garamond" charset="0"/>
              </a:rPr>
              <a:t>vous souhaitez connaître les modifications introduites entre la version actuelle d’un fichier et son état un mois auparavant, Git peut rechercher l’état du fichier un mois auparavant et réaliser le calcul de différence, au lieu d’avoir à demander cette différence à un serveur ou de devoir récupérer l’ancienne version sur le serveur pour calculer la différence localement.</a:t>
            </a:r>
            <a:endParaRPr lang="fr-FR" dirty="0">
              <a:latin typeface="Garamond" charset="0"/>
              <a:ea typeface="Garamond" charset="0"/>
              <a:cs typeface="Garamond" charset="0"/>
            </a:endParaRPr>
          </a:p>
          <a:p>
            <a:pPr lvl="0">
              <a:lnSpc>
                <a:spcPct val="200000"/>
              </a:lnSpc>
            </a:pPr>
            <a:endParaRPr lang="fr-FR" dirty="0">
              <a:latin typeface="Garamond" charset="0"/>
              <a:ea typeface="Garamond" charset="0"/>
              <a:cs typeface="Garamond" charset="0"/>
            </a:endParaRPr>
          </a:p>
          <a:p>
            <a:endParaRPr lang="fr-FR" dirty="0"/>
          </a:p>
        </p:txBody>
      </p:sp>
      <p:sp>
        <p:nvSpPr>
          <p:cNvPr id="6" name="ZoneTexte 5"/>
          <p:cNvSpPr txBox="1"/>
          <p:nvPr/>
        </p:nvSpPr>
        <p:spPr>
          <a:xfrm>
            <a:off x="3243532" y="2605177"/>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207911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120770" y="0"/>
            <a:ext cx="10386410" cy="587634"/>
          </a:xfrm>
        </p:spPr>
        <p:txBody>
          <a:bodyPr>
            <a:normAutofit fontScale="90000"/>
          </a:bodyPr>
          <a:lstStyle/>
          <a:p>
            <a:pPr lvl="0"/>
            <a:r>
              <a:rPr lang="fr-CA" dirty="0" smtClean="0">
                <a:solidFill>
                  <a:schemeClr val="accent5"/>
                </a:solidFill>
                <a:latin typeface="Garamond" charset="0"/>
                <a:ea typeface="Garamond" charset="0"/>
                <a:cs typeface="Garamond" charset="0"/>
              </a:rPr>
              <a:t>Rudiments de Git</a:t>
            </a:r>
            <a:endParaRPr lang="fr-FR" dirty="0">
              <a:solidFill>
                <a:schemeClr val="accent5"/>
              </a:solidFill>
              <a:latin typeface="Garamond" charset="0"/>
              <a:ea typeface="Garamond" charset="0"/>
              <a:cs typeface="Garamond" charset="0"/>
            </a:endParaRPr>
          </a:p>
        </p:txBody>
      </p:sp>
      <p:sp>
        <p:nvSpPr>
          <p:cNvPr id="3" name="Espace réservé du contenu 2"/>
          <p:cNvSpPr>
            <a:spLocks noGrp="1"/>
          </p:cNvSpPr>
          <p:nvPr>
            <p:ph idx="1"/>
          </p:nvPr>
        </p:nvSpPr>
        <p:spPr>
          <a:xfrm>
            <a:off x="0" y="949943"/>
            <a:ext cx="12071230" cy="6744819"/>
          </a:xfrm>
        </p:spPr>
        <p:txBody>
          <a:bodyPr>
            <a:normAutofit/>
          </a:bodyPr>
          <a:lstStyle/>
          <a:p>
            <a:pPr marL="0" indent="0">
              <a:lnSpc>
                <a:spcPct val="110000"/>
              </a:lnSpc>
              <a:buNone/>
            </a:pPr>
            <a:r>
              <a:rPr lang="fr-CA" b="1" dirty="0" smtClean="0">
                <a:solidFill>
                  <a:schemeClr val="accent5"/>
                </a:solidFill>
                <a:latin typeface="Garamond" charset="0"/>
                <a:ea typeface="Garamond" charset="0"/>
                <a:cs typeface="Garamond" charset="0"/>
              </a:rPr>
              <a:t>L’intégrité </a:t>
            </a:r>
            <a:r>
              <a:rPr lang="fr-CA" b="1" dirty="0">
                <a:solidFill>
                  <a:schemeClr val="accent5"/>
                </a:solidFill>
                <a:latin typeface="Garamond" charset="0"/>
                <a:ea typeface="Garamond" charset="0"/>
                <a:cs typeface="Garamond" charset="0"/>
              </a:rPr>
              <a:t>des données</a:t>
            </a:r>
            <a:endParaRPr lang="fr-FR" b="1" dirty="0">
              <a:solidFill>
                <a:schemeClr val="accent5"/>
              </a:solidFill>
              <a:latin typeface="Garamond" charset="0"/>
              <a:ea typeface="Garamond" charset="0"/>
              <a:cs typeface="Garamond" charset="0"/>
            </a:endParaRPr>
          </a:p>
          <a:p>
            <a:pPr lvl="0">
              <a:lnSpc>
                <a:spcPct val="150000"/>
              </a:lnSpc>
            </a:pPr>
            <a:r>
              <a:rPr lang="fr-CA" sz="2400" dirty="0">
                <a:latin typeface="Garamond" charset="0"/>
                <a:ea typeface="Garamond" charset="0"/>
                <a:cs typeface="Garamond" charset="0"/>
              </a:rPr>
              <a:t>Dans Git, tout est vérifié par une somme de contrôle avant d’être stocké.</a:t>
            </a:r>
            <a:endParaRPr lang="fr-FR" sz="2400" dirty="0">
              <a:latin typeface="Garamond" charset="0"/>
              <a:ea typeface="Garamond" charset="0"/>
              <a:cs typeface="Garamond" charset="0"/>
            </a:endParaRPr>
          </a:p>
          <a:p>
            <a:pPr lvl="0">
              <a:lnSpc>
                <a:spcPct val="150000"/>
              </a:lnSpc>
            </a:pPr>
            <a:r>
              <a:rPr lang="fr-CA" sz="2400" dirty="0" smtClean="0">
                <a:latin typeface="Garamond" charset="0"/>
                <a:ea typeface="Garamond" charset="0"/>
                <a:cs typeface="Garamond" charset="0"/>
              </a:rPr>
              <a:t>Le </a:t>
            </a:r>
            <a:r>
              <a:rPr lang="fr-CA" sz="2400" dirty="0">
                <a:latin typeface="Garamond" charset="0"/>
                <a:ea typeface="Garamond" charset="0"/>
                <a:cs typeface="Garamond" charset="0"/>
              </a:rPr>
              <a:t>mécanisme que Git utilise pour réaliser les sommes de contrôle est appelé une empreinte SHA-1. C’est une chaîne de caractères composée de 40 caractères hexadécimaux (de </a:t>
            </a:r>
            <a:r>
              <a:rPr lang="fr-CA" sz="2400" i="1" dirty="0">
                <a:latin typeface="Garamond" charset="0"/>
                <a:ea typeface="Garamond" charset="0"/>
                <a:cs typeface="Garamond" charset="0"/>
              </a:rPr>
              <a:t>0</a:t>
            </a:r>
            <a:r>
              <a:rPr lang="fr-CA" sz="2400" dirty="0">
                <a:latin typeface="Garamond" charset="0"/>
                <a:ea typeface="Garamond" charset="0"/>
                <a:cs typeface="Garamond" charset="0"/>
              </a:rPr>
              <a:t> à </a:t>
            </a:r>
            <a:r>
              <a:rPr lang="fr-CA" sz="2400" i="1" dirty="0">
                <a:latin typeface="Garamond" charset="0"/>
                <a:ea typeface="Garamond" charset="0"/>
                <a:cs typeface="Garamond" charset="0"/>
              </a:rPr>
              <a:t>9</a:t>
            </a:r>
            <a:r>
              <a:rPr lang="fr-CA" sz="2400" dirty="0">
                <a:latin typeface="Garamond" charset="0"/>
                <a:ea typeface="Garamond" charset="0"/>
                <a:cs typeface="Garamond" charset="0"/>
              </a:rPr>
              <a:t> et de </a:t>
            </a:r>
            <a:r>
              <a:rPr lang="fr-CA" sz="2400" i="1" dirty="0">
                <a:latin typeface="Garamond" charset="0"/>
                <a:ea typeface="Garamond" charset="0"/>
                <a:cs typeface="Garamond" charset="0"/>
              </a:rPr>
              <a:t>a</a:t>
            </a:r>
            <a:r>
              <a:rPr lang="fr-CA" sz="2400" dirty="0">
                <a:latin typeface="Garamond" charset="0"/>
                <a:ea typeface="Garamond" charset="0"/>
                <a:cs typeface="Garamond" charset="0"/>
              </a:rPr>
              <a:t> à </a:t>
            </a:r>
            <a:r>
              <a:rPr lang="fr-CA" sz="2400" i="1" dirty="0">
                <a:latin typeface="Garamond" charset="0"/>
                <a:ea typeface="Garamond" charset="0"/>
                <a:cs typeface="Garamond" charset="0"/>
              </a:rPr>
              <a:t>f</a:t>
            </a:r>
            <a:r>
              <a:rPr lang="fr-CA" sz="2400" dirty="0">
                <a:latin typeface="Garamond" charset="0"/>
                <a:ea typeface="Garamond" charset="0"/>
                <a:cs typeface="Garamond" charset="0"/>
              </a:rPr>
              <a:t>) calculée en fonction du contenu du fichier ou de la structure du répertoire considéré. </a:t>
            </a:r>
            <a:endParaRPr lang="fr-CA" sz="2400" dirty="0" smtClean="0">
              <a:latin typeface="Garamond" charset="0"/>
              <a:ea typeface="Garamond" charset="0"/>
              <a:cs typeface="Garamond" charset="0"/>
            </a:endParaRPr>
          </a:p>
          <a:p>
            <a:pPr>
              <a:lnSpc>
                <a:spcPct val="150000"/>
              </a:lnSpc>
            </a:pPr>
            <a:r>
              <a:rPr lang="fr-CA" sz="2400" dirty="0">
                <a:latin typeface="Garamond" charset="0"/>
                <a:ea typeface="Garamond" charset="0"/>
                <a:cs typeface="Garamond" charset="0"/>
              </a:rPr>
              <a:t>Quand vous réalisez des actions dans Git, la quasi-totalité d’entre elles ne font qu’ajouter des données dans la base de données de Git. </a:t>
            </a:r>
            <a:endParaRPr lang="fr-CA" sz="2400" dirty="0" smtClean="0">
              <a:latin typeface="Garamond" charset="0"/>
              <a:ea typeface="Garamond" charset="0"/>
              <a:cs typeface="Garamond" charset="0"/>
            </a:endParaRPr>
          </a:p>
          <a:p>
            <a:pPr lvl="0">
              <a:lnSpc>
                <a:spcPct val="150000"/>
              </a:lnSpc>
            </a:pPr>
            <a:r>
              <a:rPr lang="fr-CA" sz="2400" dirty="0">
                <a:latin typeface="Garamond" charset="0"/>
                <a:ea typeface="Garamond" charset="0"/>
                <a:cs typeface="Garamond" charset="0"/>
              </a:rPr>
              <a:t>D</a:t>
            </a:r>
            <a:r>
              <a:rPr lang="fr-CA" sz="2400" dirty="0" smtClean="0">
                <a:latin typeface="Garamond" charset="0"/>
                <a:ea typeface="Garamond" charset="0"/>
                <a:cs typeface="Garamond" charset="0"/>
              </a:rPr>
              <a:t>ès </a:t>
            </a:r>
            <a:r>
              <a:rPr lang="fr-CA" sz="2400" dirty="0">
                <a:latin typeface="Garamond" charset="0"/>
                <a:ea typeface="Garamond" charset="0"/>
                <a:cs typeface="Garamond" charset="0"/>
              </a:rPr>
              <a:t>que vous avez validé un instantané dans Git, il est très difficile de le perdre, spécialement si en plus vous synchronisez votre base de données locale avec un dépôt distant.</a:t>
            </a:r>
            <a:endParaRPr lang="fr-FR" sz="2400" dirty="0">
              <a:latin typeface="Garamond" charset="0"/>
              <a:ea typeface="Garamond" charset="0"/>
              <a:cs typeface="Garamond" charset="0"/>
            </a:endParaRPr>
          </a:p>
          <a:p>
            <a:pPr>
              <a:lnSpc>
                <a:spcPct val="150000"/>
              </a:lnSpc>
            </a:pPr>
            <a:endParaRPr lang="fr-FR" sz="2400" dirty="0">
              <a:latin typeface="Garamond" charset="0"/>
              <a:ea typeface="Garamond" charset="0"/>
              <a:cs typeface="Garamond" charset="0"/>
            </a:endParaRPr>
          </a:p>
          <a:p>
            <a:pPr lvl="0">
              <a:lnSpc>
                <a:spcPct val="150000"/>
              </a:lnSpc>
            </a:pPr>
            <a:endParaRPr lang="fr-FR" sz="2400" dirty="0">
              <a:latin typeface="Garamond" charset="0"/>
              <a:ea typeface="Garamond" charset="0"/>
              <a:cs typeface="Garamond" charset="0"/>
            </a:endParaRPr>
          </a:p>
          <a:p>
            <a:endParaRPr lang="fr-FR" sz="2400" dirty="0"/>
          </a:p>
        </p:txBody>
      </p:sp>
      <p:sp>
        <p:nvSpPr>
          <p:cNvPr id="6" name="ZoneTexte 5"/>
          <p:cNvSpPr txBox="1"/>
          <p:nvPr/>
        </p:nvSpPr>
        <p:spPr>
          <a:xfrm>
            <a:off x="3243532" y="2605177"/>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549914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TotalTime>
  <Words>2531</Words>
  <Application>Microsoft Macintosh PowerPoint</Application>
  <PresentationFormat>Grand écran</PresentationFormat>
  <Paragraphs>292</Paragraphs>
  <Slides>43</Slides>
  <Notes>28</Notes>
  <HiddenSlides>1</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43</vt:i4>
      </vt:variant>
    </vt:vector>
  </HeadingPairs>
  <TitlesOfParts>
    <vt:vector size="54" baseType="lpstr">
      <vt:lpstr>Calibri</vt:lpstr>
      <vt:lpstr>Calibri Light</vt:lpstr>
      <vt:lpstr>Consolas</vt:lpstr>
      <vt:lpstr>Courier New</vt:lpstr>
      <vt:lpstr>Garamond</vt:lpstr>
      <vt:lpstr>Liberation Serif</vt:lpstr>
      <vt:lpstr>Lohit Hindi</vt:lpstr>
      <vt:lpstr>Times New Roman</vt:lpstr>
      <vt:lpstr>WenQuanYi Micro Hei</vt:lpstr>
      <vt:lpstr>Arial</vt:lpstr>
      <vt:lpstr>Thème Office</vt:lpstr>
      <vt:lpstr>Gestionnaire de Version</vt:lpstr>
      <vt:lpstr>Gestionnaire de Version</vt:lpstr>
      <vt:lpstr>Gestionnaire de Version</vt:lpstr>
      <vt:lpstr>Gestionnaire de Version</vt:lpstr>
      <vt:lpstr>Gestionnaire de Version</vt:lpstr>
      <vt:lpstr>Rudiments de Git</vt:lpstr>
      <vt:lpstr>Rudiments de Git</vt:lpstr>
      <vt:lpstr>Rudiments de Git</vt:lpstr>
      <vt:lpstr>Rudiments de Git</vt:lpstr>
      <vt:lpstr>Rudiments de Git</vt:lpstr>
      <vt:lpstr>Rudiments de Git</vt:lpstr>
      <vt:lpstr>Rudiments de Git</vt:lpstr>
      <vt:lpstr>Rudiments de Git</vt:lpstr>
      <vt:lpstr>En Résumé</vt:lpstr>
      <vt:lpstr>Utilisation mono-utilisateur</vt:lpstr>
      <vt:lpstr>Le workflow de git</vt:lpstr>
      <vt:lpstr>Le graphe des commits</vt:lpstr>
      <vt:lpstr>Utilisation plusieurs utilisateurs</vt:lpstr>
      <vt:lpstr>Utilisation plusieurs utilisateurs</vt:lpstr>
      <vt:lpstr>Petite équipe privée</vt:lpstr>
      <vt:lpstr>Petite équipe privée</vt:lpstr>
      <vt:lpstr>Recettes</vt:lpstr>
      <vt:lpstr>Créer un remote</vt:lpstr>
      <vt:lpstr>Configurer le remote</vt:lpstr>
      <vt:lpstr>Pousser ses changements</vt:lpstr>
      <vt:lpstr>Récupérer un dépôt (première fois pour les autres)</vt:lpstr>
      <vt:lpstr>Récupérer des changements</vt:lpstr>
      <vt:lpstr>Travailler avec le dépôt distant</vt:lpstr>
      <vt:lpstr>L’utilité des branches</vt:lpstr>
      <vt:lpstr>C’est quoi une branche ? </vt:lpstr>
      <vt:lpstr>Fonctionnement des branches ? </vt:lpstr>
      <vt:lpstr>Fonctionnement des branches ? </vt:lpstr>
      <vt:lpstr>Fonctionnement des branches ? </vt:lpstr>
      <vt:lpstr>Fonctionnement des branches ? </vt:lpstr>
      <vt:lpstr>Fonctionnement des branches ? </vt:lpstr>
      <vt:lpstr>Conflit de fusion</vt:lpstr>
      <vt:lpstr>Résolution de conflit </vt:lpstr>
      <vt:lpstr>En Résumé</vt:lpstr>
      <vt:lpstr>En Résumé : Commandes Principales</vt:lpstr>
      <vt:lpstr>Commandes Principales</vt:lpstr>
      <vt:lpstr>Commandes Principales</vt:lpstr>
      <vt:lpstr>Fichier .gitignore</vt:lpstr>
      <vt:lpstr>Cycle de travail normal</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Gestionnaire de Version</dc:title>
  <dc:creator>Yousra Tagmouti</dc:creator>
  <cp:lastModifiedBy>yousra.tagmouti@outlook.com</cp:lastModifiedBy>
  <cp:revision>43</cp:revision>
  <cp:lastPrinted>2017-01-19T20:06:02Z</cp:lastPrinted>
  <dcterms:created xsi:type="dcterms:W3CDTF">2017-01-18T22:33:41Z</dcterms:created>
  <dcterms:modified xsi:type="dcterms:W3CDTF">2019-01-09T19:26:24Z</dcterms:modified>
</cp:coreProperties>
</file>