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8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ED9"/>
    <a:srgbClr val="4D7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4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361FD-D175-4BAD-80F6-53D007D92591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A1136-CD1D-4C72-926D-C0B28661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3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Zip code Dashboard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A1136-CD1D-4C72-926D-C0B28661E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1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055A8-6754-4F27-8010-BF142982DD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10552176" cy="3557016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4315968"/>
            <a:ext cx="10552176" cy="128016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B54-AE65-400A-9A43-C7E9A2D0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D3C2-CF25-407F-9633-CC1C7EC2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EC1-9618-44EF-8FF9-4E59246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8405-68CE-491F-9603-4740C5B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E1E3-3EF1-47E0-A2C6-0077690F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7FC9-17CA-4FBF-993C-52F712F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BFE2-B030-4841-A572-05CA0702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D80D-71E3-4DA4-B807-443A846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08ED9-1894-4019-B694-1D9693B9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1D92-9966-4334-9C4F-DF713993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B259-7DF6-4414-B377-7E6BE006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7192-D9CC-47B3-8528-362AADD7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4BD-D0BE-4F88-BBB9-4E805A3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998E-60B9-44FD-B71B-407CE234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44ED-C49E-464D-A8E8-7E8FB156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930F-839A-448C-B22F-17DCF882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D610-56DE-4381-B9BA-74E9F702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EBA-BBD3-4D2C-BA7E-BA64E8F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6F91-C69F-4181-BC26-4A76210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8"/>
            <a:ext cx="105521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FEDC-4DA0-420D-B6D3-C1B6C890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4589463"/>
            <a:ext cx="105521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E5B0-64AB-4211-A5E9-E7B5E382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793-C8A6-407E-AA39-E600C494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88AB-477B-4EA9-96E3-D13AA64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2F94-5504-4796-A85A-57868A6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2508-96AD-4E76-BFED-4E050E31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029968"/>
            <a:ext cx="512064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25B0-ACAA-4CEA-B676-4755C97D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029968"/>
            <a:ext cx="507492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DA81-A1B3-43E9-B10E-0177B34D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FC5B-4DCB-42B7-8BE0-8A0CE036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E735-1BF2-4262-ABD0-F61F04B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733-9B14-4F6C-BB0C-EB32FC83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5"/>
            <a:ext cx="105521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43C1-6678-4C0F-B744-5C06E62B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681163"/>
            <a:ext cx="5120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6372-56E9-420B-BE6D-5B9955C8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2505075"/>
            <a:ext cx="51206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C3E2B-9CF5-472A-92BC-C6816EE8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681163"/>
            <a:ext cx="507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62EC-1C60-4236-8875-B3E2F4C34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5075"/>
            <a:ext cx="50749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7C3C-F51C-47ED-99BD-B74125C4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6E0A-65A4-4643-BDC1-EC464634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1B013-E7D5-428A-A2F1-6D62454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62CF-3BAF-4273-B7E7-1B544D5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CCCC1-9F0A-44E1-9BC9-B18193A5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F9D3-8697-42DD-8B46-E9692676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EE5B-EBFE-44D3-A4D4-B6E05C2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66DA6-2BD1-4292-892D-78FF9F4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0BCD0-EAD3-4676-A061-3C0423C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4D5D-206D-48B8-B931-52EE6EF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0B5E-9416-4B37-8EFF-E1A758A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9B5E-1BB3-48E8-A55D-1A86E20D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6349-B3C6-47D6-9060-8D6177B4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B628-E225-4B0A-9A91-551E51E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DFFB-41A4-44FD-B269-77207851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DC0D-436E-4297-9C23-376630C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89A0-AA80-456D-A66A-A72DD63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2AE-BE65-4A0A-9D57-77E3E220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7B01-A270-44C5-9117-791071EB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3E1E-D8D9-4EEC-B1F8-3541F7A5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3840-0989-4C0B-912D-16F19E4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1AAA-F1EA-48A2-A986-7B48C7C9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Segoe UI" panose="020B0502040204020203" pitchFamily="34" charset="0"/>
              </a:defRPr>
            </a:lvl1pPr>
          </a:lstStyle>
          <a:p>
            <a:fld id="{EE518CBA-D8B4-47B2-892B-826C26D1B466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Segoe UI" panose="020B0502040204020203" pitchFamily="34" charset="0"/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1322E9-D317-473E-A595-9F0CD83E42C6}"/>
              </a:ext>
            </a:extLst>
          </p:cNvPr>
          <p:cNvSpPr txBox="1"/>
          <p:nvPr/>
        </p:nvSpPr>
        <p:spPr>
          <a:xfrm>
            <a:off x="2252134" y="598311"/>
            <a:ext cx="768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Our Children, Our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55EE-F602-48B4-8FBF-F20638664937}"/>
              </a:ext>
            </a:extLst>
          </p:cNvPr>
          <p:cNvSpPr txBox="1"/>
          <p:nvPr/>
        </p:nvSpPr>
        <p:spPr>
          <a:xfrm>
            <a:off x="2252134" y="5545379"/>
            <a:ext cx="768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An Enterprise Analysis and Population Study of Tennessee Public Schools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F70D1-0DA7-4E04-A03D-84F497DC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946" y="1455575"/>
            <a:ext cx="6198109" cy="386852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308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569A-69CD-4A88-BB6B-B33B0761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246325"/>
            <a:ext cx="10552176" cy="14996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B124-4EC6-4839-8580-A1BBA1DD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745941"/>
            <a:ext cx="10552176" cy="41970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Statewide,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5.8%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(102 out of 1,759 total schools) had a CCS designation of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‘Not Representative’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while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8.8%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(155 schools) were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‘Partially Representative’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Representation was more problematic in the following counties: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DAF35C3-4862-47A9-8465-20ABB6947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54174"/>
              </p:ext>
            </p:extLst>
          </p:nvPr>
        </p:nvGraphicFramePr>
        <p:xfrm>
          <a:off x="1425956" y="4011127"/>
          <a:ext cx="93400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363">
                  <a:extLst>
                    <a:ext uri="{9D8B030D-6E8A-4147-A177-3AD203B41FA5}">
                      <a16:colId xmlns:a16="http://schemas.microsoft.com/office/drawing/2014/main" val="451770531"/>
                    </a:ext>
                  </a:extLst>
                </a:gridCol>
                <a:gridCol w="3113363">
                  <a:extLst>
                    <a:ext uri="{9D8B030D-6E8A-4147-A177-3AD203B41FA5}">
                      <a16:colId xmlns:a16="http://schemas.microsoft.com/office/drawing/2014/main" val="1361857745"/>
                    </a:ext>
                  </a:extLst>
                </a:gridCol>
                <a:gridCol w="3113363">
                  <a:extLst>
                    <a:ext uri="{9D8B030D-6E8A-4147-A177-3AD203B41FA5}">
                      <a16:colId xmlns:a16="http://schemas.microsoft.com/office/drawing/2014/main" val="3689198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Not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Partially Representative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8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5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9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1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0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569A-69CD-4A88-BB6B-B33B0761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B124-4EC6-4839-8580-A1BBA1DD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While community representation in schools does not appear to be a prevalent issue statewide, it has a much greater prevalence in more populous counties, particularly those of Shelby, Hamilton, and Davidson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Continued monitoring of representation in schools must be undertaken by both researchers and policy makers to ensure that all schools are adequately inclusive, well resourced and optimally performing academically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5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03DA0-EA4A-4024-AB3C-8510251A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912" y="3289234"/>
            <a:ext cx="10552176" cy="28714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Comments / Questions / Feedback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F4E78E-CF9C-4499-AF2B-D868972F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2" y="861134"/>
            <a:ext cx="10552176" cy="17304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687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569A-69CD-4A88-BB6B-B33B0761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 Why and Two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B124-4EC6-4839-8580-A1BBA1DD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Why?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 create an enterprise dashboard that analyzes all of Tennessee’s 1,758 public schools across 149 school districts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 conduct a population study that utilizes census data to determine how representative school are of their communities</a:t>
            </a:r>
          </a:p>
        </p:txBody>
      </p:sp>
    </p:spTree>
    <p:extLst>
      <p:ext uri="{BB962C8B-B14F-4D97-AF65-F5344CB8AC3E}">
        <p14:creationId xmlns:p14="http://schemas.microsoft.com/office/powerpoint/2010/main" val="9954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B22036-3C95-47CA-8E92-698403EF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63C5B-C292-4B20-9EC4-89C35372D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F569A-69CD-4A88-BB6B-B33B0761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1842"/>
            <a:ext cx="10712377" cy="8721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Data sources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B124-4EC6-4839-8580-A1BBA1DD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44937"/>
            <a:ext cx="5855458" cy="43320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Data 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Tennessee Dept of Education (TDOE)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 Department of Education (EDGE Open Data)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 Census Bureau (ACS 2019 5-year)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SchoolDigger.com School and District Rankings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Technologies utilized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Python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Tableau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1B51F-D270-4F50-8248-6E1D6D6CB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1" r="29773" b="2"/>
          <a:stretch/>
        </p:blipFill>
        <p:spPr>
          <a:xfrm>
            <a:off x="7086601" y="1150467"/>
            <a:ext cx="5105400" cy="57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0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8F2B-D382-4B95-9E42-08FDB88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9"/>
            <a:ext cx="10552176" cy="1719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 1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03DA0-EA4A-4024-AB3C-8510251A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3218213"/>
            <a:ext cx="10552176" cy="287143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Enterprise Dashboard</a:t>
            </a:r>
          </a:p>
        </p:txBody>
      </p:sp>
    </p:spTree>
    <p:extLst>
      <p:ext uri="{BB962C8B-B14F-4D97-AF65-F5344CB8AC3E}">
        <p14:creationId xmlns:p14="http://schemas.microsoft.com/office/powerpoint/2010/main" val="86079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8F2B-D382-4B95-9E42-08FDB88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9"/>
            <a:ext cx="10552176" cy="1719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 2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03DA0-EA4A-4024-AB3C-8510251A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3218213"/>
            <a:ext cx="10552176" cy="287143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Community Representation in Public Schools</a:t>
            </a:r>
          </a:p>
        </p:txBody>
      </p:sp>
    </p:spTree>
    <p:extLst>
      <p:ext uri="{BB962C8B-B14F-4D97-AF65-F5344CB8AC3E}">
        <p14:creationId xmlns:p14="http://schemas.microsoft.com/office/powerpoint/2010/main" val="25140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9E3417-C771-4F3C-B4DD-356263496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80DD05-39CD-4456-866A-CD4ADCD8F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F569A-69CD-4A88-BB6B-B33B0761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19" y="801445"/>
            <a:ext cx="2312582" cy="5255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+mj-lt"/>
              </a:rPr>
              <a:t>A Tale of Two Schools</a:t>
            </a:r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202F1AAD-9E3B-4986-AA46-17F053DB48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382"/>
          <a:stretch/>
        </p:blipFill>
        <p:spPr>
          <a:xfrm>
            <a:off x="3040641" y="10"/>
            <a:ext cx="9144000" cy="4571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B124-4EC6-4839-8580-A1BBA1DDD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5396" y="4964654"/>
            <a:ext cx="7796951" cy="125517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latin typeface="+mn-lt"/>
              </a:rPr>
              <a:t>Beginning in August 2020, WPLN’s ‘</a:t>
            </a:r>
            <a:r>
              <a:rPr lang="en-US" sz="1700" b="1" dirty="0">
                <a:latin typeface="+mn-lt"/>
              </a:rPr>
              <a:t>The Promise</a:t>
            </a:r>
            <a:r>
              <a:rPr lang="en-US" sz="1700" dirty="0">
                <a:latin typeface="+mn-lt"/>
              </a:rPr>
              <a:t>’ podcast did a series of episodes profiling two elementary schools in East Nashville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+mn-lt"/>
              </a:rPr>
              <a:t>Only a mile apart, </a:t>
            </a:r>
            <a:r>
              <a:rPr lang="en-US" sz="1700" b="1" dirty="0">
                <a:latin typeface="+mn-lt"/>
              </a:rPr>
              <a:t>Warner Elementary</a:t>
            </a:r>
            <a:r>
              <a:rPr lang="en-US" sz="1700" dirty="0">
                <a:latin typeface="+mn-lt"/>
              </a:rPr>
              <a:t> is nearly </a:t>
            </a:r>
            <a:r>
              <a:rPr lang="en-US" sz="1700" b="1" dirty="0">
                <a:latin typeface="+mn-lt"/>
              </a:rPr>
              <a:t>90% black </a:t>
            </a:r>
            <a:r>
              <a:rPr lang="en-US" sz="1700" dirty="0">
                <a:latin typeface="+mn-lt"/>
              </a:rPr>
              <a:t>and under resourced. </a:t>
            </a:r>
            <a:r>
              <a:rPr lang="en-US" sz="1700" b="1" dirty="0">
                <a:latin typeface="+mn-lt"/>
              </a:rPr>
              <a:t>Lockeland Elementary</a:t>
            </a:r>
            <a:r>
              <a:rPr lang="en-US" sz="1700" dirty="0">
                <a:latin typeface="+mn-lt"/>
              </a:rPr>
              <a:t>, by contrast, is nearly </a:t>
            </a:r>
            <a:r>
              <a:rPr lang="en-US" sz="1700" b="1" dirty="0">
                <a:latin typeface="+mn-lt"/>
              </a:rPr>
              <a:t>90%</a:t>
            </a:r>
            <a:r>
              <a:rPr lang="en-US" sz="1700" dirty="0">
                <a:latin typeface="+mn-lt"/>
              </a:rPr>
              <a:t> </a:t>
            </a:r>
            <a:r>
              <a:rPr lang="en-US" sz="1700" b="1" dirty="0">
                <a:latin typeface="+mn-lt"/>
              </a:rPr>
              <a:t>white</a:t>
            </a:r>
            <a:r>
              <a:rPr lang="en-US" sz="1700" dirty="0">
                <a:latin typeface="+mn-lt"/>
              </a:rPr>
              <a:t> and more affluent</a:t>
            </a:r>
          </a:p>
        </p:txBody>
      </p:sp>
    </p:spTree>
    <p:extLst>
      <p:ext uri="{BB962C8B-B14F-4D97-AF65-F5344CB8AC3E}">
        <p14:creationId xmlns:p14="http://schemas.microsoft.com/office/powerpoint/2010/main" val="129511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8F2B-D382-4B95-9E42-08FDB88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9"/>
            <a:ext cx="10552176" cy="1719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Question: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03DA0-EA4A-4024-AB3C-8510251A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3218213"/>
            <a:ext cx="10552176" cy="287143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To what extent do public schools represent their communities?</a:t>
            </a:r>
          </a:p>
        </p:txBody>
      </p:sp>
    </p:spTree>
    <p:extLst>
      <p:ext uri="{BB962C8B-B14F-4D97-AF65-F5344CB8AC3E}">
        <p14:creationId xmlns:p14="http://schemas.microsoft.com/office/powerpoint/2010/main" val="383399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9E3417-C771-4F3C-B4DD-356263496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0DD05-39CD-4456-866A-CD4ADCD8F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F569A-69CD-4A88-BB6B-B33B0761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19" y="801445"/>
            <a:ext cx="2312582" cy="525511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Methodology: Data Source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510E0-B459-432A-9BB1-B4513D8B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77"/>
          <a:stretch/>
        </p:blipFill>
        <p:spPr>
          <a:xfrm>
            <a:off x="3040641" y="10"/>
            <a:ext cx="9144000" cy="4571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B124-4EC6-4839-8580-A1BBA1DD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96" y="4964654"/>
            <a:ext cx="7796951" cy="12551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percentage value representation of race/ethnicities in schools were compared to the same demographics of the school age population (5 to 19 yrs) across Tennessee’s  2,520 zip codes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ACS 2019 5-year surveys and TDOE’s 2019 School Level Profile (demographic) data tables were used for this comparison</a:t>
            </a:r>
          </a:p>
        </p:txBody>
      </p:sp>
    </p:spTree>
    <p:extLst>
      <p:ext uri="{BB962C8B-B14F-4D97-AF65-F5344CB8AC3E}">
        <p14:creationId xmlns:p14="http://schemas.microsoft.com/office/powerpoint/2010/main" val="326026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88132-7E64-4E8B-943D-833A8F0F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B48AB-3152-443A-9912-04E3D0AB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F569A-69CD-4A88-BB6B-B33B0761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12" y="648391"/>
            <a:ext cx="3295834" cy="5311987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Methodology: Comparison Score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75B35-AAD4-4053-9385-685B5E1C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50" y="1170788"/>
            <a:ext cx="7229139" cy="11566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B124-4EC6-4839-8580-A1BBA1DD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60" y="2894201"/>
            <a:ext cx="6675120" cy="36156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 Community Comparison Score (CCS) was calculated by summing the absolute difference between a school and zip code demographics as shown above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 school classification (Not Representative, Partially Representative, Representative) was then assigned based on the CCS’s standard deviation from the mean score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Not Representative:</a:t>
            </a:r>
            <a:r>
              <a:rPr lang="en-US" sz="1800" dirty="0"/>
              <a:t> 2 standard deviations above the mean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Partially Representative: </a:t>
            </a:r>
            <a:r>
              <a:rPr lang="en-US" sz="1800" dirty="0"/>
              <a:t>between 1 and 2 standard deviations above the mean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Representative: </a:t>
            </a:r>
            <a:r>
              <a:rPr lang="en-US" sz="1800" dirty="0"/>
              <a:t>within 1 standard deviation of the mean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3574168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</TotalTime>
  <Words>470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Segoe UI</vt:lpstr>
      <vt:lpstr>ColorBlockVTI</vt:lpstr>
      <vt:lpstr>PowerPoint Presentation</vt:lpstr>
      <vt:lpstr>One Why and Two Objectives</vt:lpstr>
      <vt:lpstr>Data sources and Methodology</vt:lpstr>
      <vt:lpstr>Part 1 </vt:lpstr>
      <vt:lpstr>Part 2 </vt:lpstr>
      <vt:lpstr>A Tale of Two Schools</vt:lpstr>
      <vt:lpstr>The Question: </vt:lpstr>
      <vt:lpstr>Methodology: Data Source Analysis</vt:lpstr>
      <vt:lpstr>Methodology: Comparison Score Calculation</vt:lpstr>
      <vt:lpstr>Findings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A. Boyer</dc:creator>
  <cp:lastModifiedBy>Scott A. Boyer</cp:lastModifiedBy>
  <cp:revision>40</cp:revision>
  <cp:lastPrinted>2021-06-26T01:33:08Z</cp:lastPrinted>
  <dcterms:created xsi:type="dcterms:W3CDTF">2021-06-25T12:50:20Z</dcterms:created>
  <dcterms:modified xsi:type="dcterms:W3CDTF">2021-06-27T21:00:54Z</dcterms:modified>
</cp:coreProperties>
</file>