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EB4BA1CE-B37C-4083-873A-F705339B048D}" type="datetime">
              <a:rPr b="0" lang="en-US" sz="1200" spc="-1" strike="noStrike">
                <a:solidFill>
                  <a:srgbClr val="8b8b8b"/>
                </a:solidFill>
                <a:latin typeface="Calibri"/>
              </a:rPr>
              <a:t>7/21/22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DA51440-D8D3-4FA6-B8B2-9D9708C5E9C9}"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CD5922E3-6F01-4F25-A11D-57420AB17A5B}" type="datetime">
              <a:rPr b="0" lang="en-US" sz="1200" spc="-1" strike="noStrike">
                <a:solidFill>
                  <a:srgbClr val="8b8b8b"/>
                </a:solidFill>
                <a:latin typeface="Calibri"/>
              </a:rPr>
              <a:t>7/21/22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6B9DA1C-87AB-4A20-8C7E-C57E8763F26B}"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b3838"/>
        </a:solidFill>
      </p:bgPr>
    </p:bg>
    <p:spTree>
      <p:nvGrpSpPr>
        <p:cNvPr id="1" name=""/>
        <p:cNvGrpSpPr/>
        <p:nvPr/>
      </p:nvGrpSpPr>
      <p:grpSpPr>
        <a:xfrm>
          <a:off x="0" y="0"/>
          <a:ext cx="0" cy="0"/>
          <a:chOff x="0" y="0"/>
          <a:chExt cx="0" cy="0"/>
        </a:xfrm>
      </p:grpSpPr>
      <p:pic>
        <p:nvPicPr>
          <p:cNvPr id="82" name="Picture 5" descr=""/>
          <p:cNvPicPr/>
          <p:nvPr/>
        </p:nvPicPr>
        <p:blipFill>
          <a:blip r:embed="rId1"/>
          <a:stretch/>
        </p:blipFill>
        <p:spPr>
          <a:xfrm>
            <a:off x="1027440" y="0"/>
            <a:ext cx="2325240" cy="2325240"/>
          </a:xfrm>
          <a:prstGeom prst="rect">
            <a:avLst/>
          </a:prstGeom>
          <a:ln>
            <a:noFill/>
          </a:ln>
        </p:spPr>
      </p:pic>
      <p:sp>
        <p:nvSpPr>
          <p:cNvPr id="83" name="CustomShape 1"/>
          <p:cNvSpPr/>
          <p:nvPr/>
        </p:nvSpPr>
        <p:spPr>
          <a:xfrm>
            <a:off x="229320" y="2380320"/>
            <a:ext cx="7090920" cy="2467080"/>
          </a:xfrm>
          <a:prstGeom prst="rect">
            <a:avLst/>
          </a:prstGeom>
          <a:solidFill>
            <a:schemeClr val="bg2">
              <a:lumMod val="25000"/>
            </a:schemeClr>
          </a:solidFill>
          <a:ln>
            <a:noFill/>
          </a:ln>
        </p:spPr>
        <p:style>
          <a:lnRef idx="0"/>
          <a:fillRef idx="0"/>
          <a:effectRef idx="0"/>
          <a:fontRef idx="minor"/>
        </p:style>
        <p:txBody>
          <a:bodyPr wrap="none" lIns="90000" rIns="90000" tIns="45000" bIns="45000">
            <a:spAutoFit/>
          </a:bodyPr>
          <a:p>
            <a:pPr>
              <a:lnSpc>
                <a:spcPct val="100000"/>
              </a:lnSpc>
            </a:pPr>
            <a:r>
              <a:rPr b="0" lang="en-US" sz="6600" spc="-1" strike="noStrike">
                <a:solidFill>
                  <a:srgbClr val="ff6600"/>
                </a:solidFill>
                <a:latin typeface="Calibri"/>
              </a:rPr>
              <a:t>G2M Case Study</a:t>
            </a:r>
            <a:endParaRPr b="0" lang="en-US" sz="6600" spc="-1" strike="noStrike">
              <a:latin typeface="Arial"/>
            </a:endParaRPr>
          </a:p>
          <a:p>
            <a:pPr>
              <a:lnSpc>
                <a:spcPct val="100000"/>
              </a:lnSpc>
            </a:pPr>
            <a:r>
              <a:rPr b="0" lang="en-US" sz="2500" spc="-1" strike="noStrike">
                <a:solidFill>
                  <a:srgbClr val="ff6600"/>
                </a:solidFill>
                <a:latin typeface="Calibri"/>
              </a:rPr>
              <a:t>Virtual</a:t>
            </a:r>
            <a:r>
              <a:rPr b="0" lang="en-US" sz="2500" spc="-1" strike="noStrike">
                <a:solidFill>
                  <a:srgbClr val="000000"/>
                </a:solidFill>
                <a:latin typeface="Calibri"/>
              </a:rPr>
              <a:t> </a:t>
            </a:r>
            <a:r>
              <a:rPr b="0" lang="en-US" sz="2500" spc="-1" strike="noStrike">
                <a:solidFill>
                  <a:srgbClr val="ff6600"/>
                </a:solidFill>
                <a:latin typeface="Calibri"/>
              </a:rPr>
              <a:t>Internship</a:t>
            </a:r>
            <a:endParaRPr b="0" lang="en-US" sz="2500" spc="-1" strike="noStrike">
              <a:latin typeface="Arial"/>
            </a:endParaRPr>
          </a:p>
          <a:p>
            <a:pPr>
              <a:lnSpc>
                <a:spcPct val="100000"/>
              </a:lnSpc>
            </a:pPr>
            <a:endParaRPr b="0" lang="en-US" sz="2500" spc="-1" strike="noStrike">
              <a:latin typeface="Arial"/>
            </a:endParaRPr>
          </a:p>
          <a:p>
            <a:pPr>
              <a:lnSpc>
                <a:spcPct val="100000"/>
              </a:lnSpc>
            </a:pPr>
            <a:r>
              <a:rPr b="0" lang="en-US" sz="2500" spc="-1" strike="noStrike">
                <a:solidFill>
                  <a:srgbClr val="ff6600"/>
                </a:solidFill>
                <a:latin typeface="Calibri"/>
              </a:rPr>
              <a:t>21 July 2022</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0" y="-1044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300" spc="-1" strike="noStrike">
                <a:solidFill>
                  <a:srgbClr val="ed7d31"/>
                </a:solidFill>
                <a:latin typeface="Calibri Light"/>
              </a:rPr>
              <a:t>      </a:t>
            </a:r>
            <a:r>
              <a:rPr b="1" lang="en-US" sz="4300" spc="-1" strike="noStrike">
                <a:solidFill>
                  <a:srgbClr val="ed7d31"/>
                </a:solidFill>
                <a:latin typeface="Calibri Light"/>
              </a:rPr>
              <a:t>Profit Per Trip</a:t>
            </a:r>
            <a:endParaRPr b="0" lang="en-US" sz="4300" spc="-1" strike="noStrike">
              <a:latin typeface="Arial"/>
            </a:endParaRPr>
          </a:p>
        </p:txBody>
      </p:sp>
      <p:pic>
        <p:nvPicPr>
          <p:cNvPr id="115" name="" descr=""/>
          <p:cNvPicPr/>
          <p:nvPr/>
        </p:nvPicPr>
        <p:blipFill>
          <a:blip r:embed="rId1"/>
          <a:stretch/>
        </p:blipFill>
        <p:spPr>
          <a:xfrm>
            <a:off x="0" y="1645920"/>
            <a:ext cx="6190200" cy="4357800"/>
          </a:xfrm>
          <a:prstGeom prst="rect">
            <a:avLst/>
          </a:prstGeom>
          <a:ln>
            <a:noFill/>
          </a:ln>
        </p:spPr>
      </p:pic>
      <p:sp>
        <p:nvSpPr>
          <p:cNvPr id="116" name="TextShape 2"/>
          <p:cNvSpPr txBox="1"/>
          <p:nvPr/>
        </p:nvSpPr>
        <p:spPr>
          <a:xfrm>
            <a:off x="6309360" y="2198880"/>
            <a:ext cx="5486400" cy="337896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Wingdings" charset="2"/>
              <a:buChar char=""/>
            </a:pPr>
            <a:r>
              <a:rPr b="0" lang="en-US" sz="1920" spc="-1" strike="noStrike">
                <a:latin typeface="Nimbus Roman"/>
              </a:rPr>
              <a:t>Al</a:t>
            </a:r>
            <a:r>
              <a:rPr b="0" lang="en-US" sz="1920" spc="-1" strike="noStrike">
                <a:latin typeface="Nimbus Roman"/>
              </a:rPr>
              <a:t>th</a:t>
            </a:r>
            <a:r>
              <a:rPr b="0" lang="en-US" sz="1920" spc="-1" strike="noStrike">
                <a:latin typeface="Nimbus Roman"/>
              </a:rPr>
              <a:t>ou</a:t>
            </a:r>
            <a:r>
              <a:rPr b="0" lang="en-US" sz="1920" spc="-1" strike="noStrike">
                <a:latin typeface="Nimbus Roman"/>
              </a:rPr>
              <a:t>gh </a:t>
            </a:r>
            <a:r>
              <a:rPr b="0" lang="en-US" sz="1920" spc="-1" strike="noStrike">
                <a:latin typeface="Nimbus Roman"/>
              </a:rPr>
              <a:t>Ye</a:t>
            </a:r>
            <a:r>
              <a:rPr b="0" lang="en-US" sz="1920" spc="-1" strike="noStrike">
                <a:latin typeface="Nimbus Roman"/>
              </a:rPr>
              <a:t>llo</a:t>
            </a:r>
            <a:r>
              <a:rPr b="0" lang="en-US" sz="1920" spc="-1" strike="noStrike">
                <a:latin typeface="Nimbus Roman"/>
              </a:rPr>
              <a:t>w </a:t>
            </a:r>
            <a:r>
              <a:rPr b="0" lang="en-US" sz="1920" spc="-1" strike="noStrike">
                <a:latin typeface="Nimbus Roman"/>
              </a:rPr>
              <a:t>Ca</a:t>
            </a:r>
            <a:r>
              <a:rPr b="0" lang="en-US" sz="1920" spc="-1" strike="noStrike">
                <a:latin typeface="Nimbus Roman"/>
              </a:rPr>
              <a:t>b’s </a:t>
            </a:r>
            <a:r>
              <a:rPr b="0" lang="en-US" sz="1920" spc="-1" strike="noStrike">
                <a:latin typeface="Nimbus Roman"/>
              </a:rPr>
              <a:t>av</a:t>
            </a:r>
            <a:r>
              <a:rPr b="0" lang="en-US" sz="1920" spc="-1" strike="noStrike">
                <a:latin typeface="Nimbus Roman"/>
              </a:rPr>
              <a:t>era</a:t>
            </a:r>
            <a:r>
              <a:rPr b="0" lang="en-US" sz="1920" spc="-1" strike="noStrike">
                <a:latin typeface="Nimbus Roman"/>
              </a:rPr>
              <a:t>ge </a:t>
            </a:r>
            <a:r>
              <a:rPr b="0" lang="en-US" sz="1920" spc="-1" strike="noStrike">
                <a:latin typeface="Nimbus Roman"/>
              </a:rPr>
              <a:t>co</a:t>
            </a:r>
            <a:r>
              <a:rPr b="0" lang="en-US" sz="1920" spc="-1" strike="noStrike">
                <a:latin typeface="Nimbus Roman"/>
              </a:rPr>
              <a:t>st </a:t>
            </a:r>
            <a:r>
              <a:rPr b="0" lang="en-US" sz="1920" spc="-1" strike="noStrike">
                <a:latin typeface="Nimbus Roman"/>
              </a:rPr>
              <a:t>pe</a:t>
            </a:r>
            <a:r>
              <a:rPr b="0" lang="en-US" sz="1920" spc="-1" strike="noStrike">
                <a:latin typeface="Nimbus Roman"/>
              </a:rPr>
              <a:t>r </a:t>
            </a:r>
            <a:r>
              <a:rPr b="0" lang="en-US" sz="1920" spc="-1" strike="noStrike">
                <a:latin typeface="Nimbus Roman"/>
              </a:rPr>
              <a:t>tri</a:t>
            </a:r>
            <a:r>
              <a:rPr b="0" lang="en-US" sz="1920" spc="-1" strike="noStrike">
                <a:latin typeface="Nimbus Roman"/>
              </a:rPr>
              <a:t>p </a:t>
            </a:r>
            <a:r>
              <a:rPr b="0" lang="en-US" sz="1920" spc="-1" strike="noStrike">
                <a:latin typeface="Nimbus Roman"/>
              </a:rPr>
              <a:t>is </a:t>
            </a:r>
            <a:r>
              <a:rPr b="0" lang="en-US" sz="1920" spc="-1" strike="noStrike">
                <a:latin typeface="Nimbus Roman"/>
              </a:rPr>
              <a:t>hig</a:t>
            </a:r>
            <a:r>
              <a:rPr b="0" lang="en-US" sz="1920" spc="-1" strike="noStrike">
                <a:latin typeface="Nimbus Roman"/>
              </a:rPr>
              <a:t>he</a:t>
            </a:r>
            <a:r>
              <a:rPr b="0" lang="en-US" sz="1920" spc="-1" strike="noStrike">
                <a:latin typeface="Nimbus Roman"/>
              </a:rPr>
              <a:t>r </a:t>
            </a:r>
            <a:r>
              <a:rPr b="0" lang="en-US" sz="1920" spc="-1" strike="noStrike">
                <a:latin typeface="Nimbus Roman"/>
              </a:rPr>
              <a:t>tha</a:t>
            </a:r>
            <a:r>
              <a:rPr b="0" lang="en-US" sz="1920" spc="-1" strike="noStrike">
                <a:latin typeface="Nimbus Roman"/>
              </a:rPr>
              <a:t>n </a:t>
            </a:r>
            <a:r>
              <a:rPr b="0" lang="en-US" sz="1920" spc="-1" strike="noStrike">
                <a:latin typeface="Nimbus Roman"/>
              </a:rPr>
              <a:t>Pi</a:t>
            </a:r>
            <a:r>
              <a:rPr b="0" lang="en-US" sz="1920" spc="-1" strike="noStrike">
                <a:latin typeface="Nimbus Roman"/>
              </a:rPr>
              <a:t>nk </a:t>
            </a:r>
            <a:r>
              <a:rPr b="0" lang="en-US" sz="1920" spc="-1" strike="noStrike">
                <a:latin typeface="Nimbus Roman"/>
              </a:rPr>
              <a:t>Ca</a:t>
            </a:r>
            <a:r>
              <a:rPr b="0" lang="en-US" sz="1920" spc="-1" strike="noStrike">
                <a:latin typeface="Nimbus Roman"/>
              </a:rPr>
              <a:t>b’s</a:t>
            </a:r>
            <a:r>
              <a:rPr b="0" lang="en-US" sz="1920" spc="-1" strike="noStrike">
                <a:latin typeface="Nimbus Roman"/>
              </a:rPr>
              <a:t>, </a:t>
            </a:r>
            <a:r>
              <a:rPr b="0" lang="en-US" sz="1920" spc="-1" strike="noStrike">
                <a:latin typeface="Nimbus Roman"/>
              </a:rPr>
              <a:t>its </a:t>
            </a:r>
            <a:r>
              <a:rPr b="0" lang="en-US" sz="1920" spc="-1" strike="noStrike">
                <a:latin typeface="Nimbus Roman"/>
              </a:rPr>
              <a:t>Av</a:t>
            </a:r>
            <a:r>
              <a:rPr b="0" lang="en-US" sz="1920" spc="-1" strike="noStrike">
                <a:latin typeface="Nimbus Roman"/>
              </a:rPr>
              <a:t>era</a:t>
            </a:r>
            <a:r>
              <a:rPr b="0" lang="en-US" sz="1920" spc="-1" strike="noStrike">
                <a:latin typeface="Nimbus Roman"/>
              </a:rPr>
              <a:t>ge </a:t>
            </a:r>
            <a:r>
              <a:rPr b="0" lang="en-US" sz="1920" spc="-1" strike="noStrike">
                <a:latin typeface="Nimbus Roman"/>
              </a:rPr>
              <a:t>Pr</a:t>
            </a:r>
            <a:r>
              <a:rPr b="0" lang="en-US" sz="1920" spc="-1" strike="noStrike">
                <a:latin typeface="Nimbus Roman"/>
              </a:rPr>
              <a:t>ofi</a:t>
            </a:r>
            <a:r>
              <a:rPr b="0" lang="en-US" sz="1920" spc="-1" strike="noStrike">
                <a:latin typeface="Nimbus Roman"/>
              </a:rPr>
              <a:t>t </a:t>
            </a:r>
            <a:r>
              <a:rPr b="0" lang="en-US" sz="1920" spc="-1" strike="noStrike">
                <a:latin typeface="Nimbus Roman"/>
              </a:rPr>
              <a:t>Pe</a:t>
            </a:r>
            <a:r>
              <a:rPr b="0" lang="en-US" sz="1920" spc="-1" strike="noStrike">
                <a:latin typeface="Nimbus Roman"/>
              </a:rPr>
              <a:t>r </a:t>
            </a:r>
            <a:r>
              <a:rPr b="0" lang="en-US" sz="1920" spc="-1" strike="noStrike">
                <a:latin typeface="Nimbus Roman"/>
              </a:rPr>
              <a:t>Tri</a:t>
            </a:r>
            <a:r>
              <a:rPr b="0" lang="en-US" sz="1920" spc="-1" strike="noStrike">
                <a:latin typeface="Nimbus Roman"/>
              </a:rPr>
              <a:t>p </a:t>
            </a:r>
            <a:r>
              <a:rPr b="0" lang="en-US" sz="1920" spc="-1" strike="noStrike">
                <a:latin typeface="Nimbus Roman"/>
              </a:rPr>
              <a:t>(1</a:t>
            </a:r>
            <a:r>
              <a:rPr b="0" lang="en-US" sz="1920" spc="-1" strike="noStrike">
                <a:latin typeface="Nimbus Roman"/>
              </a:rPr>
              <a:t>60</a:t>
            </a:r>
            <a:r>
              <a:rPr b="0" lang="en-US" sz="1920" spc="-1" strike="noStrike">
                <a:latin typeface="Nimbus Roman"/>
              </a:rPr>
              <a:t>$ </a:t>
            </a:r>
            <a:r>
              <a:rPr b="0" lang="en-US" sz="1920" spc="-1" strike="noStrike">
                <a:latin typeface="Nimbus Roman"/>
              </a:rPr>
              <a:t>ap</a:t>
            </a:r>
            <a:r>
              <a:rPr b="0" lang="en-US" sz="1920" spc="-1" strike="noStrike">
                <a:latin typeface="Nimbus Roman"/>
              </a:rPr>
              <a:t>pr</a:t>
            </a:r>
            <a:r>
              <a:rPr b="0" lang="en-US" sz="1920" spc="-1" strike="noStrike">
                <a:latin typeface="Nimbus Roman"/>
              </a:rPr>
              <a:t>ox.</a:t>
            </a:r>
            <a:r>
              <a:rPr b="0" lang="en-US" sz="1920" spc="-1" strike="noStrike">
                <a:latin typeface="Nimbus Roman"/>
              </a:rPr>
              <a:t>) </a:t>
            </a:r>
            <a:r>
              <a:rPr b="0" lang="en-US" sz="1920" spc="-1" strike="noStrike">
                <a:latin typeface="Nimbus Roman"/>
              </a:rPr>
              <a:t>is </a:t>
            </a:r>
            <a:r>
              <a:rPr b="0" lang="en-US" sz="1920" spc="-1" strike="noStrike">
                <a:latin typeface="Nimbus Roman"/>
              </a:rPr>
              <a:t>hig</a:t>
            </a:r>
            <a:r>
              <a:rPr b="0" lang="en-US" sz="1920" spc="-1" strike="noStrike">
                <a:latin typeface="Nimbus Roman"/>
              </a:rPr>
              <a:t>he</a:t>
            </a:r>
            <a:r>
              <a:rPr b="0" lang="en-US" sz="1920" spc="-1" strike="noStrike">
                <a:latin typeface="Nimbus Roman"/>
              </a:rPr>
              <a:t>r </a:t>
            </a:r>
            <a:r>
              <a:rPr b="0" lang="en-US" sz="1920" spc="-1" strike="noStrike">
                <a:latin typeface="Nimbus Roman"/>
              </a:rPr>
              <a:t>as </a:t>
            </a:r>
            <a:r>
              <a:rPr b="0" lang="en-US" sz="1920" spc="-1" strike="noStrike">
                <a:latin typeface="Nimbus Roman"/>
              </a:rPr>
              <a:t>we</a:t>
            </a:r>
            <a:r>
              <a:rPr b="0" lang="en-US" sz="1920" spc="-1" strike="noStrike">
                <a:latin typeface="Nimbus Roman"/>
              </a:rPr>
              <a:t>ll </a:t>
            </a:r>
            <a:r>
              <a:rPr b="0" lang="en-US" sz="1920" spc="-1" strike="noStrike">
                <a:latin typeface="Nimbus Roman"/>
              </a:rPr>
              <a:t>(6</a:t>
            </a:r>
            <a:r>
              <a:rPr b="0" lang="en-US" sz="1920" spc="-1" strike="noStrike">
                <a:latin typeface="Nimbus Roman"/>
              </a:rPr>
              <a:t>2$ </a:t>
            </a:r>
            <a:r>
              <a:rPr b="0" lang="en-US" sz="1920" spc="-1" strike="noStrike">
                <a:latin typeface="Nimbus Roman"/>
              </a:rPr>
              <a:t>ap</a:t>
            </a:r>
            <a:r>
              <a:rPr b="0" lang="en-US" sz="1920" spc="-1" strike="noStrike">
                <a:latin typeface="Nimbus Roman"/>
              </a:rPr>
              <a:t>pr</a:t>
            </a:r>
            <a:r>
              <a:rPr b="0" lang="en-US" sz="1920" spc="-1" strike="noStrike">
                <a:latin typeface="Nimbus Roman"/>
              </a:rPr>
              <a:t>ox.</a:t>
            </a:r>
            <a:r>
              <a:rPr b="0" lang="en-US" sz="1920" spc="-1" strike="noStrike">
                <a:latin typeface="Nimbus Roman"/>
              </a:rPr>
              <a:t>) .</a:t>
            </a:r>
            <a:endParaRPr b="0" lang="en-US" sz="1920" spc="-1" strike="noStrike">
              <a:latin typeface="Nimbus Roman"/>
            </a:endParaRPr>
          </a:p>
          <a:p>
            <a:pPr marL="216000" indent="-216000">
              <a:lnSpc>
                <a:spcPct val="150000"/>
              </a:lnSpc>
              <a:buClr>
                <a:srgbClr val="000000"/>
              </a:buClr>
              <a:buSzPct val="45000"/>
              <a:buFont typeface="Wingdings" charset="2"/>
              <a:buChar char=""/>
            </a:pPr>
            <a:endParaRPr b="0" lang="en-US" sz="1920" spc="-1" strike="noStrike">
              <a:latin typeface="Nimbus Roman"/>
            </a:endParaRPr>
          </a:p>
          <a:p>
            <a:pPr marL="216000" indent="-216000">
              <a:lnSpc>
                <a:spcPct val="150000"/>
              </a:lnSpc>
              <a:buClr>
                <a:srgbClr val="000000"/>
              </a:buClr>
              <a:buSzPct val="45000"/>
              <a:buFont typeface="Wingdings" charset="2"/>
              <a:buChar char=""/>
            </a:pPr>
            <a:endParaRPr b="0" lang="en-US" sz="1920" spc="-1" strike="noStrike">
              <a:latin typeface="Nimbus Roman"/>
            </a:endParaRPr>
          </a:p>
          <a:p>
            <a:pPr marL="216000" indent="-216000">
              <a:lnSpc>
                <a:spcPct val="150000"/>
              </a:lnSpc>
              <a:buClr>
                <a:srgbClr val="000000"/>
              </a:buClr>
              <a:buSzPct val="45000"/>
              <a:buFont typeface="Wingdings" charset="2"/>
              <a:buChar char=""/>
            </a:pPr>
            <a:r>
              <a:rPr b="0" lang="en-US" sz="1920" spc="-1" strike="noStrike">
                <a:latin typeface="Nimbus Roman"/>
              </a:rPr>
              <a:t>Th</a:t>
            </a:r>
            <a:r>
              <a:rPr b="0" lang="en-US" sz="1920" spc="-1" strike="noStrike">
                <a:latin typeface="Nimbus Roman"/>
              </a:rPr>
              <a:t>is </a:t>
            </a:r>
            <a:r>
              <a:rPr b="0" lang="en-US" sz="1920" spc="-1" strike="noStrike">
                <a:latin typeface="Nimbus Roman"/>
              </a:rPr>
              <a:t>is </a:t>
            </a:r>
            <a:r>
              <a:rPr b="0" lang="en-US" sz="1920" spc="-1" strike="noStrike">
                <a:latin typeface="Nimbus Roman"/>
              </a:rPr>
              <a:t>ex</a:t>
            </a:r>
            <a:r>
              <a:rPr b="0" lang="en-US" sz="1920" spc="-1" strike="noStrike">
                <a:latin typeface="Nimbus Roman"/>
              </a:rPr>
              <a:t>pla</a:t>
            </a:r>
            <a:r>
              <a:rPr b="0" lang="en-US" sz="1920" spc="-1" strike="noStrike">
                <a:latin typeface="Nimbus Roman"/>
              </a:rPr>
              <a:t>ine</a:t>
            </a:r>
            <a:r>
              <a:rPr b="0" lang="en-US" sz="1920" spc="-1" strike="noStrike">
                <a:latin typeface="Nimbus Roman"/>
              </a:rPr>
              <a:t>d </a:t>
            </a:r>
            <a:r>
              <a:rPr b="0" lang="en-US" sz="1920" spc="-1" strike="noStrike">
                <a:latin typeface="Nimbus Roman"/>
              </a:rPr>
              <a:t>by </a:t>
            </a:r>
            <a:r>
              <a:rPr b="0" lang="en-US" sz="1920" spc="-1" strike="noStrike">
                <a:latin typeface="Nimbus Roman"/>
              </a:rPr>
              <a:t>the </a:t>
            </a:r>
            <a:r>
              <a:rPr b="0" lang="en-US" sz="1920" spc="-1" strike="noStrike">
                <a:latin typeface="Nimbus Roman"/>
              </a:rPr>
              <a:t>hig</a:t>
            </a:r>
            <a:r>
              <a:rPr b="0" lang="en-US" sz="1920" spc="-1" strike="noStrike">
                <a:latin typeface="Nimbus Roman"/>
              </a:rPr>
              <a:t>h </a:t>
            </a:r>
            <a:r>
              <a:rPr b="0" lang="en-US" sz="1920" spc="-1" strike="noStrike">
                <a:latin typeface="Nimbus Roman"/>
              </a:rPr>
              <a:t>pri</a:t>
            </a:r>
            <a:r>
              <a:rPr b="0" lang="en-US" sz="1920" spc="-1" strike="noStrike">
                <a:latin typeface="Nimbus Roman"/>
              </a:rPr>
              <a:t>ce </a:t>
            </a:r>
            <a:r>
              <a:rPr b="0" lang="en-US" sz="1920" spc="-1" strike="noStrike">
                <a:latin typeface="Nimbus Roman"/>
              </a:rPr>
              <a:t>ch</a:t>
            </a:r>
            <a:r>
              <a:rPr b="0" lang="en-US" sz="1920" spc="-1" strike="noStrike">
                <a:latin typeface="Nimbus Roman"/>
              </a:rPr>
              <a:t>arg</a:t>
            </a:r>
            <a:r>
              <a:rPr b="0" lang="en-US" sz="1920" spc="-1" strike="noStrike">
                <a:latin typeface="Nimbus Roman"/>
              </a:rPr>
              <a:t>ed </a:t>
            </a:r>
            <a:r>
              <a:rPr b="0" lang="en-US" sz="1920" spc="-1" strike="noStrike">
                <a:latin typeface="Nimbus Roman"/>
              </a:rPr>
              <a:t>pe</a:t>
            </a:r>
            <a:r>
              <a:rPr b="0" lang="en-US" sz="1920" spc="-1" strike="noStrike">
                <a:latin typeface="Nimbus Roman"/>
              </a:rPr>
              <a:t>r </a:t>
            </a:r>
            <a:r>
              <a:rPr b="0" lang="en-US" sz="1920" spc="-1" strike="noStrike">
                <a:latin typeface="Nimbus Roman"/>
              </a:rPr>
              <a:t>tri</a:t>
            </a:r>
            <a:r>
              <a:rPr b="0" lang="en-US" sz="1920" spc="-1" strike="noStrike">
                <a:latin typeface="Nimbus Roman"/>
              </a:rPr>
              <a:t>p </a:t>
            </a:r>
            <a:r>
              <a:rPr b="0" lang="en-US" sz="1920" spc="-1" strike="noStrike">
                <a:latin typeface="Nimbus Roman"/>
              </a:rPr>
              <a:t>by </a:t>
            </a:r>
            <a:r>
              <a:rPr b="0" lang="en-US" sz="1920" spc="-1" strike="noStrike">
                <a:latin typeface="Nimbus Roman"/>
              </a:rPr>
              <a:t>Ye</a:t>
            </a:r>
            <a:r>
              <a:rPr b="0" lang="en-US" sz="1920" spc="-1" strike="noStrike">
                <a:latin typeface="Nimbus Roman"/>
              </a:rPr>
              <a:t>llo</a:t>
            </a:r>
            <a:r>
              <a:rPr b="0" lang="en-US" sz="1920" spc="-1" strike="noStrike">
                <a:latin typeface="Nimbus Roman"/>
              </a:rPr>
              <a:t>w </a:t>
            </a:r>
            <a:r>
              <a:rPr b="0" lang="en-US" sz="1920" spc="-1" strike="noStrike">
                <a:latin typeface="Nimbus Roman"/>
              </a:rPr>
              <a:t>Ca</a:t>
            </a:r>
            <a:r>
              <a:rPr b="0" lang="en-US" sz="1920" spc="-1" strike="noStrike">
                <a:latin typeface="Nimbus Roman"/>
              </a:rPr>
              <a:t>b </a:t>
            </a:r>
            <a:r>
              <a:rPr b="0" lang="en-US" sz="1920" spc="-1" strike="noStrike">
                <a:latin typeface="Nimbus Roman"/>
              </a:rPr>
              <a:t>as </a:t>
            </a:r>
            <a:r>
              <a:rPr b="0" lang="en-US" sz="1920" spc="-1" strike="noStrike">
                <a:latin typeface="Nimbus Roman"/>
              </a:rPr>
              <a:t>we</a:t>
            </a:r>
            <a:r>
              <a:rPr b="0" lang="en-US" sz="1920" spc="-1" strike="noStrike">
                <a:latin typeface="Nimbus Roman"/>
              </a:rPr>
              <a:t>’ve </a:t>
            </a:r>
            <a:r>
              <a:rPr b="0" lang="en-US" sz="1920" spc="-1" strike="noStrike">
                <a:latin typeface="Nimbus Roman"/>
              </a:rPr>
              <a:t>se</a:t>
            </a:r>
            <a:r>
              <a:rPr b="0" lang="en-US" sz="1920" spc="-1" strike="noStrike">
                <a:latin typeface="Nimbus Roman"/>
              </a:rPr>
              <a:t>en </a:t>
            </a:r>
            <a:r>
              <a:rPr b="0" lang="en-US" sz="1920" spc="-1" strike="noStrike">
                <a:latin typeface="Nimbus Roman"/>
              </a:rPr>
              <a:t>fro</a:t>
            </a:r>
            <a:r>
              <a:rPr b="0" lang="en-US" sz="1920" spc="-1" strike="noStrike">
                <a:latin typeface="Nimbus Roman"/>
              </a:rPr>
              <a:t>m </a:t>
            </a:r>
            <a:r>
              <a:rPr b="0" lang="en-US" sz="1920" spc="-1" strike="noStrike">
                <a:latin typeface="Nimbus Roman"/>
              </a:rPr>
              <a:t>the </a:t>
            </a:r>
            <a:r>
              <a:rPr b="0" lang="en-US" sz="1920" spc="-1" strike="noStrike">
                <a:latin typeface="Nimbus Roman"/>
              </a:rPr>
              <a:t>pr</a:t>
            </a:r>
            <a:r>
              <a:rPr b="0" lang="en-US" sz="1920" spc="-1" strike="noStrike">
                <a:latin typeface="Nimbus Roman"/>
              </a:rPr>
              <a:t>evi</a:t>
            </a:r>
            <a:r>
              <a:rPr b="0" lang="en-US" sz="1920" spc="-1" strike="noStrike">
                <a:latin typeface="Nimbus Roman"/>
              </a:rPr>
              <a:t>ou</a:t>
            </a:r>
            <a:r>
              <a:rPr b="0" lang="en-US" sz="1920" spc="-1" strike="noStrike">
                <a:latin typeface="Nimbus Roman"/>
              </a:rPr>
              <a:t>s </a:t>
            </a:r>
            <a:r>
              <a:rPr b="0" lang="en-US" sz="1920" spc="-1" strike="noStrike">
                <a:latin typeface="Nimbus Roman"/>
              </a:rPr>
              <a:t>sli</a:t>
            </a:r>
            <a:r>
              <a:rPr b="0" lang="en-US" sz="1920" spc="-1" strike="noStrike">
                <a:latin typeface="Nimbus Roman"/>
              </a:rPr>
              <a:t>de.</a:t>
            </a:r>
            <a:endParaRPr b="0" lang="en-US" sz="1920" spc="-1" strike="noStrike">
              <a:latin typeface="Nimbus Roman"/>
            </a:endParaRPr>
          </a:p>
          <a:p>
            <a:pPr marL="216000" indent="-216000">
              <a:lnSpc>
                <a:spcPct val="150000"/>
              </a:lnSpc>
              <a:buClr>
                <a:srgbClr val="000000"/>
              </a:buClr>
              <a:buSzPct val="45000"/>
              <a:buFont typeface="Wingdings" charset="2"/>
              <a:buChar char=""/>
            </a:pPr>
            <a:r>
              <a:rPr b="0" lang="en-US" sz="1920" spc="-1" strike="noStrike">
                <a:latin typeface="Nimbus Roman"/>
              </a:rPr>
              <a:t> </a:t>
            </a:r>
            <a:endParaRPr b="0" lang="en-US" sz="1920" spc="-1" strike="noStrike">
              <a:latin typeface="Nimbus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3800" spc="-1" strike="noStrike">
                <a:solidFill>
                  <a:srgbClr val="ed7d31"/>
                </a:solidFill>
                <a:latin typeface="Calibri Light"/>
              </a:rPr>
              <a:t>      </a:t>
            </a:r>
            <a:r>
              <a:rPr b="1" lang="en-US" sz="3800" spc="-1" strike="noStrike">
                <a:solidFill>
                  <a:srgbClr val="ed7d31"/>
                </a:solidFill>
                <a:latin typeface="Calibri Light"/>
              </a:rPr>
              <a:t>Profits per Company </a:t>
            </a:r>
            <a:endParaRPr b="0" lang="en-US" sz="3800" spc="-1" strike="noStrike">
              <a:latin typeface="Arial"/>
            </a:endParaRPr>
          </a:p>
        </p:txBody>
      </p:sp>
      <p:pic>
        <p:nvPicPr>
          <p:cNvPr id="118" name="" descr=""/>
          <p:cNvPicPr/>
          <p:nvPr/>
        </p:nvPicPr>
        <p:blipFill>
          <a:blip r:embed="rId1"/>
          <a:stretch/>
        </p:blipFill>
        <p:spPr>
          <a:xfrm>
            <a:off x="7200" y="1912680"/>
            <a:ext cx="7033680" cy="3025080"/>
          </a:xfrm>
          <a:prstGeom prst="rect">
            <a:avLst/>
          </a:prstGeom>
          <a:ln>
            <a:noFill/>
          </a:ln>
        </p:spPr>
      </p:pic>
      <p:sp>
        <p:nvSpPr>
          <p:cNvPr id="119" name="TextShape 2"/>
          <p:cNvSpPr txBox="1"/>
          <p:nvPr/>
        </p:nvSpPr>
        <p:spPr>
          <a:xfrm>
            <a:off x="1371600" y="1645920"/>
            <a:ext cx="4572000" cy="318960"/>
          </a:xfrm>
          <a:prstGeom prst="rect">
            <a:avLst/>
          </a:prstGeom>
          <a:noFill/>
          <a:ln>
            <a:noFill/>
          </a:ln>
        </p:spPr>
        <p:txBody>
          <a:bodyPr lIns="90000" rIns="90000" tIns="45000" bIns="45000">
            <a:noAutofit/>
          </a:bodyPr>
          <a:p>
            <a:r>
              <a:rPr b="0" lang="en-US" sz="1800" spc="-1" strike="noStrike">
                <a:latin typeface="Nimbus Roman"/>
              </a:rPr>
              <a:t>Fig: </a:t>
            </a:r>
            <a:r>
              <a:rPr b="0" lang="en-US" sz="1800" spc="-1" strike="noStrike">
                <a:latin typeface="Nimbus Roman"/>
              </a:rPr>
              <a:t>profits </a:t>
            </a:r>
            <a:r>
              <a:rPr b="0" lang="en-US" sz="1800" spc="-1" strike="noStrike">
                <a:latin typeface="Nimbus Roman"/>
              </a:rPr>
              <a:t>per </a:t>
            </a:r>
            <a:r>
              <a:rPr b="0" lang="en-US" sz="1800" spc="-1" strike="noStrike">
                <a:latin typeface="Nimbus Roman"/>
              </a:rPr>
              <a:t>company</a:t>
            </a:r>
            <a:endParaRPr b="0" lang="en-US" sz="1800" spc="-1" strike="noStrike">
              <a:latin typeface="Nimbus Roman"/>
            </a:endParaRPr>
          </a:p>
        </p:txBody>
      </p:sp>
      <p:sp>
        <p:nvSpPr>
          <p:cNvPr id="120" name="TextShape 3"/>
          <p:cNvSpPr txBox="1"/>
          <p:nvPr/>
        </p:nvSpPr>
        <p:spPr>
          <a:xfrm>
            <a:off x="7223760" y="1828800"/>
            <a:ext cx="4572000" cy="337896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Symbol" charset="2"/>
              <a:buChar char=""/>
            </a:pPr>
            <a:r>
              <a:rPr b="0" lang="en-US" sz="1920" spc="-1" strike="noStrike">
                <a:latin typeface="Nimbus Roman"/>
              </a:rPr>
              <a:t>If </a:t>
            </a:r>
            <a:r>
              <a:rPr b="0" lang="en-US" sz="1920" spc="-1" strike="noStrike">
                <a:latin typeface="Nimbus Roman"/>
              </a:rPr>
              <a:t>we </a:t>
            </a:r>
            <a:r>
              <a:rPr b="0" lang="en-US" sz="1920" spc="-1" strike="noStrike">
                <a:latin typeface="Nimbus Roman"/>
              </a:rPr>
              <a:t>ob</a:t>
            </a:r>
            <a:r>
              <a:rPr b="0" lang="en-US" sz="1920" spc="-1" strike="noStrike">
                <a:latin typeface="Nimbus Roman"/>
              </a:rPr>
              <a:t>ser</a:t>
            </a:r>
            <a:r>
              <a:rPr b="0" lang="en-US" sz="1920" spc="-1" strike="noStrike">
                <a:latin typeface="Nimbus Roman"/>
              </a:rPr>
              <a:t>ve </a:t>
            </a:r>
            <a:r>
              <a:rPr b="0" lang="en-US" sz="1920" spc="-1" strike="noStrike">
                <a:latin typeface="Nimbus Roman"/>
              </a:rPr>
              <a:t>the </a:t>
            </a:r>
            <a:r>
              <a:rPr b="0" lang="en-US" sz="1920" spc="-1" strike="noStrike">
                <a:latin typeface="Nimbus Roman"/>
              </a:rPr>
              <a:t>bo</a:t>
            </a:r>
            <a:r>
              <a:rPr b="0" lang="en-US" sz="1920" spc="-1" strike="noStrike">
                <a:latin typeface="Nimbus Roman"/>
              </a:rPr>
              <a:t>x </a:t>
            </a:r>
            <a:r>
              <a:rPr b="0" lang="en-US" sz="1920" spc="-1" strike="noStrike">
                <a:latin typeface="Nimbus Roman"/>
              </a:rPr>
              <a:t>plo</a:t>
            </a:r>
            <a:r>
              <a:rPr b="0" lang="en-US" sz="1920" spc="-1" strike="noStrike">
                <a:latin typeface="Nimbus Roman"/>
              </a:rPr>
              <a:t>t </a:t>
            </a:r>
            <a:r>
              <a:rPr b="0" lang="en-US" sz="1920" spc="-1" strike="noStrike">
                <a:latin typeface="Nimbus Roman"/>
              </a:rPr>
              <a:t>sho</a:t>
            </a:r>
            <a:r>
              <a:rPr b="0" lang="en-US" sz="1920" spc="-1" strike="noStrike">
                <a:latin typeface="Nimbus Roman"/>
              </a:rPr>
              <a:t>wi</a:t>
            </a:r>
            <a:r>
              <a:rPr b="0" lang="en-US" sz="1920" spc="-1" strike="noStrike">
                <a:latin typeface="Nimbus Roman"/>
              </a:rPr>
              <a:t>ng </a:t>
            </a:r>
            <a:r>
              <a:rPr b="0" lang="en-US" sz="1920" spc="-1" strike="noStrike">
                <a:latin typeface="Nimbus Roman"/>
              </a:rPr>
              <a:t>the </a:t>
            </a:r>
            <a:r>
              <a:rPr b="0" lang="en-US" sz="1920" spc="-1" strike="noStrike">
                <a:latin typeface="Nimbus Roman"/>
              </a:rPr>
              <a:t>dis</a:t>
            </a:r>
            <a:r>
              <a:rPr b="0" lang="en-US" sz="1920" spc="-1" strike="noStrike">
                <a:latin typeface="Nimbus Roman"/>
              </a:rPr>
              <a:t>tri</a:t>
            </a:r>
            <a:r>
              <a:rPr b="0" lang="en-US" sz="1920" spc="-1" strike="noStrike">
                <a:latin typeface="Nimbus Roman"/>
              </a:rPr>
              <a:t>but</a:t>
            </a:r>
            <a:r>
              <a:rPr b="0" lang="en-US" sz="1920" spc="-1" strike="noStrike">
                <a:latin typeface="Nimbus Roman"/>
              </a:rPr>
              <a:t>ion </a:t>
            </a:r>
            <a:r>
              <a:rPr b="0" lang="en-US" sz="1920" spc="-1" strike="noStrike">
                <a:latin typeface="Nimbus Roman"/>
              </a:rPr>
              <a:t>of </a:t>
            </a:r>
            <a:r>
              <a:rPr b="0" lang="en-US" sz="1920" spc="-1" strike="noStrike">
                <a:latin typeface="Nimbus Roman"/>
              </a:rPr>
              <a:t>pro</a:t>
            </a:r>
            <a:r>
              <a:rPr b="0" lang="en-US" sz="1920" spc="-1" strike="noStrike">
                <a:latin typeface="Nimbus Roman"/>
              </a:rPr>
              <a:t>fits </a:t>
            </a:r>
            <a:r>
              <a:rPr b="0" lang="en-US" sz="1920" spc="-1" strike="noStrike">
                <a:latin typeface="Nimbus Roman"/>
              </a:rPr>
              <a:t>per </a:t>
            </a:r>
            <a:r>
              <a:rPr b="0" lang="en-US" sz="1920" spc="-1" strike="noStrike">
                <a:latin typeface="Nimbus Roman"/>
              </a:rPr>
              <a:t>co</a:t>
            </a:r>
            <a:r>
              <a:rPr b="0" lang="en-US" sz="1920" spc="-1" strike="noStrike">
                <a:latin typeface="Nimbus Roman"/>
              </a:rPr>
              <a:t>mp</a:t>
            </a:r>
            <a:r>
              <a:rPr b="0" lang="en-US" sz="1920" spc="-1" strike="noStrike">
                <a:latin typeface="Nimbus Roman"/>
              </a:rPr>
              <a:t>any</a:t>
            </a:r>
            <a:r>
              <a:rPr b="0" lang="en-US" sz="1920" spc="-1" strike="noStrike">
                <a:latin typeface="Nimbus Roman"/>
              </a:rPr>
              <a:t>, </a:t>
            </a:r>
            <a:r>
              <a:rPr b="0" lang="en-US" sz="1920" spc="-1" strike="noStrike">
                <a:latin typeface="Nimbus Roman"/>
              </a:rPr>
              <a:t>we </a:t>
            </a:r>
            <a:r>
              <a:rPr b="0" lang="en-US" sz="1920" spc="-1" strike="noStrike">
                <a:latin typeface="Nimbus Roman"/>
              </a:rPr>
              <a:t>ca</a:t>
            </a:r>
            <a:r>
              <a:rPr b="0" lang="en-US" sz="1920" spc="-1" strike="noStrike">
                <a:latin typeface="Nimbus Roman"/>
              </a:rPr>
              <a:t>n </a:t>
            </a:r>
            <a:r>
              <a:rPr b="0" lang="en-US" sz="1920" spc="-1" strike="noStrike">
                <a:latin typeface="Nimbus Roman"/>
              </a:rPr>
              <a:t>see </a:t>
            </a:r>
            <a:r>
              <a:rPr b="0" lang="en-US" sz="1920" spc="-1" strike="noStrike">
                <a:latin typeface="Nimbus Roman"/>
              </a:rPr>
              <a:t>tha</a:t>
            </a:r>
            <a:r>
              <a:rPr b="0" lang="en-US" sz="1920" spc="-1" strike="noStrike">
                <a:latin typeface="Nimbus Roman"/>
              </a:rPr>
              <a:t>t </a:t>
            </a:r>
            <a:r>
              <a:rPr b="0" lang="en-US" sz="1920" spc="-1" strike="noStrike">
                <a:latin typeface="Nimbus Roman"/>
              </a:rPr>
              <a:t>Pin</a:t>
            </a:r>
            <a:r>
              <a:rPr b="0" lang="en-US" sz="1920" spc="-1" strike="noStrike">
                <a:latin typeface="Nimbus Roman"/>
              </a:rPr>
              <a:t>k </a:t>
            </a:r>
            <a:r>
              <a:rPr b="0" lang="en-US" sz="1920" spc="-1" strike="noStrike">
                <a:latin typeface="Nimbus Roman"/>
              </a:rPr>
              <a:t>Ca</a:t>
            </a:r>
            <a:r>
              <a:rPr b="0" lang="en-US" sz="1920" spc="-1" strike="noStrike">
                <a:latin typeface="Nimbus Roman"/>
              </a:rPr>
              <a:t>b </a:t>
            </a:r>
            <a:r>
              <a:rPr b="0" lang="en-US" sz="1920" spc="-1" strike="noStrike">
                <a:latin typeface="Nimbus Roman"/>
              </a:rPr>
              <a:t>has </a:t>
            </a:r>
            <a:r>
              <a:rPr b="0" lang="en-US" sz="1920" spc="-1" strike="noStrike">
                <a:latin typeface="Nimbus Roman"/>
              </a:rPr>
              <a:t>mo</a:t>
            </a:r>
            <a:r>
              <a:rPr b="0" lang="en-US" sz="1920" spc="-1" strike="noStrike">
                <a:latin typeface="Nimbus Roman"/>
              </a:rPr>
              <a:t>re </a:t>
            </a:r>
            <a:r>
              <a:rPr b="0" lang="en-US" sz="1920" spc="-1" strike="noStrike">
                <a:latin typeface="Nimbus Roman"/>
              </a:rPr>
              <a:t>out</a:t>
            </a:r>
            <a:r>
              <a:rPr b="0" lang="en-US" sz="1920" spc="-1" strike="noStrike">
                <a:latin typeface="Nimbus Roman"/>
              </a:rPr>
              <a:t>lier</a:t>
            </a:r>
            <a:r>
              <a:rPr b="0" lang="en-US" sz="1920" spc="-1" strike="noStrike">
                <a:latin typeface="Nimbus Roman"/>
              </a:rPr>
              <a:t>s </a:t>
            </a:r>
            <a:r>
              <a:rPr b="0" lang="en-US" sz="1920" spc="-1" strike="noStrike">
                <a:latin typeface="Nimbus Roman"/>
              </a:rPr>
              <a:t>in </a:t>
            </a:r>
            <a:r>
              <a:rPr b="0" lang="en-US" sz="1920" spc="-1" strike="noStrike">
                <a:latin typeface="Nimbus Roman"/>
              </a:rPr>
              <a:t>the </a:t>
            </a:r>
            <a:r>
              <a:rPr b="0" lang="en-US" sz="1920" spc="-1" strike="noStrike">
                <a:latin typeface="Nimbus Roman"/>
              </a:rPr>
              <a:t>ne</a:t>
            </a:r>
            <a:r>
              <a:rPr b="0" lang="en-US" sz="1920" spc="-1" strike="noStrike">
                <a:latin typeface="Nimbus Roman"/>
              </a:rPr>
              <a:t>gat</a:t>
            </a:r>
            <a:r>
              <a:rPr b="0" lang="en-US" sz="1920" spc="-1" strike="noStrike">
                <a:latin typeface="Nimbus Roman"/>
              </a:rPr>
              <a:t>ive </a:t>
            </a:r>
            <a:r>
              <a:rPr b="0" lang="en-US" sz="1920" spc="-1" strike="noStrike">
                <a:latin typeface="Nimbus Roman"/>
              </a:rPr>
              <a:t>tha</a:t>
            </a:r>
            <a:r>
              <a:rPr b="0" lang="en-US" sz="1920" spc="-1" strike="noStrike">
                <a:latin typeface="Nimbus Roman"/>
              </a:rPr>
              <a:t>n </a:t>
            </a:r>
            <a:r>
              <a:rPr b="0" lang="en-US" sz="1920" spc="-1" strike="noStrike">
                <a:latin typeface="Nimbus Roman"/>
              </a:rPr>
              <a:t>Yel</a:t>
            </a:r>
            <a:r>
              <a:rPr b="0" lang="en-US" sz="1920" spc="-1" strike="noStrike">
                <a:latin typeface="Nimbus Roman"/>
              </a:rPr>
              <a:t>lo</a:t>
            </a:r>
            <a:r>
              <a:rPr b="0" lang="en-US" sz="1920" spc="-1" strike="noStrike">
                <a:latin typeface="Nimbus Roman"/>
              </a:rPr>
              <a:t>w </a:t>
            </a:r>
            <a:r>
              <a:rPr b="0" lang="en-US" sz="1920" spc="-1" strike="noStrike">
                <a:latin typeface="Nimbus Roman"/>
              </a:rPr>
              <a:t>Ca</a:t>
            </a:r>
            <a:r>
              <a:rPr b="0" lang="en-US" sz="1920" spc="-1" strike="noStrike">
                <a:latin typeface="Nimbus Roman"/>
              </a:rPr>
              <a:t>b. </a:t>
            </a:r>
            <a:endParaRPr b="0" lang="en-US" sz="1920" spc="-1" strike="noStrike">
              <a:latin typeface="Nimbus Roman"/>
            </a:endParaRPr>
          </a:p>
          <a:p>
            <a:pPr marL="216000" indent="-216000">
              <a:lnSpc>
                <a:spcPct val="150000"/>
              </a:lnSpc>
              <a:buClr>
                <a:srgbClr val="000000"/>
              </a:buClr>
              <a:buSzPct val="45000"/>
              <a:buFont typeface="Symbol" charset="2"/>
              <a:buChar char=""/>
            </a:pPr>
            <a:endParaRPr b="0" lang="en-US" sz="1920" spc="-1" strike="noStrike">
              <a:latin typeface="Nimbus Roman"/>
            </a:endParaRPr>
          </a:p>
          <a:p>
            <a:pPr marL="216000" indent="-216000">
              <a:lnSpc>
                <a:spcPct val="150000"/>
              </a:lnSpc>
              <a:buClr>
                <a:srgbClr val="000000"/>
              </a:buClr>
              <a:buSzPct val="45000"/>
              <a:buFont typeface="Symbol" charset="2"/>
              <a:buChar char=""/>
            </a:pPr>
            <a:endParaRPr b="0" lang="en-US" sz="1920" spc="-1" strike="noStrike">
              <a:latin typeface="Nimbus Roman"/>
            </a:endParaRPr>
          </a:p>
          <a:p>
            <a:pPr marL="216000" indent="-216000">
              <a:lnSpc>
                <a:spcPct val="150000"/>
              </a:lnSpc>
              <a:buClr>
                <a:srgbClr val="000000"/>
              </a:buClr>
              <a:buSzPct val="45000"/>
              <a:buFont typeface="Symbol" charset="2"/>
              <a:buChar char=""/>
            </a:pPr>
            <a:r>
              <a:rPr b="0" lang="en-US" sz="1920" spc="-1" strike="noStrike">
                <a:latin typeface="Nimbus Roman"/>
              </a:rPr>
              <a:t>In </a:t>
            </a:r>
            <a:r>
              <a:rPr b="0" lang="en-US" sz="1920" spc="-1" strike="noStrike">
                <a:latin typeface="Nimbus Roman"/>
              </a:rPr>
              <a:t>ad</a:t>
            </a:r>
            <a:r>
              <a:rPr b="0" lang="en-US" sz="1920" spc="-1" strike="noStrike">
                <a:latin typeface="Nimbus Roman"/>
              </a:rPr>
              <a:t>diti</a:t>
            </a:r>
            <a:r>
              <a:rPr b="0" lang="en-US" sz="1920" spc="-1" strike="noStrike">
                <a:latin typeface="Nimbus Roman"/>
              </a:rPr>
              <a:t>on </a:t>
            </a:r>
            <a:r>
              <a:rPr b="0" lang="en-US" sz="1920" spc="-1" strike="noStrike">
                <a:latin typeface="Nimbus Roman"/>
              </a:rPr>
              <a:t>to </a:t>
            </a:r>
            <a:r>
              <a:rPr b="0" lang="en-US" sz="1920" spc="-1" strike="noStrike">
                <a:latin typeface="Nimbus Roman"/>
              </a:rPr>
              <a:t>tha</a:t>
            </a:r>
            <a:r>
              <a:rPr b="0" lang="en-US" sz="1920" spc="-1" strike="noStrike">
                <a:latin typeface="Nimbus Roman"/>
              </a:rPr>
              <a:t>t, </a:t>
            </a:r>
            <a:r>
              <a:rPr b="0" lang="en-US" sz="1920" spc="-1" strike="noStrike">
                <a:latin typeface="Nimbus Roman"/>
              </a:rPr>
              <a:t>Yel</a:t>
            </a:r>
            <a:r>
              <a:rPr b="0" lang="en-US" sz="1920" spc="-1" strike="noStrike">
                <a:latin typeface="Nimbus Roman"/>
              </a:rPr>
              <a:t>lo</a:t>
            </a:r>
            <a:r>
              <a:rPr b="0" lang="en-US" sz="1920" spc="-1" strike="noStrike">
                <a:latin typeface="Nimbus Roman"/>
              </a:rPr>
              <a:t>w </a:t>
            </a:r>
            <a:r>
              <a:rPr b="0" lang="en-US" sz="1920" spc="-1" strike="noStrike">
                <a:latin typeface="Nimbus Roman"/>
              </a:rPr>
              <a:t>Ca</a:t>
            </a:r>
            <a:r>
              <a:rPr b="0" lang="en-US" sz="1920" spc="-1" strike="noStrike">
                <a:latin typeface="Nimbus Roman"/>
              </a:rPr>
              <a:t>b </a:t>
            </a:r>
            <a:r>
              <a:rPr b="0" lang="en-US" sz="1920" spc="-1" strike="noStrike">
                <a:latin typeface="Nimbus Roman"/>
              </a:rPr>
              <a:t>has </a:t>
            </a:r>
            <a:r>
              <a:rPr b="0" lang="en-US" sz="1920" spc="-1" strike="noStrike">
                <a:latin typeface="Nimbus Roman"/>
              </a:rPr>
              <a:t>sig</a:t>
            </a:r>
            <a:r>
              <a:rPr b="0" lang="en-US" sz="1920" spc="-1" strike="noStrike">
                <a:latin typeface="Nimbus Roman"/>
              </a:rPr>
              <a:t>nifi</a:t>
            </a:r>
            <a:r>
              <a:rPr b="0" lang="en-US" sz="1920" spc="-1" strike="noStrike">
                <a:latin typeface="Nimbus Roman"/>
              </a:rPr>
              <a:t>ca</a:t>
            </a:r>
            <a:r>
              <a:rPr b="0" lang="en-US" sz="1920" spc="-1" strike="noStrike">
                <a:latin typeface="Nimbus Roman"/>
              </a:rPr>
              <a:t>ntl</a:t>
            </a:r>
            <a:r>
              <a:rPr b="0" lang="en-US" sz="1920" spc="-1" strike="noStrike">
                <a:latin typeface="Nimbus Roman"/>
              </a:rPr>
              <a:t>y </a:t>
            </a:r>
            <a:r>
              <a:rPr b="0" lang="en-US" sz="1920" spc="-1" strike="noStrike">
                <a:latin typeface="Nimbus Roman"/>
              </a:rPr>
              <a:t>mo</a:t>
            </a:r>
            <a:r>
              <a:rPr b="0" lang="en-US" sz="1920" spc="-1" strike="noStrike">
                <a:latin typeface="Nimbus Roman"/>
              </a:rPr>
              <a:t>re </a:t>
            </a:r>
            <a:r>
              <a:rPr b="0" lang="en-US" sz="1920" spc="-1" strike="noStrike">
                <a:latin typeface="Nimbus Roman"/>
              </a:rPr>
              <a:t>tri</a:t>
            </a:r>
            <a:r>
              <a:rPr b="0" lang="en-US" sz="1920" spc="-1" strike="noStrike">
                <a:latin typeface="Nimbus Roman"/>
              </a:rPr>
              <a:t>ps </a:t>
            </a:r>
            <a:r>
              <a:rPr b="0" lang="en-US" sz="1920" spc="-1" strike="noStrike">
                <a:latin typeface="Nimbus Roman"/>
              </a:rPr>
              <a:t>wit</a:t>
            </a:r>
            <a:r>
              <a:rPr b="0" lang="en-US" sz="1920" spc="-1" strike="noStrike">
                <a:latin typeface="Nimbus Roman"/>
              </a:rPr>
              <a:t>h </a:t>
            </a:r>
            <a:r>
              <a:rPr b="0" lang="en-US" sz="1920" spc="-1" strike="noStrike">
                <a:latin typeface="Nimbus Roman"/>
              </a:rPr>
              <a:t>pro</a:t>
            </a:r>
            <a:r>
              <a:rPr b="0" lang="en-US" sz="1920" spc="-1" strike="noStrike">
                <a:latin typeface="Nimbus Roman"/>
              </a:rPr>
              <a:t>fits </a:t>
            </a:r>
            <a:r>
              <a:rPr b="0" lang="en-US" sz="1920" spc="-1" strike="noStrike">
                <a:latin typeface="Nimbus Roman"/>
              </a:rPr>
              <a:t>ab</a:t>
            </a:r>
            <a:r>
              <a:rPr b="0" lang="en-US" sz="1920" spc="-1" strike="noStrike">
                <a:latin typeface="Nimbus Roman"/>
              </a:rPr>
              <a:t>ov</a:t>
            </a:r>
            <a:r>
              <a:rPr b="0" lang="en-US" sz="1920" spc="-1" strike="noStrike">
                <a:latin typeface="Nimbus Roman"/>
              </a:rPr>
              <a:t>e </a:t>
            </a:r>
            <a:r>
              <a:rPr b="0" lang="en-US" sz="1920" spc="-1" strike="noStrike">
                <a:latin typeface="Nimbus Roman"/>
              </a:rPr>
              <a:t>10</a:t>
            </a:r>
            <a:r>
              <a:rPr b="0" lang="en-US" sz="1920" spc="-1" strike="noStrike">
                <a:latin typeface="Nimbus Roman"/>
              </a:rPr>
              <a:t>00</a:t>
            </a:r>
            <a:r>
              <a:rPr b="0" lang="en-US" sz="1920" spc="-1" strike="noStrike">
                <a:latin typeface="Nimbus Roman"/>
              </a:rPr>
              <a:t>$</a:t>
            </a:r>
            <a:endParaRPr b="0" lang="en-US" sz="1920" spc="-1" strike="noStrike">
              <a:latin typeface="Nimbus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0240" y="-1188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Profits per month</a:t>
            </a:r>
            <a:endParaRPr b="0" lang="en-US" sz="4400" spc="-1" strike="noStrike">
              <a:latin typeface="Arial"/>
            </a:endParaRPr>
          </a:p>
        </p:txBody>
      </p:sp>
      <p:pic>
        <p:nvPicPr>
          <p:cNvPr id="122" name="" descr=""/>
          <p:cNvPicPr/>
          <p:nvPr/>
        </p:nvPicPr>
        <p:blipFill>
          <a:blip r:embed="rId1"/>
          <a:stretch/>
        </p:blipFill>
        <p:spPr>
          <a:xfrm>
            <a:off x="457200" y="1481040"/>
            <a:ext cx="5751720" cy="4850280"/>
          </a:xfrm>
          <a:prstGeom prst="rect">
            <a:avLst/>
          </a:prstGeom>
          <a:ln>
            <a:noFill/>
          </a:ln>
        </p:spPr>
      </p:pic>
      <p:sp>
        <p:nvSpPr>
          <p:cNvPr id="123" name="TextShape 2"/>
          <p:cNvSpPr txBox="1"/>
          <p:nvPr/>
        </p:nvSpPr>
        <p:spPr>
          <a:xfrm>
            <a:off x="6766560" y="3080160"/>
            <a:ext cx="4937760" cy="1308960"/>
          </a:xfrm>
          <a:prstGeom prst="rect">
            <a:avLst/>
          </a:prstGeom>
          <a:noFill/>
          <a:ln>
            <a:noFill/>
          </a:ln>
        </p:spPr>
        <p:txBody>
          <a:bodyPr lIns="90000" rIns="90000" tIns="45000" bIns="45000">
            <a:noAutofit/>
          </a:bodyPr>
          <a:p>
            <a:pPr marL="216000" indent="-216000">
              <a:buClr>
                <a:srgbClr val="000000"/>
              </a:buClr>
              <a:buSzPct val="45000"/>
              <a:buFont typeface="Symbol" charset="2"/>
              <a:buChar char=""/>
            </a:pPr>
            <a:r>
              <a:rPr b="0" lang="en-US" sz="1920" spc="-1" strike="noStrike">
                <a:latin typeface="Nimbus Roman"/>
              </a:rPr>
              <a:t>Although Yellow Cab’s profits are higher than Pink Cab’s throughout the whole year, there is a sharp downwards change in its profits from May to September. This trend is not apparent in Pink Cab’s profits throughout the year.</a:t>
            </a:r>
            <a:endParaRPr b="0" lang="en-US" sz="1920" spc="-1" strike="noStrike">
              <a:latin typeface="Nimbus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1224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Profit per city </a:t>
            </a:r>
            <a:endParaRPr b="0" lang="en-US" sz="4400" spc="-1" strike="noStrike">
              <a:latin typeface="Arial"/>
            </a:endParaRPr>
          </a:p>
        </p:txBody>
      </p:sp>
      <p:pic>
        <p:nvPicPr>
          <p:cNvPr id="125" name="" descr=""/>
          <p:cNvPicPr/>
          <p:nvPr/>
        </p:nvPicPr>
        <p:blipFill>
          <a:blip r:embed="rId1"/>
          <a:stretch/>
        </p:blipFill>
        <p:spPr>
          <a:xfrm>
            <a:off x="182880" y="1828800"/>
            <a:ext cx="7086240" cy="4114800"/>
          </a:xfrm>
          <a:prstGeom prst="rect">
            <a:avLst/>
          </a:prstGeom>
          <a:ln>
            <a:noFill/>
          </a:ln>
        </p:spPr>
      </p:pic>
      <p:sp>
        <p:nvSpPr>
          <p:cNvPr id="126" name="TextShape 2"/>
          <p:cNvSpPr txBox="1"/>
          <p:nvPr/>
        </p:nvSpPr>
        <p:spPr>
          <a:xfrm>
            <a:off x="7498080" y="2011680"/>
            <a:ext cx="4389120" cy="3258720"/>
          </a:xfrm>
          <a:prstGeom prst="rect">
            <a:avLst/>
          </a:prstGeom>
          <a:noFill/>
          <a:ln>
            <a:noFill/>
          </a:ln>
        </p:spPr>
        <p:txBody>
          <a:bodyPr lIns="90000" rIns="90000" tIns="45000" bIns="45000">
            <a:noAutofit/>
          </a:bodyPr>
          <a:p>
            <a:pPr marL="216000" indent="-216000">
              <a:buClr>
                <a:srgbClr val="000000"/>
              </a:buClr>
              <a:buSzPct val="45000"/>
              <a:buFont typeface="Symbol" charset="2"/>
              <a:buChar char=""/>
            </a:pPr>
            <a:r>
              <a:rPr b="0" lang="en-US" sz="1920" spc="-1" strike="noStrike">
                <a:latin typeface="Nimbus Roman"/>
              </a:rPr>
              <a:t>If we observe the profits per city for both company we can see as well that Yellow Cab has higher profits in all the cities both companies operate in. </a:t>
            </a:r>
            <a:endParaRPr b="0" lang="en-US" sz="1920" spc="-1" strike="noStrike">
              <a:latin typeface="Nimbus Roman"/>
            </a:endParaRPr>
          </a:p>
          <a:p>
            <a:pPr marL="216000" indent="-216000">
              <a:buClr>
                <a:srgbClr val="000000"/>
              </a:buClr>
              <a:buSzPct val="45000"/>
              <a:buFont typeface="Symbol" charset="2"/>
              <a:buChar char=""/>
            </a:pPr>
            <a:endParaRPr b="0" lang="en-US" sz="1920" spc="-1" strike="noStrike">
              <a:latin typeface="Nimbus Roman"/>
            </a:endParaRPr>
          </a:p>
          <a:p>
            <a:pPr marL="216000" indent="-216000">
              <a:buClr>
                <a:srgbClr val="000000"/>
              </a:buClr>
              <a:buSzPct val="45000"/>
              <a:buFont typeface="Symbol" charset="2"/>
              <a:buChar char=""/>
            </a:pPr>
            <a:endParaRPr b="0" lang="en-US" sz="1920" spc="-1" strike="noStrike">
              <a:latin typeface="Nimbus Roman"/>
            </a:endParaRPr>
          </a:p>
          <a:p>
            <a:pPr marL="216000" indent="-216000">
              <a:buClr>
                <a:srgbClr val="000000"/>
              </a:buClr>
              <a:buSzPct val="45000"/>
              <a:buFont typeface="Symbol" charset="2"/>
              <a:buChar char=""/>
            </a:pPr>
            <a:endParaRPr b="0" lang="en-US" sz="1920" spc="-1" strike="noStrike">
              <a:latin typeface="Nimbus Roman"/>
            </a:endParaRPr>
          </a:p>
          <a:p>
            <a:pPr marL="216000" indent="-216000">
              <a:buClr>
                <a:srgbClr val="000000"/>
              </a:buClr>
              <a:buSzPct val="45000"/>
              <a:buFont typeface="Symbol" charset="2"/>
              <a:buChar char=""/>
            </a:pPr>
            <a:endParaRPr b="0" lang="en-US" sz="1920" spc="-1" strike="noStrike">
              <a:latin typeface="Nimbus Roman"/>
            </a:endParaRPr>
          </a:p>
          <a:p>
            <a:pPr marL="216000" indent="-216000">
              <a:buClr>
                <a:srgbClr val="000000"/>
              </a:buClr>
              <a:buSzPct val="45000"/>
              <a:buFont typeface="Symbol" charset="2"/>
              <a:buChar char=""/>
            </a:pPr>
            <a:endParaRPr b="0" lang="en-US" sz="1920" spc="-1" strike="noStrike">
              <a:latin typeface="Nimbus Roman"/>
            </a:endParaRPr>
          </a:p>
          <a:p>
            <a:pPr marL="216000" indent="-216000">
              <a:buClr>
                <a:srgbClr val="000000"/>
              </a:buClr>
              <a:buSzPct val="45000"/>
              <a:buFont typeface="Symbol" charset="2"/>
              <a:buChar char=""/>
            </a:pPr>
            <a:r>
              <a:rPr b="0" lang="en-US" sz="1920" spc="-1" strike="noStrike">
                <a:latin typeface="Nimbus Roman"/>
              </a:rPr>
              <a:t>The difference is vast in some cities that house higher income costumers such as New York, Silicon Valley, and Dallas TX</a:t>
            </a:r>
            <a:endParaRPr b="0" lang="en-US" sz="1920" spc="-1" strike="noStrike">
              <a:latin typeface="Nimbus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62120" y="1595160"/>
            <a:ext cx="11429640" cy="27687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920" spc="-1" strike="noStrike">
                <a:solidFill>
                  <a:srgbClr val="000000"/>
                </a:solidFill>
                <a:latin typeface="Nimbus Roman"/>
              </a:rPr>
              <a:t>After the analysis we made based on the data that we have on Yellow Cab and Pink Cab, We arrive to the conclusion that Yellow Cab seems like the better option for investment. Since it has the higher number of costumers, trips and profits as well. It appears that Yellow Cab has a significantly bigger share in the market than Pink Cab, this applies to all cities where both Cab companies operate and throughout the whole period contained in the data set available. </a:t>
            </a:r>
            <a:endParaRPr b="0" lang="en-US" sz="1920" spc="-1" strike="noStrike">
              <a:latin typeface="Arial"/>
            </a:endParaRPr>
          </a:p>
          <a:p>
            <a:pPr>
              <a:lnSpc>
                <a:spcPct val="100000"/>
              </a:lnSpc>
            </a:pPr>
            <a:endParaRPr b="0" lang="en-US" sz="1920" spc="-1" strike="noStrike">
              <a:latin typeface="Arial"/>
            </a:endParaRPr>
          </a:p>
          <a:p>
            <a:pPr marL="285840" indent="-285480">
              <a:lnSpc>
                <a:spcPct val="100000"/>
              </a:lnSpc>
              <a:buClr>
                <a:srgbClr val="000000"/>
              </a:buClr>
              <a:buFont typeface="Arial"/>
              <a:buChar char="•"/>
            </a:pPr>
            <a:endParaRPr b="0" lang="en-US" sz="1920" spc="-1" strike="noStrike">
              <a:latin typeface="Arial"/>
            </a:endParaRPr>
          </a:p>
        </p:txBody>
      </p:sp>
      <p:sp>
        <p:nvSpPr>
          <p:cNvPr id="128" name="CustomShape 2"/>
          <p:cNvSpPr/>
          <p:nvPr/>
        </p:nvSpPr>
        <p:spPr>
          <a:xfrm>
            <a:off x="0" y="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4400" spc="-1" strike="noStrike">
                <a:solidFill>
                  <a:srgbClr val="ed7d31"/>
                </a:solidFill>
                <a:latin typeface="Calibri Light"/>
              </a:rPr>
              <a:t>      </a:t>
            </a:r>
            <a:r>
              <a:rPr b="0" lang="en-US" sz="4400" spc="-1" strike="noStrike">
                <a:solidFill>
                  <a:srgbClr val="ed7d31"/>
                </a:solidFill>
                <a:latin typeface="Calibri Light"/>
              </a:rPr>
              <a:t>Recommendations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872320" y="2601000"/>
            <a:ext cx="5558760" cy="1655280"/>
          </a:xfrm>
          <a:prstGeom prst="rect">
            <a:avLst/>
          </a:prstGeom>
          <a:noFill/>
          <a:ln>
            <a:noFill/>
          </a:ln>
        </p:spPr>
        <p:txBody>
          <a:bodyPr>
            <a:normAutofit/>
          </a:bodyPr>
          <a:p>
            <a:pPr algn="ctr">
              <a:lnSpc>
                <a:spcPct val="90000"/>
              </a:lnSpc>
              <a:spcBef>
                <a:spcPts val="1001"/>
              </a:spcBef>
              <a:tabLst>
                <a:tab algn="l" pos="0"/>
              </a:tabLst>
            </a:pPr>
            <a:r>
              <a:rPr b="0" lang="en-US" sz="6600" spc="-1" strike="noStrike">
                <a:solidFill>
                  <a:srgbClr val="ff6600"/>
                </a:solidFill>
                <a:latin typeface="Calibri"/>
              </a:rPr>
              <a:t>Thank You</a:t>
            </a:r>
            <a:endParaRPr b="0" lang="en-US" sz="6600" spc="-1" strike="noStrike">
              <a:latin typeface="Arial"/>
            </a:endParaRPr>
          </a:p>
          <a:p>
            <a:pPr algn="ctr">
              <a:lnSpc>
                <a:spcPct val="90000"/>
              </a:lnSpc>
              <a:spcBef>
                <a:spcPts val="1001"/>
              </a:spcBef>
              <a:tabLst>
                <a:tab algn="l" pos="0"/>
              </a:tabLst>
            </a:pPr>
            <a:endParaRPr b="0" lang="en-US" sz="6600" spc="-1" strike="noStrike">
              <a:latin typeface="Arial"/>
            </a:endParaRPr>
          </a:p>
        </p:txBody>
      </p:sp>
      <p:sp>
        <p:nvSpPr>
          <p:cNvPr id="130" name="CustomShape 2"/>
          <p:cNvSpPr/>
          <p:nvPr/>
        </p:nvSpPr>
        <p:spPr>
          <a:xfrm>
            <a:off x="0" y="0"/>
            <a:ext cx="5871960" cy="685764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pic>
        <p:nvPicPr>
          <p:cNvPr id="131" name="Picture 6" descr=""/>
          <p:cNvPicPr/>
          <p:nvPr/>
        </p:nvPicPr>
        <p:blipFill>
          <a:blip r:embed="rId1"/>
          <a:stretch/>
        </p:blipFill>
        <p:spPr>
          <a:xfrm>
            <a:off x="169920" y="6109560"/>
            <a:ext cx="1654200" cy="9939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62120" y="181260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endParaRPr b="0" lang="en-US" sz="2800" spc="-1" strike="noStrike">
              <a:solidFill>
                <a:srgbClr val="000000"/>
              </a:solidFill>
              <a:latin typeface="Calibri"/>
            </a:endParaRPr>
          </a:p>
          <a:p>
            <a:pPr>
              <a:lnSpc>
                <a:spcPct val="90000"/>
              </a:lnSpc>
              <a:spcBef>
                <a:spcPts val="1001"/>
              </a:spcBef>
              <a:tabLst>
                <a:tab algn="l" pos="0"/>
              </a:tabLst>
            </a:pPr>
            <a:r>
              <a:rPr b="0" lang="en-US" sz="1920" spc="-1" strike="noStrike">
                <a:solidFill>
                  <a:srgbClr val="000000"/>
                </a:solidFill>
                <a:latin typeface="Nimbus Roman"/>
              </a:rPr>
              <a:t>Objective : 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b="0" lang="en-US" sz="1920" spc="-1" strike="noStrike">
              <a:solidFill>
                <a:srgbClr val="000000"/>
              </a:solidFill>
              <a:latin typeface="Calibri"/>
            </a:endParaRPr>
          </a:p>
          <a:p>
            <a:pPr>
              <a:lnSpc>
                <a:spcPct val="90000"/>
              </a:lnSpc>
              <a:spcBef>
                <a:spcPts val="1001"/>
              </a:spcBef>
              <a:tabLst>
                <a:tab algn="l" pos="0"/>
              </a:tabLst>
            </a:pPr>
            <a:endParaRPr b="0" lang="en-US" sz="1920" spc="-1" strike="noStrike">
              <a:solidFill>
                <a:srgbClr val="000000"/>
              </a:solidFill>
              <a:latin typeface="Calibri"/>
            </a:endParaRPr>
          </a:p>
          <a:p>
            <a:pPr>
              <a:lnSpc>
                <a:spcPct val="90000"/>
              </a:lnSpc>
              <a:spcBef>
                <a:spcPts val="1001"/>
              </a:spcBef>
              <a:tabLst>
                <a:tab algn="l" pos="0"/>
              </a:tabLst>
            </a:pPr>
            <a:endParaRPr b="0" lang="en-US" sz="1920" spc="-1" strike="noStrike">
              <a:solidFill>
                <a:srgbClr val="000000"/>
              </a:solidFill>
              <a:latin typeface="Calibri"/>
            </a:endParaRPr>
          </a:p>
          <a:p>
            <a:pPr>
              <a:lnSpc>
                <a:spcPct val="90000"/>
              </a:lnSpc>
              <a:spcBef>
                <a:spcPts val="1001"/>
              </a:spcBef>
              <a:tabLst>
                <a:tab algn="l" pos="0"/>
              </a:tabLst>
            </a:pPr>
            <a:r>
              <a:rPr b="0" lang="en-US" sz="1920" spc="-1" strike="noStrike">
                <a:solidFill>
                  <a:srgbClr val="000000"/>
                </a:solidFill>
                <a:latin typeface="Nimbus Roman"/>
              </a:rPr>
              <a:t>Throughout this presentation, we will analyze the performance of both companies in order to advise XYZ .</a:t>
            </a:r>
            <a:endParaRPr b="0" lang="en-US" sz="1920" spc="-1" strike="noStrike">
              <a:solidFill>
                <a:srgbClr val="000000"/>
              </a:solidFill>
              <a:latin typeface="Calibri"/>
            </a:endParaRPr>
          </a:p>
          <a:p>
            <a:pPr>
              <a:lnSpc>
                <a:spcPct val="90000"/>
              </a:lnSpc>
              <a:spcBef>
                <a:spcPts val="1001"/>
              </a:spcBef>
              <a:tabLst>
                <a:tab algn="l" pos="0"/>
              </a:tabLst>
            </a:pPr>
            <a:endParaRPr b="0" lang="en-US" sz="1920" spc="-1" strike="noStrike">
              <a:solidFill>
                <a:srgbClr val="000000"/>
              </a:solidFill>
              <a:latin typeface="Calibri"/>
            </a:endParaRPr>
          </a:p>
          <a:p>
            <a:pPr>
              <a:lnSpc>
                <a:spcPct val="90000"/>
              </a:lnSpc>
              <a:spcBef>
                <a:spcPts val="1001"/>
              </a:spcBef>
              <a:tabLst>
                <a:tab algn="l" pos="0"/>
              </a:tabLst>
            </a:pPr>
            <a:endParaRPr b="0" lang="en-US" sz="1920" spc="-1" strike="noStrike">
              <a:solidFill>
                <a:srgbClr val="000000"/>
              </a:solidFill>
              <a:latin typeface="Calibri"/>
            </a:endParaRPr>
          </a:p>
        </p:txBody>
      </p:sp>
      <p:sp>
        <p:nvSpPr>
          <p:cNvPr id="85" name="CustomShape 2"/>
          <p:cNvSpPr/>
          <p:nvPr/>
        </p:nvSpPr>
        <p:spPr>
          <a:xfrm>
            <a:off x="0" y="0"/>
            <a:ext cx="12191760" cy="137124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86" name="TextShape 3"/>
          <p:cNvSpPr txBox="1"/>
          <p:nvPr/>
        </p:nvSpPr>
        <p:spPr>
          <a:xfrm>
            <a:off x="838080" y="46080"/>
            <a:ext cx="10515240" cy="1325160"/>
          </a:xfrm>
          <a:prstGeom prst="rect">
            <a:avLst/>
          </a:prstGeom>
          <a:noFill/>
          <a:ln>
            <a:noFill/>
          </a:ln>
        </p:spPr>
        <p:txBody>
          <a:bodyPr anchor="ctr">
            <a:normAutofit/>
          </a:bodyPr>
          <a:p>
            <a:pPr>
              <a:lnSpc>
                <a:spcPct val="90000"/>
              </a:lnSpc>
            </a:pPr>
            <a:r>
              <a:rPr b="1" lang="en-US" sz="3500" spc="-1" strike="noStrike">
                <a:solidFill>
                  <a:srgbClr val="ed7d31"/>
                </a:solidFill>
                <a:latin typeface="Calibri"/>
              </a:rPr>
              <a:t>B</a:t>
            </a:r>
            <a:r>
              <a:rPr b="1" lang="en-US" sz="3500" spc="-1" strike="noStrike">
                <a:solidFill>
                  <a:srgbClr val="ed7d31"/>
                </a:solidFill>
                <a:latin typeface="Calibri"/>
              </a:rPr>
              <a:t>a</a:t>
            </a:r>
            <a:r>
              <a:rPr b="1" lang="en-US" sz="3500" spc="-1" strike="noStrike">
                <a:solidFill>
                  <a:srgbClr val="ed7d31"/>
                </a:solidFill>
                <a:latin typeface="Calibri"/>
              </a:rPr>
              <a:t>c</a:t>
            </a:r>
            <a:r>
              <a:rPr b="1" lang="en-US" sz="3500" spc="-1" strike="noStrike">
                <a:solidFill>
                  <a:srgbClr val="ed7d31"/>
                </a:solidFill>
                <a:latin typeface="Calibri"/>
              </a:rPr>
              <a:t>k</a:t>
            </a:r>
            <a:r>
              <a:rPr b="1" lang="en-US" sz="3500" spc="-1" strike="noStrike">
                <a:solidFill>
                  <a:srgbClr val="ed7d31"/>
                </a:solidFill>
                <a:latin typeface="Calibri"/>
              </a:rPr>
              <a:t>g</a:t>
            </a:r>
            <a:r>
              <a:rPr b="1" lang="en-US" sz="3500" spc="-1" strike="noStrike">
                <a:solidFill>
                  <a:srgbClr val="ed7d31"/>
                </a:solidFill>
                <a:latin typeface="Calibri"/>
              </a:rPr>
              <a:t>r</a:t>
            </a:r>
            <a:r>
              <a:rPr b="1" lang="en-US" sz="3500" spc="-1" strike="noStrike">
                <a:solidFill>
                  <a:srgbClr val="ed7d31"/>
                </a:solidFill>
                <a:latin typeface="Calibri"/>
              </a:rPr>
              <a:t>o</a:t>
            </a:r>
            <a:r>
              <a:rPr b="1" lang="en-US" sz="3500" spc="-1" strike="noStrike">
                <a:solidFill>
                  <a:srgbClr val="ed7d31"/>
                </a:solidFill>
                <a:latin typeface="Calibri"/>
              </a:rPr>
              <a:t>u</a:t>
            </a:r>
            <a:r>
              <a:rPr b="1" lang="en-US" sz="3500" spc="-1" strike="noStrike">
                <a:solidFill>
                  <a:srgbClr val="ed7d31"/>
                </a:solidFill>
                <a:latin typeface="Calibri"/>
              </a:rPr>
              <a:t>n</a:t>
            </a:r>
            <a:r>
              <a:rPr b="1" lang="en-US" sz="3500" spc="-1" strike="noStrike">
                <a:solidFill>
                  <a:srgbClr val="ed7d31"/>
                </a:solidFill>
                <a:latin typeface="Calibri"/>
              </a:rPr>
              <a:t>d </a:t>
            </a:r>
            <a:r>
              <a:rPr b="1" lang="en-US" sz="3500" spc="-1" strike="noStrike">
                <a:solidFill>
                  <a:srgbClr val="ed7d31"/>
                </a:solidFill>
                <a:latin typeface="Calibri"/>
              </a:rPr>
              <a:t>–</a:t>
            </a:r>
            <a:r>
              <a:rPr b="1" lang="en-US" sz="3500" spc="-1" strike="noStrike">
                <a:solidFill>
                  <a:srgbClr val="ed7d31"/>
                </a:solidFill>
                <a:latin typeface="Calibri"/>
              </a:rPr>
              <a:t>G</a:t>
            </a:r>
            <a:r>
              <a:rPr b="1" lang="en-US" sz="3500" spc="-1" strike="noStrike">
                <a:solidFill>
                  <a:srgbClr val="ed7d31"/>
                </a:solidFill>
                <a:latin typeface="Calibri"/>
              </a:rPr>
              <a:t>2</a:t>
            </a:r>
            <a:r>
              <a:rPr b="1" lang="en-US" sz="3500" spc="-1" strike="noStrike">
                <a:solidFill>
                  <a:srgbClr val="ed7d31"/>
                </a:solidFill>
                <a:latin typeface="Calibri"/>
              </a:rPr>
              <a:t>M</a:t>
            </a:r>
            <a:r>
              <a:rPr b="1" lang="en-US" sz="3500" spc="-1" strike="noStrike">
                <a:solidFill>
                  <a:srgbClr val="ed7d31"/>
                </a:solidFill>
                <a:latin typeface="Calibri"/>
              </a:rPr>
              <a:t>(</a:t>
            </a:r>
            <a:r>
              <a:rPr b="1" lang="en-US" sz="3500" spc="-1" strike="noStrike">
                <a:solidFill>
                  <a:srgbClr val="ed7d31"/>
                </a:solidFill>
                <a:latin typeface="Calibri"/>
              </a:rPr>
              <a:t>c</a:t>
            </a:r>
            <a:r>
              <a:rPr b="1" lang="en-US" sz="3500" spc="-1" strike="noStrike">
                <a:solidFill>
                  <a:srgbClr val="ed7d31"/>
                </a:solidFill>
                <a:latin typeface="Calibri"/>
              </a:rPr>
              <a:t>a</a:t>
            </a:r>
            <a:r>
              <a:rPr b="1" lang="en-US" sz="3500" spc="-1" strike="noStrike">
                <a:solidFill>
                  <a:srgbClr val="ed7d31"/>
                </a:solidFill>
                <a:latin typeface="Calibri"/>
              </a:rPr>
              <a:t>b </a:t>
            </a:r>
            <a:r>
              <a:rPr b="1" lang="en-US" sz="3500" spc="-1" strike="noStrike">
                <a:solidFill>
                  <a:srgbClr val="ed7d31"/>
                </a:solidFill>
                <a:latin typeface="Calibri"/>
              </a:rPr>
              <a:t>i</a:t>
            </a:r>
            <a:r>
              <a:rPr b="1" lang="en-US" sz="3500" spc="-1" strike="noStrike">
                <a:solidFill>
                  <a:srgbClr val="ed7d31"/>
                </a:solidFill>
                <a:latin typeface="Calibri"/>
              </a:rPr>
              <a:t>n</a:t>
            </a:r>
            <a:r>
              <a:rPr b="1" lang="en-US" sz="3500" spc="-1" strike="noStrike">
                <a:solidFill>
                  <a:srgbClr val="ed7d31"/>
                </a:solidFill>
                <a:latin typeface="Calibri"/>
              </a:rPr>
              <a:t>d</a:t>
            </a:r>
            <a:r>
              <a:rPr b="1" lang="en-US" sz="3500" spc="-1" strike="noStrike">
                <a:solidFill>
                  <a:srgbClr val="ed7d31"/>
                </a:solidFill>
                <a:latin typeface="Calibri"/>
              </a:rPr>
              <a:t>u</a:t>
            </a:r>
            <a:r>
              <a:rPr b="1" lang="en-US" sz="3500" spc="-1" strike="noStrike">
                <a:solidFill>
                  <a:srgbClr val="ed7d31"/>
                </a:solidFill>
                <a:latin typeface="Calibri"/>
              </a:rPr>
              <a:t>s</a:t>
            </a:r>
            <a:r>
              <a:rPr b="1" lang="en-US" sz="3500" spc="-1" strike="noStrike">
                <a:solidFill>
                  <a:srgbClr val="ed7d31"/>
                </a:solidFill>
                <a:latin typeface="Calibri"/>
              </a:rPr>
              <a:t>tr</a:t>
            </a:r>
            <a:r>
              <a:rPr b="1" lang="en-US" sz="3500" spc="-1" strike="noStrike">
                <a:solidFill>
                  <a:srgbClr val="ed7d31"/>
                </a:solidFill>
                <a:latin typeface="Calibri"/>
              </a:rPr>
              <a:t>y</a:t>
            </a:r>
            <a:r>
              <a:rPr b="1" lang="en-US" sz="3500" spc="-1" strike="noStrike">
                <a:solidFill>
                  <a:srgbClr val="ed7d31"/>
                </a:solidFill>
                <a:latin typeface="Calibri"/>
              </a:rPr>
              <a:t>) </a:t>
            </a:r>
            <a:r>
              <a:rPr b="1" lang="en-US" sz="3500" spc="-1" strike="noStrike">
                <a:solidFill>
                  <a:srgbClr val="ed7d31"/>
                </a:solidFill>
                <a:latin typeface="Calibri"/>
              </a:rPr>
              <a:t>c</a:t>
            </a:r>
            <a:r>
              <a:rPr b="1" lang="en-US" sz="3500" spc="-1" strike="noStrike">
                <a:solidFill>
                  <a:srgbClr val="ed7d31"/>
                </a:solidFill>
                <a:latin typeface="Calibri"/>
              </a:rPr>
              <a:t>a</a:t>
            </a:r>
            <a:r>
              <a:rPr b="1" lang="en-US" sz="3500" spc="-1" strike="noStrike">
                <a:solidFill>
                  <a:srgbClr val="ed7d31"/>
                </a:solidFill>
                <a:latin typeface="Calibri"/>
              </a:rPr>
              <a:t>s</a:t>
            </a:r>
            <a:r>
              <a:rPr b="1" lang="en-US" sz="3500" spc="-1" strike="noStrike">
                <a:solidFill>
                  <a:srgbClr val="ed7d31"/>
                </a:solidFill>
                <a:latin typeface="Calibri"/>
              </a:rPr>
              <a:t>e </a:t>
            </a:r>
            <a:r>
              <a:rPr b="1" lang="en-US" sz="3500" spc="-1" strike="noStrike">
                <a:solidFill>
                  <a:srgbClr val="ed7d31"/>
                </a:solidFill>
                <a:latin typeface="Calibri"/>
              </a:rPr>
              <a:t>s</a:t>
            </a:r>
            <a:r>
              <a:rPr b="1" lang="en-US" sz="3500" spc="-1" strike="noStrike">
                <a:solidFill>
                  <a:srgbClr val="ed7d31"/>
                </a:solidFill>
                <a:latin typeface="Calibri"/>
              </a:rPr>
              <a:t>t</a:t>
            </a:r>
            <a:r>
              <a:rPr b="1" lang="en-US" sz="3500" spc="-1" strike="noStrike">
                <a:solidFill>
                  <a:srgbClr val="ed7d31"/>
                </a:solidFill>
                <a:latin typeface="Calibri"/>
              </a:rPr>
              <a:t>u</a:t>
            </a:r>
            <a:r>
              <a:rPr b="1" lang="en-US" sz="3500" spc="-1" strike="noStrike">
                <a:solidFill>
                  <a:srgbClr val="ed7d31"/>
                </a:solidFill>
                <a:latin typeface="Calibri"/>
              </a:rPr>
              <a:t>d</a:t>
            </a:r>
            <a:r>
              <a:rPr b="1" lang="en-US" sz="3500" spc="-1" strike="noStrike">
                <a:solidFill>
                  <a:srgbClr val="ed7d31"/>
                </a:solidFill>
                <a:latin typeface="Calibri"/>
              </a:rPr>
              <a:t>y</a:t>
            </a:r>
            <a:endParaRPr b="0" lang="en-US" sz="3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99560" y="1371600"/>
            <a:ext cx="7847640" cy="3656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24 Features( including 9 derived features)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Timeframe of the data: 2016-01-31 to 2018-12-31</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Total data points :355,032</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Calibri"/>
              </a:rPr>
              <a:t>Assumptions: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All data sets have been merged into one main data set. </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data does not contain null values and/or erroneous values.  </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endParaRPr b="0" lang="en-US" sz="1800" spc="-1" strike="noStrike">
              <a:latin typeface="Arial"/>
            </a:endParaRPr>
          </a:p>
        </p:txBody>
      </p:sp>
      <p:sp>
        <p:nvSpPr>
          <p:cNvPr id="88" name="CustomShape 2"/>
          <p:cNvSpPr/>
          <p:nvPr/>
        </p:nvSpPr>
        <p:spPr>
          <a:xfrm>
            <a:off x="0" y="0"/>
            <a:ext cx="12191760" cy="136404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89" name="TextShape 3"/>
          <p:cNvSpPr txBox="1"/>
          <p:nvPr/>
        </p:nvSpPr>
        <p:spPr>
          <a:xfrm>
            <a:off x="838080" y="59760"/>
            <a:ext cx="10515240" cy="1325160"/>
          </a:xfrm>
          <a:prstGeom prst="rect">
            <a:avLst/>
          </a:prstGeom>
          <a:noFill/>
          <a:ln>
            <a:noFill/>
          </a:ln>
        </p:spPr>
        <p:txBody>
          <a:bodyPr anchor="ctr">
            <a:noAutofit/>
          </a:bodyPr>
          <a:p>
            <a:pPr>
              <a:lnSpc>
                <a:spcPct val="90000"/>
              </a:lnSpc>
            </a:pPr>
            <a:r>
              <a:rPr b="1" lang="en-US" sz="4400" spc="-1" strike="noStrike">
                <a:solidFill>
                  <a:srgbClr val="ed7d31"/>
                </a:solidFill>
                <a:latin typeface="Calibri Light"/>
              </a:rPr>
              <a:t>Data Exploration</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0" y="-1224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Number Of Transactions </a:t>
            </a:r>
            <a:endParaRPr b="0" lang="en-US" sz="4400" spc="-1" strike="noStrike">
              <a:latin typeface="Arial"/>
            </a:endParaRPr>
          </a:p>
        </p:txBody>
      </p:sp>
      <p:pic>
        <p:nvPicPr>
          <p:cNvPr id="91" name="" descr=""/>
          <p:cNvPicPr/>
          <p:nvPr/>
        </p:nvPicPr>
        <p:blipFill>
          <a:blip r:embed="rId1"/>
          <a:stretch/>
        </p:blipFill>
        <p:spPr>
          <a:xfrm>
            <a:off x="26640" y="1371240"/>
            <a:ext cx="6190920" cy="4572360"/>
          </a:xfrm>
          <a:prstGeom prst="rect">
            <a:avLst/>
          </a:prstGeom>
          <a:ln>
            <a:noFill/>
          </a:ln>
        </p:spPr>
      </p:pic>
      <p:sp>
        <p:nvSpPr>
          <p:cNvPr id="92" name="TextShape 2"/>
          <p:cNvSpPr txBox="1"/>
          <p:nvPr/>
        </p:nvSpPr>
        <p:spPr>
          <a:xfrm>
            <a:off x="6217560" y="1554480"/>
            <a:ext cx="5212440" cy="4205160"/>
          </a:xfrm>
          <a:prstGeom prst="rect">
            <a:avLst/>
          </a:prstGeom>
          <a:noFill/>
          <a:ln>
            <a:noFill/>
          </a:ln>
        </p:spPr>
        <p:txBody>
          <a:bodyPr lIns="90000" rIns="90000" tIns="45000" bIns="45000">
            <a:noAutofit/>
          </a:bodyPr>
          <a:p>
            <a:pPr marL="216000" indent="-216000">
              <a:buClr>
                <a:srgbClr val="000000"/>
              </a:buClr>
              <a:buSzPct val="45000"/>
              <a:buFont typeface="Symbol" charset="2"/>
              <a:buChar char=""/>
            </a:pPr>
            <a:r>
              <a:rPr b="0" lang="en-US" sz="1800" spc="-1" strike="noStrike">
                <a:latin typeface="Nimbus Roman"/>
              </a:rPr>
              <a:t>If we compare the total number of transactions of both companies we can find that Yellow Cab (274681) is ahead of Pink Cab (84711). </a:t>
            </a: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r>
              <a:rPr b="0" lang="en-US" sz="1800" spc="-1" strike="noStrike">
                <a:latin typeface="Nimbus Roman"/>
              </a:rPr>
              <a:t> </a:t>
            </a:r>
            <a:endParaRPr b="0" lang="en-US" sz="1800" spc="-1" strike="noStrike">
              <a:latin typeface="Nimbus Roman"/>
            </a:endParaRPr>
          </a:p>
          <a:p>
            <a:pPr marL="216000" indent="-216000">
              <a:buClr>
                <a:srgbClr val="000000"/>
              </a:buClr>
              <a:buSzPct val="45000"/>
              <a:buFont typeface="Symbol" charset="2"/>
              <a:buChar char=""/>
            </a:pPr>
            <a:r>
              <a:rPr b="0" lang="en-US" sz="1800" spc="-1" strike="noStrike">
                <a:latin typeface="Nimbus Roman"/>
              </a:rPr>
              <a:t>Yellow Cab has a significantly higher Total number of transactions, the difference between both is 189970 or  224% of Pink Cab’s Total approx. </a:t>
            </a: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r>
              <a:rPr b="0" lang="en-US" sz="1800" spc="-1" strike="noStrike">
                <a:latin typeface="Nimbus Roman"/>
              </a:rPr>
              <a:t>Yellow Cab’s number of Transactions is approximetly x3 larger than Pink Cab’s. </a:t>
            </a:r>
            <a:endParaRPr b="0" lang="en-US" sz="1800" spc="-1" strike="noStrike">
              <a:latin typeface="Nimbus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0" y="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Total Trips per year</a:t>
            </a:r>
            <a:endParaRPr b="0" lang="en-US" sz="4400" spc="-1" strike="noStrike">
              <a:latin typeface="Arial"/>
            </a:endParaRPr>
          </a:p>
        </p:txBody>
      </p:sp>
      <p:pic>
        <p:nvPicPr>
          <p:cNvPr id="94" name="" descr=""/>
          <p:cNvPicPr/>
          <p:nvPr/>
        </p:nvPicPr>
        <p:blipFill>
          <a:blip r:embed="rId1"/>
          <a:stretch/>
        </p:blipFill>
        <p:spPr>
          <a:xfrm>
            <a:off x="0" y="1383480"/>
            <a:ext cx="6217920" cy="2885040"/>
          </a:xfrm>
          <a:prstGeom prst="rect">
            <a:avLst/>
          </a:prstGeom>
          <a:ln>
            <a:noFill/>
          </a:ln>
        </p:spPr>
      </p:pic>
      <p:pic>
        <p:nvPicPr>
          <p:cNvPr id="95" name="" descr=""/>
          <p:cNvPicPr/>
          <p:nvPr/>
        </p:nvPicPr>
        <p:blipFill>
          <a:blip r:embed="rId2"/>
          <a:stretch/>
        </p:blipFill>
        <p:spPr>
          <a:xfrm>
            <a:off x="91440" y="4206240"/>
            <a:ext cx="6153480" cy="2834640"/>
          </a:xfrm>
          <a:prstGeom prst="rect">
            <a:avLst/>
          </a:prstGeom>
          <a:ln>
            <a:noFill/>
          </a:ln>
        </p:spPr>
      </p:pic>
      <p:sp>
        <p:nvSpPr>
          <p:cNvPr id="96" name="TextShape 2"/>
          <p:cNvSpPr txBox="1"/>
          <p:nvPr/>
        </p:nvSpPr>
        <p:spPr>
          <a:xfrm>
            <a:off x="6309360" y="1554480"/>
            <a:ext cx="5120640" cy="4205160"/>
          </a:xfrm>
          <a:prstGeom prst="rect">
            <a:avLst/>
          </a:prstGeom>
          <a:noFill/>
          <a:ln>
            <a:noFill/>
          </a:ln>
        </p:spPr>
        <p:txBody>
          <a:bodyPr lIns="90000" rIns="90000" tIns="45000" bIns="45000">
            <a:noAutofit/>
          </a:bodyPr>
          <a:p>
            <a:pPr marL="216000" indent="-216000">
              <a:buClr>
                <a:srgbClr val="000000"/>
              </a:buClr>
              <a:buSzPct val="45000"/>
              <a:buFont typeface="Symbol" charset="2"/>
              <a:buChar char=""/>
            </a:pPr>
            <a:r>
              <a:rPr b="0" lang="en-US" sz="1800" spc="-1" strike="noStrike">
                <a:latin typeface="Nimbus Roman"/>
              </a:rPr>
              <a:t>We can find that both companies’ total number of trips has increased from 2016 to 2017 but also slightly decreased in 2018.</a:t>
            </a: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a:p>
            <a:pPr marL="216000" indent="-216000">
              <a:buClr>
                <a:srgbClr val="000000"/>
              </a:buClr>
              <a:buSzPct val="45000"/>
              <a:buFont typeface="Symbol" charset="2"/>
              <a:buChar char=""/>
            </a:pPr>
            <a:r>
              <a:rPr b="0" lang="en-US" sz="1800" spc="-1" strike="noStrike">
                <a:latin typeface="Nimbus Roman"/>
              </a:rPr>
              <a:t>As expected from the first slide, Yellow Cab’s total number of trips is also significantly higher than Pink Cab’s total in all three years.</a:t>
            </a:r>
            <a:endParaRPr b="0" lang="en-US" sz="1800" spc="-1" strike="noStrike">
              <a:latin typeface="Nimbus Roman"/>
            </a:endParaRPr>
          </a:p>
          <a:p>
            <a:pPr marL="216000" indent="-216000">
              <a:buClr>
                <a:srgbClr val="000000"/>
              </a:buClr>
              <a:buSzPct val="45000"/>
              <a:buFont typeface="Symbol" charset="2"/>
              <a:buChar char=""/>
            </a:pPr>
            <a:endParaRPr b="0" lang="en-US" sz="1800" spc="-1" strike="noStrike">
              <a:latin typeface="Nimbus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055640" y="1373760"/>
            <a:ext cx="742680" cy="31644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p:style>
      </p:sp>
      <p:sp>
        <p:nvSpPr>
          <p:cNvPr id="98" name="CustomShape 2"/>
          <p:cNvSpPr/>
          <p:nvPr/>
        </p:nvSpPr>
        <p:spPr>
          <a:xfrm>
            <a:off x="10161720" y="1809360"/>
            <a:ext cx="1701720" cy="2832840"/>
          </a:xfrm>
          <a:prstGeom prst="rect">
            <a:avLst/>
          </a:prstGeom>
          <a:noFill/>
          <a:ln>
            <a:noFill/>
          </a:ln>
        </p:spPr>
        <p:style>
          <a:lnRef idx="0"/>
          <a:fillRef idx="0"/>
          <a:effectRef idx="0"/>
          <a:fontRef idx="minor"/>
        </p:style>
      </p:sp>
      <p:sp>
        <p:nvSpPr>
          <p:cNvPr id="99" name="CustomShape 3"/>
          <p:cNvSpPr/>
          <p:nvPr/>
        </p:nvSpPr>
        <p:spPr>
          <a:xfrm>
            <a:off x="0" y="-1692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200" spc="-1" strike="noStrike">
                <a:solidFill>
                  <a:srgbClr val="ed7d31"/>
                </a:solidFill>
                <a:latin typeface="Calibri Light"/>
              </a:rPr>
              <a:t>   </a:t>
            </a:r>
            <a:r>
              <a:rPr b="1" lang="en-US" sz="4200" spc="-1" strike="noStrike">
                <a:solidFill>
                  <a:srgbClr val="ed7d31"/>
                </a:solidFill>
                <a:latin typeface="Calibri Light"/>
              </a:rPr>
              <a:t>Total Trips Per Month</a:t>
            </a:r>
            <a:endParaRPr b="0" lang="en-US" sz="4200" spc="-1" strike="noStrike">
              <a:latin typeface="Arial"/>
            </a:endParaRPr>
          </a:p>
        </p:txBody>
      </p:sp>
      <p:pic>
        <p:nvPicPr>
          <p:cNvPr id="100" name="" descr=""/>
          <p:cNvPicPr/>
          <p:nvPr/>
        </p:nvPicPr>
        <p:blipFill>
          <a:blip r:embed="rId1"/>
          <a:stretch/>
        </p:blipFill>
        <p:spPr>
          <a:xfrm>
            <a:off x="120600" y="1328040"/>
            <a:ext cx="6005880" cy="2786760"/>
          </a:xfrm>
          <a:prstGeom prst="rect">
            <a:avLst/>
          </a:prstGeom>
          <a:ln>
            <a:noFill/>
          </a:ln>
        </p:spPr>
      </p:pic>
      <p:pic>
        <p:nvPicPr>
          <p:cNvPr id="101" name="" descr=""/>
          <p:cNvPicPr/>
          <p:nvPr/>
        </p:nvPicPr>
        <p:blipFill>
          <a:blip r:embed="rId2"/>
          <a:stretch/>
        </p:blipFill>
        <p:spPr>
          <a:xfrm>
            <a:off x="91440" y="4023360"/>
            <a:ext cx="6057360" cy="2810520"/>
          </a:xfrm>
          <a:prstGeom prst="rect">
            <a:avLst/>
          </a:prstGeom>
          <a:ln>
            <a:noFill/>
          </a:ln>
        </p:spPr>
      </p:pic>
      <p:sp>
        <p:nvSpPr>
          <p:cNvPr id="102" name="TextShape 4"/>
          <p:cNvSpPr txBox="1"/>
          <p:nvPr/>
        </p:nvSpPr>
        <p:spPr>
          <a:xfrm>
            <a:off x="6400800" y="2525760"/>
            <a:ext cx="5029200" cy="2933640"/>
          </a:xfrm>
          <a:prstGeom prst="rect">
            <a:avLst/>
          </a:prstGeom>
          <a:noFill/>
          <a:ln>
            <a:noFill/>
          </a:ln>
        </p:spPr>
        <p:txBody>
          <a:bodyPr lIns="90000" rIns="90000" tIns="45000" bIns="45000">
            <a:noAutofit/>
          </a:bodyPr>
          <a:p>
            <a:pPr marL="54720">
              <a:lnSpc>
                <a:spcPct val="150000"/>
              </a:lnSpc>
              <a:spcBef>
                <a:spcPts val="720"/>
              </a:spcBef>
              <a:spcAft>
                <a:spcPts val="289"/>
              </a:spcAft>
              <a:buClr>
                <a:srgbClr val="000000"/>
              </a:buClr>
              <a:buFont typeface="Symbol" charset="2"/>
              <a:buChar char=""/>
            </a:pPr>
            <a:r>
              <a:rPr b="0" lang="en-US" sz="1929" spc="-1" strike="noStrike">
                <a:latin typeface="Nimbus Roman"/>
              </a:rPr>
              <a:t>Both </a:t>
            </a:r>
            <a:r>
              <a:rPr b="0" lang="en-US" sz="1929" spc="-1" strike="noStrike">
                <a:latin typeface="Nimbus Roman"/>
              </a:rPr>
              <a:t>Cab </a:t>
            </a:r>
            <a:r>
              <a:rPr b="0" lang="en-US" sz="1929" spc="-1" strike="noStrike">
                <a:latin typeface="Nimbus Roman"/>
              </a:rPr>
              <a:t>compani</a:t>
            </a:r>
            <a:r>
              <a:rPr b="0" lang="en-US" sz="1929" spc="-1" strike="noStrike">
                <a:latin typeface="Nimbus Roman"/>
              </a:rPr>
              <a:t>es’ Total </a:t>
            </a:r>
            <a:r>
              <a:rPr b="0" lang="en-US" sz="1929" spc="-1" strike="noStrike">
                <a:latin typeface="Nimbus Roman"/>
              </a:rPr>
              <a:t>number </a:t>
            </a:r>
            <a:r>
              <a:rPr b="0" lang="en-US" sz="1929" spc="-1" strike="noStrike">
                <a:latin typeface="Nimbus Roman"/>
              </a:rPr>
              <a:t>of Trips </a:t>
            </a:r>
            <a:r>
              <a:rPr b="0" lang="en-US" sz="1929" spc="-1" strike="noStrike">
                <a:latin typeface="Nimbus Roman"/>
              </a:rPr>
              <a:t>per </a:t>
            </a:r>
            <a:r>
              <a:rPr b="0" lang="en-US" sz="1929" spc="-1" strike="noStrike">
                <a:latin typeface="Nimbus Roman"/>
              </a:rPr>
              <a:t>Month </a:t>
            </a:r>
            <a:r>
              <a:rPr b="0" lang="en-US" sz="1929" spc="-1" strike="noStrike">
                <a:latin typeface="Nimbus Roman"/>
              </a:rPr>
              <a:t>follow </a:t>
            </a:r>
            <a:r>
              <a:rPr b="0" lang="en-US" sz="1929" spc="-1" strike="noStrike">
                <a:latin typeface="Nimbus Roman"/>
              </a:rPr>
              <a:t>the same </a:t>
            </a:r>
            <a:r>
              <a:rPr b="0" lang="en-US" sz="1929" spc="-1" strike="noStrike">
                <a:latin typeface="Nimbus Roman"/>
              </a:rPr>
              <a:t>trend. </a:t>
            </a:r>
            <a:r>
              <a:rPr b="0" lang="en-US" sz="1929" spc="-1" strike="noStrike">
                <a:latin typeface="Nimbus Roman"/>
              </a:rPr>
              <a:t>The </a:t>
            </a:r>
            <a:r>
              <a:rPr b="0" lang="en-US" sz="1929" spc="-1" strike="noStrike">
                <a:latin typeface="Nimbus Roman"/>
              </a:rPr>
              <a:t>volume </a:t>
            </a:r>
            <a:r>
              <a:rPr b="0" lang="en-US" sz="1929" spc="-1" strike="noStrike">
                <a:latin typeface="Nimbus Roman"/>
              </a:rPr>
              <a:t>of trips </a:t>
            </a:r>
            <a:r>
              <a:rPr b="0" lang="en-US" sz="1929" spc="-1" strike="noStrike">
                <a:latin typeface="Nimbus Roman"/>
              </a:rPr>
              <a:t>is lowest </a:t>
            </a:r>
            <a:r>
              <a:rPr b="0" lang="en-US" sz="1929" spc="-1" strike="noStrike">
                <a:latin typeface="Nimbus Roman"/>
              </a:rPr>
              <a:t>during </a:t>
            </a:r>
            <a:r>
              <a:rPr b="0" lang="en-US" sz="1929" spc="-1" strike="noStrike">
                <a:latin typeface="Nimbus Roman"/>
              </a:rPr>
              <a:t>the </a:t>
            </a:r>
            <a:r>
              <a:rPr b="0" lang="en-US" sz="1929" spc="-1" strike="noStrike">
                <a:latin typeface="Nimbus Roman"/>
              </a:rPr>
              <a:t>beginnin</a:t>
            </a:r>
            <a:r>
              <a:rPr b="0" lang="en-US" sz="1929" spc="-1" strike="noStrike">
                <a:latin typeface="Nimbus Roman"/>
              </a:rPr>
              <a:t>g of the </a:t>
            </a:r>
            <a:r>
              <a:rPr b="0" lang="en-US" sz="1929" spc="-1" strike="noStrike">
                <a:latin typeface="Nimbus Roman"/>
              </a:rPr>
              <a:t>year, </a:t>
            </a:r>
            <a:r>
              <a:rPr b="0" lang="en-US" sz="1929" spc="-1" strike="noStrike">
                <a:latin typeface="Nimbus Roman"/>
              </a:rPr>
              <a:t>with the </a:t>
            </a:r>
            <a:r>
              <a:rPr b="0" lang="en-US" sz="1929" spc="-1" strike="noStrike">
                <a:latin typeface="Nimbus Roman"/>
              </a:rPr>
              <a:t>lowest </a:t>
            </a:r>
            <a:r>
              <a:rPr b="0" lang="en-US" sz="1929" spc="-1" strike="noStrike">
                <a:latin typeface="Nimbus Roman"/>
              </a:rPr>
              <a:t>month </a:t>
            </a:r>
            <a:r>
              <a:rPr b="0" lang="en-US" sz="1929" spc="-1" strike="noStrike">
                <a:latin typeface="Nimbus Roman"/>
              </a:rPr>
              <a:t>being </a:t>
            </a:r>
            <a:r>
              <a:rPr b="0" lang="en-US" sz="1929" spc="-1" strike="noStrike">
                <a:latin typeface="Nimbus Roman"/>
              </a:rPr>
              <a:t>February</a:t>
            </a:r>
            <a:r>
              <a:rPr b="0" lang="en-US" sz="1929" spc="-1" strike="noStrike">
                <a:latin typeface="Nimbus Roman"/>
              </a:rPr>
              <a:t>. From </a:t>
            </a:r>
            <a:r>
              <a:rPr b="0" lang="en-US" sz="1929" spc="-1" strike="noStrike">
                <a:latin typeface="Nimbus Roman"/>
              </a:rPr>
              <a:t>June </a:t>
            </a:r>
            <a:r>
              <a:rPr b="0" lang="en-US" sz="1929" spc="-1" strike="noStrike">
                <a:latin typeface="Nimbus Roman"/>
              </a:rPr>
              <a:t>onward, </a:t>
            </a:r>
            <a:r>
              <a:rPr b="0" lang="en-US" sz="1929" spc="-1" strike="noStrike">
                <a:latin typeface="Nimbus Roman"/>
              </a:rPr>
              <a:t>the </a:t>
            </a:r>
            <a:r>
              <a:rPr b="0" lang="en-US" sz="1929" spc="-1" strike="noStrike">
                <a:latin typeface="Nimbus Roman"/>
              </a:rPr>
              <a:t>volume </a:t>
            </a:r>
            <a:r>
              <a:rPr b="0" lang="en-US" sz="1929" spc="-1" strike="noStrike">
                <a:latin typeface="Nimbus Roman"/>
              </a:rPr>
              <a:t>increase</a:t>
            </a:r>
            <a:r>
              <a:rPr b="0" lang="en-US" sz="1929" spc="-1" strike="noStrike">
                <a:latin typeface="Nimbus Roman"/>
              </a:rPr>
              <a:t>s </a:t>
            </a:r>
            <a:r>
              <a:rPr b="0" lang="en-US" sz="1929" spc="-1" strike="noStrike">
                <a:latin typeface="Nimbus Roman"/>
              </a:rPr>
              <a:t>graduall</a:t>
            </a:r>
            <a:r>
              <a:rPr b="0" lang="en-US" sz="1929" spc="-1" strike="noStrike">
                <a:latin typeface="Nimbus Roman"/>
              </a:rPr>
              <a:t>y each </a:t>
            </a:r>
            <a:r>
              <a:rPr b="0" lang="en-US" sz="1929" spc="-1" strike="noStrike">
                <a:latin typeface="Nimbus Roman"/>
              </a:rPr>
              <a:t>month </a:t>
            </a:r>
            <a:r>
              <a:rPr b="0" lang="en-US" sz="1929" spc="-1" strike="noStrike">
                <a:latin typeface="Nimbus Roman"/>
              </a:rPr>
              <a:t>reaching </a:t>
            </a:r>
            <a:r>
              <a:rPr b="0" lang="en-US" sz="1929" spc="-1" strike="noStrike">
                <a:latin typeface="Nimbus Roman"/>
              </a:rPr>
              <a:t>its peak </a:t>
            </a:r>
            <a:r>
              <a:rPr b="0" lang="en-US" sz="1929" spc="-1" strike="noStrike">
                <a:latin typeface="Nimbus Roman"/>
              </a:rPr>
              <a:t>during </a:t>
            </a:r>
            <a:r>
              <a:rPr b="0" lang="en-US" sz="1929" spc="-1" strike="noStrike">
                <a:latin typeface="Nimbus Roman"/>
              </a:rPr>
              <a:t>Decemb</a:t>
            </a:r>
            <a:r>
              <a:rPr b="0" lang="en-US" sz="1929" spc="-1" strike="noStrike">
                <a:latin typeface="Nimbus Roman"/>
              </a:rPr>
              <a:t>er.</a:t>
            </a:r>
            <a:r>
              <a:rPr b="0" lang="en-US" sz="1800" spc="-1" strike="noStrike">
                <a:latin typeface="Nimbus Roman"/>
              </a:rPr>
              <a:t> </a:t>
            </a:r>
            <a:endParaRPr b="0" lang="en-US" sz="1800" spc="-1" strike="noStrike">
              <a:latin typeface="Nimbus Roman"/>
            </a:endParaRPr>
          </a:p>
          <a:p>
            <a:pPr marL="216000" indent="-216000">
              <a:buClr>
                <a:srgbClr val="000000"/>
              </a:buClr>
              <a:buFont typeface="Symbol" charset="2"/>
              <a:buChar char=""/>
            </a:pPr>
            <a:r>
              <a:rPr b="0" lang="en-US" sz="1800" spc="-1" strike="noStrike">
                <a:latin typeface="Nimbus Roman"/>
              </a:rPr>
              <a:t> </a:t>
            </a:r>
            <a:endParaRPr b="0" lang="en-US" sz="1800" spc="-1" strike="noStrike">
              <a:latin typeface="Nimbus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480" y="-1224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4300" spc="-1" strike="noStrike">
                <a:solidFill>
                  <a:srgbClr val="ed7d31"/>
                </a:solidFill>
                <a:latin typeface="Calibri Light"/>
              </a:rPr>
              <a:t>       </a:t>
            </a:r>
            <a:r>
              <a:rPr b="1" lang="en-US" sz="4300" spc="-1" strike="noStrike">
                <a:solidFill>
                  <a:srgbClr val="ed7d31"/>
                </a:solidFill>
                <a:latin typeface="Calibri Light"/>
              </a:rPr>
              <a:t>Age Distribution of Customers</a:t>
            </a:r>
            <a:endParaRPr b="0" lang="en-US" sz="4300" spc="-1" strike="noStrike">
              <a:latin typeface="Arial"/>
            </a:endParaRPr>
          </a:p>
        </p:txBody>
      </p:sp>
      <p:pic>
        <p:nvPicPr>
          <p:cNvPr id="104" name="" descr=""/>
          <p:cNvPicPr/>
          <p:nvPr/>
        </p:nvPicPr>
        <p:blipFill>
          <a:blip r:embed="rId1"/>
          <a:stretch/>
        </p:blipFill>
        <p:spPr>
          <a:xfrm>
            <a:off x="91440" y="1308960"/>
            <a:ext cx="4682520" cy="2805840"/>
          </a:xfrm>
          <a:prstGeom prst="rect">
            <a:avLst/>
          </a:prstGeom>
          <a:ln>
            <a:noFill/>
          </a:ln>
        </p:spPr>
      </p:pic>
      <p:pic>
        <p:nvPicPr>
          <p:cNvPr id="105" name="" descr=""/>
          <p:cNvPicPr/>
          <p:nvPr/>
        </p:nvPicPr>
        <p:blipFill>
          <a:blip r:embed="rId2"/>
          <a:stretch/>
        </p:blipFill>
        <p:spPr>
          <a:xfrm>
            <a:off x="91440" y="4064040"/>
            <a:ext cx="4663440" cy="2793960"/>
          </a:xfrm>
          <a:prstGeom prst="rect">
            <a:avLst/>
          </a:prstGeom>
          <a:ln>
            <a:noFill/>
          </a:ln>
        </p:spPr>
      </p:pic>
      <p:sp>
        <p:nvSpPr>
          <p:cNvPr id="106" name="TextShape 2"/>
          <p:cNvSpPr txBox="1"/>
          <p:nvPr/>
        </p:nvSpPr>
        <p:spPr>
          <a:xfrm>
            <a:off x="4937760" y="2743200"/>
            <a:ext cx="6309360" cy="119520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Symbol" charset="2"/>
              <a:buChar char=""/>
            </a:pPr>
            <a:r>
              <a:rPr b="0" lang="en-US" sz="1929" spc="-1" strike="noStrike">
                <a:latin typeface="Nimbus Roman"/>
              </a:rPr>
              <a:t>Both </a:t>
            </a:r>
            <a:r>
              <a:rPr b="0" lang="en-US" sz="1929" spc="-1" strike="noStrike">
                <a:latin typeface="Nimbus Roman"/>
              </a:rPr>
              <a:t>companies’ </a:t>
            </a:r>
            <a:r>
              <a:rPr b="0" lang="en-US" sz="1929" spc="-1" strike="noStrike">
                <a:latin typeface="Nimbus Roman"/>
              </a:rPr>
              <a:t>customers </a:t>
            </a:r>
            <a:r>
              <a:rPr b="0" lang="en-US" sz="1929" spc="-1" strike="noStrike">
                <a:latin typeface="Nimbus Roman"/>
              </a:rPr>
              <a:t>are mostly </a:t>
            </a:r>
            <a:r>
              <a:rPr b="0" lang="en-US" sz="1929" spc="-1" strike="noStrike">
                <a:latin typeface="Nimbus Roman"/>
              </a:rPr>
              <a:t>aged </a:t>
            </a:r>
            <a:r>
              <a:rPr b="0" lang="en-US" sz="1929" spc="-1" strike="noStrike">
                <a:latin typeface="Nimbus Roman"/>
              </a:rPr>
              <a:t>between 20 </a:t>
            </a:r>
            <a:r>
              <a:rPr b="0" lang="en-US" sz="1929" spc="-1" strike="noStrike">
                <a:latin typeface="Nimbus Roman"/>
              </a:rPr>
              <a:t>and 39. The </a:t>
            </a:r>
            <a:r>
              <a:rPr b="0" lang="en-US" sz="1929" spc="-1" strike="noStrike">
                <a:latin typeface="Nimbus Roman"/>
              </a:rPr>
              <a:t>age range of </a:t>
            </a:r>
            <a:r>
              <a:rPr b="0" lang="en-US" sz="1929" spc="-1" strike="noStrike">
                <a:latin typeface="Nimbus Roman"/>
              </a:rPr>
              <a:t>the </a:t>
            </a:r>
            <a:r>
              <a:rPr b="0" lang="en-US" sz="1929" spc="-1" strike="noStrike">
                <a:latin typeface="Nimbus Roman"/>
              </a:rPr>
              <a:t>customers </a:t>
            </a:r>
            <a:r>
              <a:rPr b="0" lang="en-US" sz="1929" spc="-1" strike="noStrike">
                <a:latin typeface="Nimbus Roman"/>
              </a:rPr>
              <a:t>almost </a:t>
            </a:r>
            <a:r>
              <a:rPr b="0" lang="en-US" sz="1929" spc="-1" strike="noStrike">
                <a:latin typeface="Nimbus Roman"/>
              </a:rPr>
              <a:t>follows a </a:t>
            </a:r>
            <a:r>
              <a:rPr b="0" lang="en-US" sz="1929" spc="-1" strike="noStrike">
                <a:latin typeface="Nimbus Roman"/>
              </a:rPr>
              <a:t>Gaussian </a:t>
            </a:r>
            <a:r>
              <a:rPr b="0" lang="en-US" sz="1929" spc="-1" strike="noStrike">
                <a:latin typeface="Nimbus Roman"/>
              </a:rPr>
              <a:t>distribution </a:t>
            </a:r>
            <a:r>
              <a:rPr b="0" lang="en-US" sz="1929" spc="-1" strike="noStrike">
                <a:latin typeface="Nimbus Roman"/>
              </a:rPr>
              <a:t>(Bell </a:t>
            </a:r>
            <a:r>
              <a:rPr b="0" lang="en-US" sz="1929" spc="-1" strike="noStrike">
                <a:latin typeface="Nimbus Roman"/>
              </a:rPr>
              <a:t>Curve).</a:t>
            </a:r>
            <a:endParaRPr b="0" lang="en-US" sz="1929" spc="-1" strike="noStrike">
              <a:latin typeface="Nimbus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903920" y="5927760"/>
            <a:ext cx="4624560" cy="36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0" y="-1368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Cost Per Trip </a:t>
            </a:r>
            <a:endParaRPr b="0" lang="en-US" sz="4400" spc="-1" strike="noStrike">
              <a:latin typeface="Arial"/>
            </a:endParaRPr>
          </a:p>
        </p:txBody>
      </p:sp>
      <p:sp>
        <p:nvSpPr>
          <p:cNvPr id="109" name="TextShape 3"/>
          <p:cNvSpPr txBox="1"/>
          <p:nvPr/>
        </p:nvSpPr>
        <p:spPr>
          <a:xfrm>
            <a:off x="6035040" y="2149920"/>
            <a:ext cx="5852160" cy="219204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Symbol" charset="2"/>
              <a:buChar char=""/>
            </a:pPr>
            <a:r>
              <a:rPr b="0" lang="en-US" sz="1920" spc="-1" strike="noStrike">
                <a:latin typeface="Nimbus Roman"/>
              </a:rPr>
              <a:t>Y</a:t>
            </a:r>
            <a:r>
              <a:rPr b="0" lang="en-US" sz="1920" spc="-1" strike="noStrike">
                <a:latin typeface="Nimbus Roman"/>
              </a:rPr>
              <a:t>el</a:t>
            </a:r>
            <a:r>
              <a:rPr b="0" lang="en-US" sz="1920" spc="-1" strike="noStrike">
                <a:latin typeface="Nimbus Roman"/>
              </a:rPr>
              <a:t>lo</a:t>
            </a:r>
            <a:r>
              <a:rPr b="0" lang="en-US" sz="1920" spc="-1" strike="noStrike">
                <a:latin typeface="Nimbus Roman"/>
              </a:rPr>
              <a:t>w </a:t>
            </a:r>
            <a:r>
              <a:rPr b="0" lang="en-US" sz="1920" spc="-1" strike="noStrike">
                <a:latin typeface="Nimbus Roman"/>
              </a:rPr>
              <a:t>C</a:t>
            </a:r>
            <a:r>
              <a:rPr b="0" lang="en-US" sz="1920" spc="-1" strike="noStrike">
                <a:latin typeface="Nimbus Roman"/>
              </a:rPr>
              <a:t>a</a:t>
            </a:r>
            <a:r>
              <a:rPr b="0" lang="en-US" sz="1920" spc="-1" strike="noStrike">
                <a:latin typeface="Nimbus Roman"/>
              </a:rPr>
              <a:t>b’</a:t>
            </a:r>
            <a:r>
              <a:rPr b="0" lang="en-US" sz="1920" spc="-1" strike="noStrike">
                <a:latin typeface="Nimbus Roman"/>
              </a:rPr>
              <a:t>s </a:t>
            </a:r>
            <a:r>
              <a:rPr b="0" lang="en-US" sz="1920" spc="-1" strike="noStrike">
                <a:latin typeface="Nimbus Roman"/>
              </a:rPr>
              <a:t>av</a:t>
            </a:r>
            <a:r>
              <a:rPr b="0" lang="en-US" sz="1920" spc="-1" strike="noStrike">
                <a:latin typeface="Nimbus Roman"/>
              </a:rPr>
              <a:t>er</a:t>
            </a:r>
            <a:r>
              <a:rPr b="0" lang="en-US" sz="1920" spc="-1" strike="noStrike">
                <a:latin typeface="Nimbus Roman"/>
              </a:rPr>
              <a:t>ag</a:t>
            </a:r>
            <a:r>
              <a:rPr b="0" lang="en-US" sz="1920" spc="-1" strike="noStrike">
                <a:latin typeface="Nimbus Roman"/>
              </a:rPr>
              <a:t>e </a:t>
            </a:r>
            <a:r>
              <a:rPr b="0" lang="en-US" sz="1920" spc="-1" strike="noStrike">
                <a:latin typeface="Nimbus Roman"/>
              </a:rPr>
              <a:t>c</a:t>
            </a:r>
            <a:r>
              <a:rPr b="0" lang="en-US" sz="1920" spc="-1" strike="noStrike">
                <a:latin typeface="Nimbus Roman"/>
              </a:rPr>
              <a:t>os</a:t>
            </a:r>
            <a:r>
              <a:rPr b="0" lang="en-US" sz="1920" spc="-1" strike="noStrike">
                <a:latin typeface="Nimbus Roman"/>
              </a:rPr>
              <a:t>t </a:t>
            </a:r>
            <a:r>
              <a:rPr b="0" lang="en-US" sz="1920" spc="-1" strike="noStrike">
                <a:latin typeface="Nimbus Roman"/>
              </a:rPr>
              <a:t>p</a:t>
            </a:r>
            <a:r>
              <a:rPr b="0" lang="en-US" sz="1920" spc="-1" strike="noStrike">
                <a:latin typeface="Nimbus Roman"/>
              </a:rPr>
              <a:t>er </a:t>
            </a:r>
            <a:r>
              <a:rPr b="0" lang="en-US" sz="1920" spc="-1" strike="noStrike">
                <a:latin typeface="Nimbus Roman"/>
              </a:rPr>
              <a:t>tr</a:t>
            </a:r>
            <a:r>
              <a:rPr b="0" lang="en-US" sz="1920" spc="-1" strike="noStrike">
                <a:latin typeface="Nimbus Roman"/>
              </a:rPr>
              <a:t>ip </a:t>
            </a:r>
            <a:r>
              <a:rPr b="0" lang="en-US" sz="1920" spc="-1" strike="noStrike">
                <a:latin typeface="Nimbus Roman"/>
              </a:rPr>
              <a:t>(3</a:t>
            </a:r>
            <a:r>
              <a:rPr b="0" lang="en-US" sz="1920" spc="-1" strike="noStrike">
                <a:latin typeface="Nimbus Roman"/>
              </a:rPr>
              <a:t>0</a:t>
            </a:r>
            <a:r>
              <a:rPr b="0" lang="en-US" sz="1920" spc="-1" strike="noStrike">
                <a:latin typeface="Nimbus Roman"/>
              </a:rPr>
              <a:t>0</a:t>
            </a:r>
            <a:r>
              <a:rPr b="0" lang="en-US" sz="1920" spc="-1" strike="noStrike">
                <a:latin typeface="Nimbus Roman"/>
              </a:rPr>
              <a:t>$ </a:t>
            </a:r>
            <a:r>
              <a:rPr b="0" lang="en-US" sz="1920" spc="-1" strike="noStrike">
                <a:latin typeface="Nimbus Roman"/>
              </a:rPr>
              <a:t>a</a:t>
            </a:r>
            <a:r>
              <a:rPr b="0" lang="en-US" sz="1920" spc="-1" strike="noStrike">
                <a:latin typeface="Nimbus Roman"/>
              </a:rPr>
              <a:t>p</a:t>
            </a:r>
            <a:r>
              <a:rPr b="0" lang="en-US" sz="1920" spc="-1" strike="noStrike">
                <a:latin typeface="Nimbus Roman"/>
              </a:rPr>
              <a:t>pr</a:t>
            </a:r>
            <a:r>
              <a:rPr b="0" lang="en-US" sz="1920" spc="-1" strike="noStrike">
                <a:latin typeface="Nimbus Roman"/>
              </a:rPr>
              <a:t>o</a:t>
            </a:r>
            <a:r>
              <a:rPr b="0" lang="en-US" sz="1920" spc="-1" strike="noStrike">
                <a:latin typeface="Nimbus Roman"/>
              </a:rPr>
              <a:t>x) </a:t>
            </a:r>
            <a:r>
              <a:rPr b="0" lang="en-US" sz="1920" spc="-1" strike="noStrike">
                <a:latin typeface="Nimbus Roman"/>
              </a:rPr>
              <a:t>is </a:t>
            </a:r>
            <a:r>
              <a:rPr b="0" lang="en-US" sz="1920" spc="-1" strike="noStrike">
                <a:latin typeface="Nimbus Roman"/>
              </a:rPr>
              <a:t>2</a:t>
            </a:r>
            <a:r>
              <a:rPr b="0" lang="en-US" sz="1920" spc="-1" strike="noStrike">
                <a:latin typeface="Nimbus Roman"/>
              </a:rPr>
              <a:t>1</a:t>
            </a:r>
            <a:r>
              <a:rPr b="0" lang="en-US" sz="1920" spc="-1" strike="noStrike">
                <a:latin typeface="Nimbus Roman"/>
              </a:rPr>
              <a:t>% </a:t>
            </a:r>
            <a:r>
              <a:rPr b="0" lang="en-US" sz="1920" spc="-1" strike="noStrike">
                <a:latin typeface="Nimbus Roman"/>
              </a:rPr>
              <a:t>hi</a:t>
            </a:r>
            <a:r>
              <a:rPr b="0" lang="en-US" sz="1920" spc="-1" strike="noStrike">
                <a:latin typeface="Nimbus Roman"/>
              </a:rPr>
              <a:t>g</a:t>
            </a:r>
            <a:r>
              <a:rPr b="0" lang="en-US" sz="1920" spc="-1" strike="noStrike">
                <a:latin typeface="Nimbus Roman"/>
              </a:rPr>
              <a:t>h</a:t>
            </a:r>
            <a:r>
              <a:rPr b="0" lang="en-US" sz="1920" spc="-1" strike="noStrike">
                <a:latin typeface="Nimbus Roman"/>
              </a:rPr>
              <a:t>er</a:t>
            </a:r>
            <a:r>
              <a:rPr b="0" lang="en-US" sz="1800" spc="-1" strike="noStrike">
                <a:latin typeface="Nimbus Roman"/>
              </a:rPr>
              <a:t> </a:t>
            </a:r>
            <a:r>
              <a:rPr b="0" lang="en-US" sz="1800" spc="-1" strike="noStrike">
                <a:latin typeface="Nimbus Roman"/>
              </a:rPr>
              <a:t>th</a:t>
            </a:r>
            <a:r>
              <a:rPr b="0" lang="en-US" sz="1800" spc="-1" strike="noStrike">
                <a:latin typeface="Nimbus Roman"/>
              </a:rPr>
              <a:t>an </a:t>
            </a:r>
            <a:r>
              <a:rPr b="0" lang="en-US" sz="1800" spc="-1" strike="noStrike">
                <a:latin typeface="Nimbus Roman"/>
              </a:rPr>
              <a:t>Pi</a:t>
            </a:r>
            <a:r>
              <a:rPr b="0" lang="en-US" sz="1800" spc="-1" strike="noStrike">
                <a:latin typeface="Nimbus Roman"/>
              </a:rPr>
              <a:t>n</a:t>
            </a:r>
            <a:r>
              <a:rPr b="0" lang="en-US" sz="1800" spc="-1" strike="noStrike">
                <a:latin typeface="Nimbus Roman"/>
              </a:rPr>
              <a:t>k </a:t>
            </a:r>
            <a:r>
              <a:rPr b="0" lang="en-US" sz="1800" spc="-1" strike="noStrike">
                <a:latin typeface="Nimbus Roman"/>
              </a:rPr>
              <a:t>C</a:t>
            </a:r>
            <a:r>
              <a:rPr b="0" lang="en-US" sz="1800" spc="-1" strike="noStrike">
                <a:latin typeface="Nimbus Roman"/>
              </a:rPr>
              <a:t>ab</a:t>
            </a:r>
            <a:r>
              <a:rPr b="0" lang="en-US" sz="1800" spc="-1" strike="noStrike">
                <a:latin typeface="Nimbus Roman"/>
              </a:rPr>
              <a:t>’s </a:t>
            </a:r>
            <a:r>
              <a:rPr b="0" lang="en-US" sz="1800" spc="-1" strike="noStrike">
                <a:latin typeface="Nimbus Roman"/>
              </a:rPr>
              <a:t>(2</a:t>
            </a:r>
            <a:r>
              <a:rPr b="0" lang="en-US" sz="1800" spc="-1" strike="noStrike">
                <a:latin typeface="Nimbus Roman"/>
              </a:rPr>
              <a:t>4</a:t>
            </a:r>
            <a:r>
              <a:rPr b="0" lang="en-US" sz="1800" spc="-1" strike="noStrike">
                <a:latin typeface="Nimbus Roman"/>
              </a:rPr>
              <a:t>8</a:t>
            </a:r>
            <a:r>
              <a:rPr b="0" lang="en-US" sz="1800" spc="-1" strike="noStrike">
                <a:latin typeface="Nimbus Roman"/>
              </a:rPr>
              <a:t>$ </a:t>
            </a:r>
            <a:r>
              <a:rPr b="0" lang="en-US" sz="1800" spc="-1" strike="noStrike">
                <a:latin typeface="Nimbus Roman"/>
              </a:rPr>
              <a:t>ap</a:t>
            </a:r>
            <a:r>
              <a:rPr b="0" lang="en-US" sz="1800" spc="-1" strike="noStrike">
                <a:latin typeface="Nimbus Roman"/>
              </a:rPr>
              <a:t>pr</a:t>
            </a:r>
            <a:r>
              <a:rPr b="0" lang="en-US" sz="1800" spc="-1" strike="noStrike">
                <a:latin typeface="Nimbus Roman"/>
              </a:rPr>
              <a:t>ox</a:t>
            </a:r>
            <a:r>
              <a:rPr b="0" lang="en-US" sz="1800" spc="-1" strike="noStrike">
                <a:latin typeface="Nimbus Roman"/>
              </a:rPr>
              <a:t>). </a:t>
            </a:r>
            <a:endParaRPr b="0" lang="en-US" sz="1800" spc="-1" strike="noStrike">
              <a:latin typeface="Nimbus Roman"/>
            </a:endParaRPr>
          </a:p>
          <a:p>
            <a:pPr marL="216000" indent="-216000">
              <a:lnSpc>
                <a:spcPct val="150000"/>
              </a:lnSpc>
              <a:buClr>
                <a:srgbClr val="000000"/>
              </a:buClr>
              <a:buSzPct val="45000"/>
              <a:buFont typeface="Symbol" charset="2"/>
              <a:buChar char=""/>
            </a:pPr>
            <a:endParaRPr b="0" lang="en-US" sz="1800" spc="-1" strike="noStrike">
              <a:latin typeface="Nimbus Roman"/>
            </a:endParaRPr>
          </a:p>
          <a:p>
            <a:pPr marL="216000" indent="-216000">
              <a:lnSpc>
                <a:spcPct val="150000"/>
              </a:lnSpc>
              <a:buClr>
                <a:srgbClr val="000000"/>
              </a:buClr>
              <a:buSzPct val="45000"/>
              <a:buFont typeface="Symbol" charset="2"/>
              <a:buChar char=""/>
            </a:pPr>
            <a:endParaRPr b="0" lang="en-US" sz="1800" spc="-1" strike="noStrike">
              <a:latin typeface="Nimbus Roman"/>
            </a:endParaRPr>
          </a:p>
          <a:p>
            <a:pPr marL="216000" indent="-216000">
              <a:lnSpc>
                <a:spcPct val="150000"/>
              </a:lnSpc>
              <a:buClr>
                <a:srgbClr val="000000"/>
              </a:buClr>
              <a:buSzPct val="45000"/>
              <a:buFont typeface="Symbol" charset="2"/>
              <a:buChar char=""/>
            </a:pPr>
            <a:r>
              <a:rPr b="0" lang="en-US" sz="1800" spc="-1" strike="noStrike">
                <a:latin typeface="Nimbus Roman"/>
              </a:rPr>
              <a:t>T</a:t>
            </a:r>
            <a:r>
              <a:rPr b="0" lang="en-US" sz="1800" spc="-1" strike="noStrike">
                <a:latin typeface="Nimbus Roman"/>
              </a:rPr>
              <a:t>hi</a:t>
            </a:r>
            <a:r>
              <a:rPr b="0" lang="en-US" sz="1800" spc="-1" strike="noStrike">
                <a:latin typeface="Nimbus Roman"/>
              </a:rPr>
              <a:t>s </a:t>
            </a:r>
            <a:r>
              <a:rPr b="0" lang="en-US" sz="1800" spc="-1" strike="noStrike">
                <a:latin typeface="Nimbus Roman"/>
              </a:rPr>
              <a:t>m</a:t>
            </a:r>
            <a:r>
              <a:rPr b="0" lang="en-US" sz="1800" spc="-1" strike="noStrike">
                <a:latin typeface="Nimbus Roman"/>
              </a:rPr>
              <a:t>ea</a:t>
            </a:r>
            <a:r>
              <a:rPr b="0" lang="en-US" sz="1800" spc="-1" strike="noStrike">
                <a:latin typeface="Nimbus Roman"/>
              </a:rPr>
              <a:t>ns </a:t>
            </a:r>
            <a:r>
              <a:rPr b="0" lang="en-US" sz="1800" spc="-1" strike="noStrike">
                <a:latin typeface="Nimbus Roman"/>
              </a:rPr>
              <a:t>th</a:t>
            </a:r>
            <a:r>
              <a:rPr b="0" lang="en-US" sz="1800" spc="-1" strike="noStrike">
                <a:latin typeface="Nimbus Roman"/>
              </a:rPr>
              <a:t>at </a:t>
            </a:r>
            <a:r>
              <a:rPr b="0" lang="en-US" sz="1800" spc="-1" strike="noStrike">
                <a:latin typeface="Nimbus Roman"/>
              </a:rPr>
              <a:t>th</a:t>
            </a:r>
            <a:r>
              <a:rPr b="0" lang="en-US" sz="1800" spc="-1" strike="noStrike">
                <a:latin typeface="Nimbus Roman"/>
              </a:rPr>
              <a:t>e </a:t>
            </a:r>
            <a:r>
              <a:rPr b="0" lang="en-US" sz="1800" spc="-1" strike="noStrike">
                <a:latin typeface="Nimbus Roman"/>
              </a:rPr>
              <a:t>co</a:t>
            </a:r>
            <a:r>
              <a:rPr b="0" lang="en-US" sz="1800" spc="-1" strike="noStrike">
                <a:latin typeface="Nimbus Roman"/>
              </a:rPr>
              <a:t>st </a:t>
            </a:r>
            <a:r>
              <a:rPr b="0" lang="en-US" sz="1800" spc="-1" strike="noStrike">
                <a:latin typeface="Nimbus Roman"/>
              </a:rPr>
              <a:t>of </a:t>
            </a:r>
            <a:r>
              <a:rPr b="0" lang="en-US" sz="1800" spc="-1" strike="noStrike">
                <a:latin typeface="Nimbus Roman"/>
              </a:rPr>
              <a:t>o</a:t>
            </a:r>
            <a:r>
              <a:rPr b="0" lang="en-US" sz="1800" spc="-1" strike="noStrike">
                <a:latin typeface="Nimbus Roman"/>
              </a:rPr>
              <a:t>pe</a:t>
            </a:r>
            <a:r>
              <a:rPr b="0" lang="en-US" sz="1800" spc="-1" strike="noStrike">
                <a:latin typeface="Nimbus Roman"/>
              </a:rPr>
              <a:t>ra</a:t>
            </a:r>
            <a:r>
              <a:rPr b="0" lang="en-US" sz="1800" spc="-1" strike="noStrike">
                <a:latin typeface="Nimbus Roman"/>
              </a:rPr>
              <a:t>ti</a:t>
            </a:r>
            <a:r>
              <a:rPr b="0" lang="en-US" sz="1800" spc="-1" strike="noStrike">
                <a:latin typeface="Nimbus Roman"/>
              </a:rPr>
              <a:t>o</a:t>
            </a:r>
            <a:r>
              <a:rPr b="0" lang="en-US" sz="1800" spc="-1" strike="noStrike">
                <a:latin typeface="Nimbus Roman"/>
              </a:rPr>
              <a:t>ns </a:t>
            </a:r>
            <a:r>
              <a:rPr b="0" lang="en-US" sz="1800" spc="-1" strike="noStrike">
                <a:latin typeface="Nimbus Roman"/>
              </a:rPr>
              <a:t>of </a:t>
            </a:r>
            <a:r>
              <a:rPr b="0" lang="en-US" sz="1800" spc="-1" strike="noStrike">
                <a:latin typeface="Nimbus Roman"/>
              </a:rPr>
              <a:t>Y</a:t>
            </a:r>
            <a:r>
              <a:rPr b="0" lang="en-US" sz="1800" spc="-1" strike="noStrike">
                <a:latin typeface="Nimbus Roman"/>
              </a:rPr>
              <a:t>el</a:t>
            </a:r>
            <a:r>
              <a:rPr b="0" lang="en-US" sz="1800" spc="-1" strike="noStrike">
                <a:latin typeface="Nimbus Roman"/>
              </a:rPr>
              <a:t>lo</a:t>
            </a:r>
            <a:r>
              <a:rPr b="0" lang="en-US" sz="1800" spc="-1" strike="noStrike">
                <a:latin typeface="Nimbus Roman"/>
              </a:rPr>
              <a:t>w </a:t>
            </a:r>
            <a:r>
              <a:rPr b="0" lang="en-US" sz="1800" spc="-1" strike="noStrike">
                <a:latin typeface="Nimbus Roman"/>
              </a:rPr>
              <a:t>C</a:t>
            </a:r>
            <a:r>
              <a:rPr b="0" lang="en-US" sz="1800" spc="-1" strike="noStrike">
                <a:latin typeface="Nimbus Roman"/>
              </a:rPr>
              <a:t>ab </a:t>
            </a:r>
            <a:r>
              <a:rPr b="0" lang="en-US" sz="1800" spc="-1" strike="noStrike">
                <a:latin typeface="Nimbus Roman"/>
              </a:rPr>
              <a:t>is </a:t>
            </a:r>
            <a:r>
              <a:rPr b="0" lang="en-US" sz="1800" spc="-1" strike="noStrike">
                <a:latin typeface="Nimbus Roman"/>
              </a:rPr>
              <a:t>hi</a:t>
            </a:r>
            <a:r>
              <a:rPr b="0" lang="en-US" sz="1800" spc="-1" strike="noStrike">
                <a:latin typeface="Nimbus Roman"/>
              </a:rPr>
              <a:t>g</a:t>
            </a:r>
            <a:r>
              <a:rPr b="0" lang="en-US" sz="1800" spc="-1" strike="noStrike">
                <a:latin typeface="Nimbus Roman"/>
              </a:rPr>
              <a:t>he</a:t>
            </a:r>
            <a:r>
              <a:rPr b="0" lang="en-US" sz="1800" spc="-1" strike="noStrike">
                <a:latin typeface="Nimbus Roman"/>
              </a:rPr>
              <a:t>r </a:t>
            </a:r>
            <a:r>
              <a:rPr b="0" lang="en-US" sz="1800" spc="-1" strike="noStrike">
                <a:latin typeface="Nimbus Roman"/>
              </a:rPr>
              <a:t>th</a:t>
            </a:r>
            <a:r>
              <a:rPr b="0" lang="en-US" sz="1800" spc="-1" strike="noStrike">
                <a:latin typeface="Nimbus Roman"/>
              </a:rPr>
              <a:t>an </a:t>
            </a:r>
            <a:r>
              <a:rPr b="0" lang="en-US" sz="1800" spc="-1" strike="noStrike">
                <a:latin typeface="Nimbus Roman"/>
              </a:rPr>
              <a:t>Pi</a:t>
            </a:r>
            <a:r>
              <a:rPr b="0" lang="en-US" sz="1800" spc="-1" strike="noStrike">
                <a:latin typeface="Nimbus Roman"/>
              </a:rPr>
              <a:t>n</a:t>
            </a:r>
            <a:r>
              <a:rPr b="0" lang="en-US" sz="1800" spc="-1" strike="noStrike">
                <a:latin typeface="Nimbus Roman"/>
              </a:rPr>
              <a:t>k </a:t>
            </a:r>
            <a:r>
              <a:rPr b="0" lang="en-US" sz="1800" spc="-1" strike="noStrike">
                <a:latin typeface="Nimbus Roman"/>
              </a:rPr>
              <a:t>C</a:t>
            </a:r>
            <a:r>
              <a:rPr b="0" lang="en-US" sz="1800" spc="-1" strike="noStrike">
                <a:latin typeface="Nimbus Roman"/>
              </a:rPr>
              <a:t>ab </a:t>
            </a:r>
            <a:r>
              <a:rPr b="0" lang="en-US" sz="1800" spc="-1" strike="noStrike">
                <a:latin typeface="Nimbus Roman"/>
              </a:rPr>
              <a:t>in </a:t>
            </a:r>
            <a:r>
              <a:rPr b="0" lang="en-US" sz="1800" spc="-1" strike="noStrike">
                <a:latin typeface="Nimbus Roman"/>
              </a:rPr>
              <a:t>T</a:t>
            </a:r>
            <a:r>
              <a:rPr b="0" lang="en-US" sz="1800" spc="-1" strike="noStrike">
                <a:latin typeface="Nimbus Roman"/>
              </a:rPr>
              <a:t>ot</a:t>
            </a:r>
            <a:r>
              <a:rPr b="0" lang="en-US" sz="1800" spc="-1" strike="noStrike">
                <a:latin typeface="Nimbus Roman"/>
              </a:rPr>
              <a:t>al.</a:t>
            </a:r>
            <a:endParaRPr b="0" lang="en-US" sz="1800" spc="-1" strike="noStrike">
              <a:latin typeface="Nimbus Roman"/>
            </a:endParaRPr>
          </a:p>
        </p:txBody>
      </p:sp>
      <p:pic>
        <p:nvPicPr>
          <p:cNvPr id="110" name="" descr=""/>
          <p:cNvPicPr/>
          <p:nvPr/>
        </p:nvPicPr>
        <p:blipFill>
          <a:blip r:embed="rId1"/>
          <a:stretch/>
        </p:blipFill>
        <p:spPr>
          <a:xfrm>
            <a:off x="182880" y="1860120"/>
            <a:ext cx="5670720" cy="39920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0" y="-12240"/>
            <a:ext cx="12191760" cy="138348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400" spc="-1" strike="noStrike">
                <a:solidFill>
                  <a:srgbClr val="ed7d31"/>
                </a:solidFill>
                <a:latin typeface="Calibri Light"/>
              </a:rPr>
              <a:t>      </a:t>
            </a:r>
            <a:r>
              <a:rPr b="1" lang="en-US" sz="4400" spc="-1" strike="noStrike">
                <a:solidFill>
                  <a:srgbClr val="ed7d31"/>
                </a:solidFill>
                <a:latin typeface="Calibri Light"/>
              </a:rPr>
              <a:t>Price Charged per Trip</a:t>
            </a:r>
            <a:endParaRPr b="0" lang="en-US" sz="4400" spc="-1" strike="noStrike">
              <a:latin typeface="Arial"/>
            </a:endParaRPr>
          </a:p>
        </p:txBody>
      </p:sp>
      <p:sp>
        <p:nvSpPr>
          <p:cNvPr id="112" name="TextShape 2"/>
          <p:cNvSpPr txBox="1"/>
          <p:nvPr/>
        </p:nvSpPr>
        <p:spPr>
          <a:xfrm>
            <a:off x="6400800" y="2836800"/>
            <a:ext cx="5486400" cy="1186560"/>
          </a:xfrm>
          <a:prstGeom prst="rect">
            <a:avLst/>
          </a:prstGeom>
          <a:noFill/>
          <a:ln>
            <a:noFill/>
          </a:ln>
        </p:spPr>
        <p:txBody>
          <a:bodyPr lIns="90000" rIns="90000" tIns="45000" bIns="45000">
            <a:noAutofit/>
          </a:bodyPr>
          <a:p>
            <a:pPr marL="216000" indent="-216000">
              <a:lnSpc>
                <a:spcPct val="150000"/>
              </a:lnSpc>
              <a:buClr>
                <a:srgbClr val="000000"/>
              </a:buClr>
              <a:buSzPct val="45000"/>
              <a:buFont typeface="Symbol" charset="2"/>
              <a:buChar char=""/>
            </a:pPr>
            <a:r>
              <a:rPr b="0" lang="en-US" sz="1920" spc="-1" strike="noStrike">
                <a:latin typeface="Nimbus Roman"/>
              </a:rPr>
              <a:t>As </a:t>
            </a:r>
            <a:r>
              <a:rPr b="0" lang="en-US" sz="1920" spc="-1" strike="noStrike">
                <a:latin typeface="Nimbus Roman"/>
              </a:rPr>
              <a:t>expecte</a:t>
            </a:r>
            <a:r>
              <a:rPr b="0" lang="en-US" sz="1920" spc="-1" strike="noStrike">
                <a:latin typeface="Nimbus Roman"/>
              </a:rPr>
              <a:t>d, since </a:t>
            </a:r>
            <a:r>
              <a:rPr b="0" lang="en-US" sz="1920" spc="-1" strike="noStrike">
                <a:latin typeface="Nimbus Roman"/>
              </a:rPr>
              <a:t>Yellow </a:t>
            </a:r>
            <a:r>
              <a:rPr b="0" lang="en-US" sz="1920" spc="-1" strike="noStrike">
                <a:latin typeface="Nimbus Roman"/>
              </a:rPr>
              <a:t>Cab’s </a:t>
            </a:r>
            <a:r>
              <a:rPr b="0" lang="en-US" sz="1920" spc="-1" strike="noStrike">
                <a:latin typeface="Nimbus Roman"/>
              </a:rPr>
              <a:t>trips </a:t>
            </a:r>
            <a:r>
              <a:rPr b="0" lang="en-US" sz="1920" spc="-1" strike="noStrike">
                <a:latin typeface="Nimbus Roman"/>
              </a:rPr>
              <a:t>cost </a:t>
            </a:r>
            <a:r>
              <a:rPr b="0" lang="en-US" sz="1920" spc="-1" strike="noStrike">
                <a:latin typeface="Nimbus Roman"/>
              </a:rPr>
              <a:t>more </a:t>
            </a:r>
            <a:r>
              <a:rPr b="0" lang="en-US" sz="1920" spc="-1" strike="noStrike">
                <a:latin typeface="Nimbus Roman"/>
              </a:rPr>
              <a:t>for the </a:t>
            </a:r>
            <a:r>
              <a:rPr b="0" lang="en-US" sz="1920" spc="-1" strike="noStrike">
                <a:latin typeface="Nimbus Roman"/>
              </a:rPr>
              <a:t>compan</a:t>
            </a:r>
            <a:r>
              <a:rPr b="0" lang="en-US" sz="1920" spc="-1" strike="noStrike">
                <a:latin typeface="Nimbus Roman"/>
              </a:rPr>
              <a:t>y, they </a:t>
            </a:r>
            <a:r>
              <a:rPr b="0" lang="en-US" sz="1920" spc="-1" strike="noStrike">
                <a:latin typeface="Nimbus Roman"/>
              </a:rPr>
              <a:t>are </a:t>
            </a:r>
            <a:r>
              <a:rPr b="0" lang="en-US" sz="1920" spc="-1" strike="noStrike">
                <a:latin typeface="Nimbus Roman"/>
              </a:rPr>
              <a:t>more </a:t>
            </a:r>
            <a:r>
              <a:rPr b="0" lang="en-US" sz="1920" spc="-1" strike="noStrike">
                <a:latin typeface="Nimbus Roman"/>
              </a:rPr>
              <a:t>expensi</a:t>
            </a:r>
            <a:r>
              <a:rPr b="0" lang="en-US" sz="1920" spc="-1" strike="noStrike">
                <a:latin typeface="Nimbus Roman"/>
              </a:rPr>
              <a:t>ve on </a:t>
            </a:r>
            <a:r>
              <a:rPr b="0" lang="en-US" sz="1920" spc="-1" strike="noStrike">
                <a:latin typeface="Nimbus Roman"/>
              </a:rPr>
              <a:t>average </a:t>
            </a:r>
            <a:r>
              <a:rPr b="0" lang="en-US" sz="1920" spc="-1" strike="noStrike">
                <a:latin typeface="Nimbus Roman"/>
              </a:rPr>
              <a:t>( 460$ </a:t>
            </a:r>
            <a:r>
              <a:rPr b="0" lang="en-US" sz="1920" spc="-1" strike="noStrike">
                <a:latin typeface="Nimbus Roman"/>
              </a:rPr>
              <a:t>approx.</a:t>
            </a:r>
            <a:r>
              <a:rPr b="0" lang="en-US" sz="1920" spc="-1" strike="noStrike">
                <a:latin typeface="Nimbus Roman"/>
              </a:rPr>
              <a:t>) than </a:t>
            </a:r>
            <a:r>
              <a:rPr b="0" lang="en-US" sz="1920" spc="-1" strike="noStrike">
                <a:latin typeface="Nimbus Roman"/>
              </a:rPr>
              <a:t>Pink </a:t>
            </a:r>
            <a:r>
              <a:rPr b="0" lang="en-US" sz="1920" spc="-1" strike="noStrike">
                <a:latin typeface="Nimbus Roman"/>
              </a:rPr>
              <a:t>Cab’s </a:t>
            </a:r>
            <a:r>
              <a:rPr b="0" lang="en-US" sz="1920" spc="-1" strike="noStrike">
                <a:latin typeface="Nimbus Roman"/>
              </a:rPr>
              <a:t>(310$ </a:t>
            </a:r>
            <a:r>
              <a:rPr b="0" lang="en-US" sz="1920" spc="-1" strike="noStrike">
                <a:latin typeface="Nimbus Roman"/>
              </a:rPr>
              <a:t>approx.</a:t>
            </a:r>
            <a:r>
              <a:rPr b="0" lang="en-US" sz="1920" spc="-1" strike="noStrike">
                <a:latin typeface="Nimbus Roman"/>
              </a:rPr>
              <a:t>)</a:t>
            </a:r>
            <a:endParaRPr b="0" lang="en-US" sz="1920" spc="-1" strike="noStrike">
              <a:latin typeface="Nimbus Roman"/>
            </a:endParaRPr>
          </a:p>
        </p:txBody>
      </p:sp>
      <p:pic>
        <p:nvPicPr>
          <p:cNvPr id="113" name="" descr=""/>
          <p:cNvPicPr/>
          <p:nvPr/>
        </p:nvPicPr>
        <p:blipFill>
          <a:blip r:embed="rId1"/>
          <a:stretch/>
        </p:blipFill>
        <p:spPr>
          <a:xfrm>
            <a:off x="91440" y="1677240"/>
            <a:ext cx="6190200" cy="43578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2659</TotalTime>
  <Application>LibreOffice/6.4.7.2$Linux_X86_64 LibreOffice_project/40$Build-2</Application>
  <Words>1067</Words>
  <Paragraphs>150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dc:description/>
  <dc:language>en-US</dc:language>
  <cp:lastModifiedBy/>
  <dcterms:modified xsi:type="dcterms:W3CDTF">2022-07-21T22:54:59Z</dcterms:modified>
  <cp:revision>146</cp:revision>
  <dc:subject/>
  <dc:title>KPMG Case Study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16.0014</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