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0"/>
  </p:notesMasterIdLst>
  <p:handoutMasterIdLst>
    <p:handoutMasterId r:id="rId21"/>
  </p:handoutMasterIdLst>
  <p:sldIdLst>
    <p:sldId id="257" r:id="rId2"/>
    <p:sldId id="418" r:id="rId3"/>
    <p:sldId id="417" r:id="rId4"/>
    <p:sldId id="411" r:id="rId5"/>
    <p:sldId id="421" r:id="rId6"/>
    <p:sldId id="428" r:id="rId7"/>
    <p:sldId id="410" r:id="rId8"/>
    <p:sldId id="427" r:id="rId9"/>
    <p:sldId id="412" r:id="rId10"/>
    <p:sldId id="424" r:id="rId11"/>
    <p:sldId id="425" r:id="rId12"/>
    <p:sldId id="416" r:id="rId13"/>
    <p:sldId id="423" r:id="rId14"/>
    <p:sldId id="426" r:id="rId15"/>
    <p:sldId id="422" r:id="rId16"/>
    <p:sldId id="414" r:id="rId17"/>
    <p:sldId id="419" r:id="rId18"/>
    <p:sldId id="405" r:id="rId19"/>
  </p:sldIdLst>
  <p:sldSz cx="9144000" cy="6858000" type="screen4x3"/>
  <p:notesSz cx="6858000" cy="9144000"/>
  <p:custDataLst>
    <p:tags r:id="rId2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21" autoAdjust="0"/>
    <p:restoredTop sz="95421" autoAdjust="0"/>
  </p:normalViewPr>
  <p:slideViewPr>
    <p:cSldViewPr snapToObjects="1">
      <p:cViewPr varScale="1">
        <p:scale>
          <a:sx n="82" d="100"/>
          <a:sy n="82" d="100"/>
        </p:scale>
        <p:origin x="-840" y="-104"/>
      </p:cViewPr>
      <p:guideLst>
        <p:guide orient="horz" pos="2160"/>
        <p:guide pos="2880"/>
      </p:guideLst>
    </p:cSldViewPr>
  </p:slid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tags" Target="tags/tag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CA9729-7864-0045-BBCB-ACCC2F3E2725}" type="datetimeFigureOut">
              <a:rPr lang="en-US" smtClean="0"/>
              <a:t>9/15/16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0D2064-7516-2D4D-9BDD-43A86221B074}" type="slidenum">
              <a:rPr lang="en-US" smtClean="0"/>
              <a:t>‹#›</a:t>
            </a:fld>
            <a:endParaRPr lang="en-US"/>
          </a:p>
        </p:txBody>
      </p:sp>
    </p:spTree>
    <p:extLst>
      <p:ext uri="{BB962C8B-B14F-4D97-AF65-F5344CB8AC3E}">
        <p14:creationId xmlns:p14="http://schemas.microsoft.com/office/powerpoint/2010/main" val="22745880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ea typeface="ＭＳ Ｐゴシック" pitchFamily="-65"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ea typeface="ＭＳ Ｐゴシック" pitchFamily="-65" charset="-128"/>
              </a:defRPr>
            </a:lvl1pPr>
          </a:lstStyle>
          <a:p>
            <a:pPr>
              <a:defRPr/>
            </a:pPr>
            <a:fld id="{BA07EAC2-45C4-410C-9AA8-353B942CE37B}" type="datetime1">
              <a:rPr lang="en-US"/>
              <a:pPr>
                <a:defRPr/>
              </a:pPr>
              <a:t>9/15/16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ea typeface="ＭＳ Ｐゴシック" pitchFamily="-65"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ea typeface="ＭＳ Ｐゴシック" pitchFamily="-65" charset="-128"/>
              </a:defRPr>
            </a:lvl1pPr>
          </a:lstStyle>
          <a:p>
            <a:pPr>
              <a:defRPr/>
            </a:pPr>
            <a:fld id="{E8C547DD-E713-4B5F-A007-287CBAF10678}" type="slidenum">
              <a:rPr lang="en-US"/>
              <a:pPr>
                <a:defRPr/>
              </a:pPr>
              <a:t>‹#›</a:t>
            </a:fld>
            <a:endParaRPr lang="en-US"/>
          </a:p>
        </p:txBody>
      </p:sp>
    </p:spTree>
    <p:extLst>
      <p:ext uri="{BB962C8B-B14F-4D97-AF65-F5344CB8AC3E}">
        <p14:creationId xmlns:p14="http://schemas.microsoft.com/office/powerpoint/2010/main" val="172575198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ln>
            <a:miter lim="800000"/>
            <a:headEnd/>
            <a:tailEnd/>
          </a:ln>
        </p:spPr>
        <p:txBody>
          <a:bodyPr/>
          <a:lstStyle/>
          <a:p>
            <a:fld id="{BAF7BCCC-7C6E-47BA-9083-9352B7137A4C}" type="slidenum">
              <a:rPr lang="en-US" smtClean="0">
                <a:latin typeface="Calibri" charset="0"/>
                <a:ea typeface="ＭＳ Ｐゴシック" charset="-128"/>
              </a:rPr>
              <a:pPr/>
              <a:t>0</a:t>
            </a:fld>
            <a:endParaRPr lang="en-US" smtClean="0">
              <a:latin typeface="Calibri" charset="0"/>
              <a:ea typeface="ＭＳ Ｐゴシック" charset="-128"/>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a:lstStyle/>
          <a:p>
            <a:pPr eaLnBrk="1" hangingPunct="1">
              <a:spcBef>
                <a:spcPct val="0"/>
              </a:spcBef>
            </a:pPr>
            <a:endParaRPr lang="en-US" smtClean="0">
              <a:ea typeface="ＭＳ Ｐゴシック" charset="-128"/>
            </a:endParaRPr>
          </a:p>
        </p:txBody>
      </p:sp>
    </p:spTree>
    <p:extLst>
      <p:ext uri="{BB962C8B-B14F-4D97-AF65-F5344CB8AC3E}">
        <p14:creationId xmlns:p14="http://schemas.microsoft.com/office/powerpoint/2010/main" val="349750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85800" y="6553200"/>
            <a:ext cx="1905000" cy="168275"/>
          </a:xfrm>
        </p:spPr>
        <p:txBody>
          <a:bodyPr/>
          <a:lstStyle>
            <a:lvl1pPr>
              <a:defRPr/>
            </a:lvl1pPr>
          </a:lstStyle>
          <a:p>
            <a:pPr>
              <a:defRPr/>
            </a:pPr>
            <a:fld id="{524E0D29-9548-574A-9369-FE52E54ABCC8}" type="datetime1">
              <a:rPr lang="en-US" smtClean="0"/>
              <a:t>9/15/16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6553200"/>
            <a:ext cx="2133600" cy="168275"/>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ea typeface="ＭＳ Ｐゴシック" pitchFamily="-65" charset="-128"/>
              </a:defRPr>
            </a:lvl1pPr>
          </a:lstStyle>
          <a:p>
            <a:pPr>
              <a:defRPr/>
            </a:pPr>
            <a:fld id="{68468A51-FAF9-45B2-9162-C124414CA63E}" type="slidenum">
              <a:rPr lang="en-US" smtClean="0"/>
              <a:pPr>
                <a:defRPr/>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49FB2CA-65A6-294C-A5B2-FC558D17DB5E}" type="datetime1">
              <a:rPr lang="en-US" smtClean="0"/>
              <a:t>9/15/16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553200"/>
            <a:ext cx="2133600" cy="16827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65" charset="0"/>
                <a:ea typeface="ＭＳ Ｐゴシック" pitchFamily="-65" charset="-128"/>
              </a:defRPr>
            </a:lvl1pPr>
          </a:lstStyle>
          <a:p>
            <a:pPr>
              <a:defRPr/>
            </a:pPr>
            <a:fld id="{C8E3F4EF-1BC9-4296-8F0E-7C3FE6B4AE9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58586E5-A8C6-9B46-B9FE-399FF9F4A9E1}" type="datetime1">
              <a:rPr lang="en-US" smtClean="0"/>
              <a:t>9/15/16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553200"/>
            <a:ext cx="2133600" cy="16827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65" charset="0"/>
                <a:ea typeface="ＭＳ Ｐゴシック" pitchFamily="-65" charset="-128"/>
              </a:defRPr>
            </a:lvl1pPr>
          </a:lstStyle>
          <a:p>
            <a:pPr>
              <a:defRPr/>
            </a:pPr>
            <a:fld id="{1F662885-91C6-4B03-8405-D5D483C8FC6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4389804-D775-0A4F-8C5B-B23E0CEC2E63}" type="datetime1">
              <a:rPr lang="en-US" smtClean="0"/>
              <a:t>9/15/16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553200"/>
            <a:ext cx="2133600" cy="16827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65" charset="0"/>
                <a:ea typeface="ＭＳ Ｐゴシック" pitchFamily="-65" charset="-128"/>
              </a:defRPr>
            </a:lvl1pPr>
          </a:lstStyle>
          <a:p>
            <a:pPr>
              <a:defRPr/>
            </a:pPr>
            <a:fld id="{690A4B24-5EA0-46C6-9BAF-B33D07A19DB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A3FF0B0-E1EB-6849-935C-B2261108272B}" type="datetime1">
              <a:rPr lang="en-US" smtClean="0"/>
              <a:t>9/15/16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553200"/>
            <a:ext cx="2133600" cy="16827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65" charset="0"/>
                <a:ea typeface="ＭＳ Ｐゴシック" pitchFamily="-65" charset="-128"/>
              </a:defRPr>
            </a:lvl1pPr>
          </a:lstStyle>
          <a:p>
            <a:pPr>
              <a:defRPr/>
            </a:pPr>
            <a:fld id="{43D735C6-CAA4-46B6-A713-08313193C6B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72EECB42-DF84-6F44-AFD5-A2B5F153DA58}" type="datetime1">
              <a:rPr lang="en-US" smtClean="0"/>
              <a:t>9/15/16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553200"/>
            <a:ext cx="2133600" cy="16827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65" charset="0"/>
                <a:ea typeface="ＭＳ Ｐゴシック" pitchFamily="-65" charset="-128"/>
              </a:defRPr>
            </a:lvl1pPr>
          </a:lstStyle>
          <a:p>
            <a:pPr>
              <a:defRPr/>
            </a:pPr>
            <a:fld id="{713DBC38-7169-4903-819F-D1FD175392D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974FAFE0-F525-424E-94D9-15122315E0E0}" type="datetime1">
              <a:rPr lang="en-US" smtClean="0"/>
              <a:t>9/15/16</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6553200" y="6553200"/>
            <a:ext cx="2133600" cy="16827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65" charset="0"/>
                <a:ea typeface="ＭＳ Ｐゴシック" pitchFamily="-65" charset="-128"/>
              </a:defRPr>
            </a:lvl1pPr>
          </a:lstStyle>
          <a:p>
            <a:pPr>
              <a:defRPr/>
            </a:pPr>
            <a:fld id="{6DEEF4EB-8AF4-4793-B344-6523DDAF8DA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BFDB8554-F723-274D-BE35-CC4128C84543}" type="datetime1">
              <a:rPr lang="en-US" smtClean="0"/>
              <a:t>9/15/16</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6553200" y="6553200"/>
            <a:ext cx="2133600" cy="16827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65" charset="0"/>
                <a:ea typeface="ＭＳ Ｐゴシック" pitchFamily="-65" charset="-128"/>
              </a:defRPr>
            </a:lvl1pPr>
          </a:lstStyle>
          <a:p>
            <a:pPr>
              <a:defRPr/>
            </a:pPr>
            <a:fld id="{09E66855-1B45-4E03-B304-3EC49105199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A13379E-0829-9141-9B6E-576ED3ACA3A8}" type="datetime1">
              <a:rPr lang="en-US" smtClean="0"/>
              <a:t>9/15/16</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6553200" y="6553200"/>
            <a:ext cx="2133600" cy="16827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65" charset="0"/>
                <a:ea typeface="ＭＳ Ｐゴシック" pitchFamily="-65" charset="-128"/>
              </a:defRPr>
            </a:lvl1pPr>
          </a:lstStyle>
          <a:p>
            <a:pPr>
              <a:defRPr/>
            </a:pPr>
            <a:fld id="{2B9BCDD7-8868-4CCD-95E1-24E36D2FD27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4E87B479-158C-194B-B6AC-36D7C8D255AE}" type="datetime1">
              <a:rPr lang="en-US" smtClean="0"/>
              <a:t>9/15/16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65" charset="0"/>
                <a:ea typeface="ＭＳ Ｐゴシック" pitchFamily="-65" charset="-128"/>
              </a:defRPr>
            </a:lvl1pPr>
          </a:lstStyle>
          <a:p>
            <a:pPr>
              <a:defRPr/>
            </a:pPr>
            <a:fld id="{BE27BECA-BFC1-4D2E-B67C-F444BB2A305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F71814A3-D579-C547-9CCF-CD4446752F7E}" type="datetime1">
              <a:rPr lang="en-US" smtClean="0"/>
              <a:t>9/15/16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65" charset="0"/>
                <a:ea typeface="ＭＳ Ｐゴシック" pitchFamily="-65" charset="-128"/>
              </a:defRPr>
            </a:lvl1pPr>
          </a:lstStyle>
          <a:p>
            <a:pPr>
              <a:defRPr/>
            </a:pPr>
            <a:fld id="{DC949C85-D77C-4F3F-AF84-7A5459F004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76274" y="6553199"/>
            <a:ext cx="1914525" cy="168276"/>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ea typeface="ＭＳ Ｐゴシック" pitchFamily="-65" charset="-128"/>
              </a:defRPr>
            </a:lvl1pPr>
          </a:lstStyle>
          <a:p>
            <a:pPr>
              <a:defRPr/>
            </a:pPr>
            <a:fld id="{6F10C339-107F-FD40-BB94-5B4F617A7CEE}" type="datetime1">
              <a:rPr lang="en-US" smtClean="0"/>
              <a:t>9/15/16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ea typeface="ＭＳ Ｐゴシック" pitchFamily="-65" charset="-128"/>
              </a:defRPr>
            </a:lvl1pPr>
          </a:lstStyle>
          <a:p>
            <a:pPr>
              <a:defRPr/>
            </a:pPr>
            <a:endParaRPr lang="en-US" dirty="0"/>
          </a:p>
        </p:txBody>
      </p:sp>
      <p:sp>
        <p:nvSpPr>
          <p:cNvPr id="8" name="Footer Placeholder 8"/>
          <p:cNvSpPr txBox="1">
            <a:spLocks/>
          </p:cNvSpPr>
          <p:nvPr userDrawn="1"/>
        </p:nvSpPr>
        <p:spPr>
          <a:xfrm>
            <a:off x="676275" y="6469063"/>
            <a:ext cx="7669213" cy="381000"/>
          </a:xfrm>
          <a:prstGeom prst="rect">
            <a:avLst/>
          </a:prstGeom>
        </p:spPr>
        <p:txBody>
          <a:bodyPr anchor="ctr"/>
          <a:lstStyle/>
          <a:p>
            <a:pPr algn="r" eaLnBrk="1" hangingPunct="1">
              <a:defRPr/>
            </a:pPr>
            <a:r>
              <a:rPr lang="en-US" sz="1600" dirty="0" smtClean="0">
                <a:solidFill>
                  <a:srgbClr val="898989"/>
                </a:solidFill>
                <a:latin typeface="Calibri" charset="0"/>
              </a:rPr>
              <a:t>Human-Machine</a:t>
            </a:r>
            <a:r>
              <a:rPr lang="en-US" sz="1600" baseline="0" dirty="0" smtClean="0">
                <a:solidFill>
                  <a:srgbClr val="898989"/>
                </a:solidFill>
                <a:latin typeface="Calibri" charset="0"/>
              </a:rPr>
              <a:t> Interface </a:t>
            </a:r>
            <a:r>
              <a:rPr lang="en-US" sz="1600" dirty="0" smtClean="0">
                <a:solidFill>
                  <a:srgbClr val="898989"/>
                </a:solidFill>
                <a:latin typeface="Calibri" charset="0"/>
              </a:rPr>
              <a:t>– </a:t>
            </a:r>
            <a:r>
              <a:rPr lang="en-US" sz="1600" dirty="0" smtClean="0">
                <a:solidFill>
                  <a:srgbClr val="E46C0A"/>
                </a:solidFill>
                <a:latin typeface="Calibri" charset="0"/>
              </a:rPr>
              <a:t>Group</a:t>
            </a:r>
            <a:r>
              <a:rPr lang="en-US" sz="1600" baseline="0" dirty="0" smtClean="0">
                <a:solidFill>
                  <a:srgbClr val="E46C0A"/>
                </a:solidFill>
                <a:latin typeface="Calibri" charset="0"/>
              </a:rPr>
              <a:t> Assignment 2 </a:t>
            </a:r>
            <a:r>
              <a:rPr lang="en-US" sz="1600" dirty="0" smtClean="0">
                <a:solidFill>
                  <a:srgbClr val="898989"/>
                </a:solidFill>
                <a:latin typeface="Calibri" charset="0"/>
              </a:rPr>
              <a:t>| SYS3023</a:t>
            </a:r>
          </a:p>
        </p:txBody>
      </p:sp>
      <p:pic>
        <p:nvPicPr>
          <p:cNvPr id="2055" name="Picture 7"/>
          <p:cNvPicPr>
            <a:picLocks noChangeAspect="1"/>
          </p:cNvPicPr>
          <p:nvPr userDrawn="1"/>
        </p:nvPicPr>
        <p:blipFill>
          <a:blip r:embed="rId13"/>
          <a:srcRect/>
          <a:stretch>
            <a:fillRect/>
          </a:stretch>
        </p:blipFill>
        <p:spPr bwMode="auto">
          <a:xfrm>
            <a:off x="152400" y="6219825"/>
            <a:ext cx="581025" cy="561975"/>
          </a:xfrm>
          <a:prstGeom prst="rect">
            <a:avLst/>
          </a:prstGeom>
          <a:noFill/>
          <a:ln w="9525">
            <a:noFill/>
            <a:miter lim="800000"/>
            <a:headEnd/>
            <a:tailEnd/>
          </a:ln>
        </p:spPr>
      </p:pic>
      <p:sp>
        <p:nvSpPr>
          <p:cNvPr id="9" name="Slide Number Placeholder 5"/>
          <p:cNvSpPr>
            <a:spLocks noGrp="1"/>
          </p:cNvSpPr>
          <p:nvPr>
            <p:ph type="sldNum" sz="quarter" idx="4"/>
          </p:nvPr>
        </p:nvSpPr>
        <p:spPr>
          <a:xfrm>
            <a:off x="6553200" y="6553199"/>
            <a:ext cx="2133600" cy="168275"/>
          </a:xfrm>
          <a:prstGeom prst="rect">
            <a:avLst/>
          </a:prstGeom>
        </p:spPr>
        <p:txBody>
          <a:bodyPr vert="horz" wrap="square" lIns="91440" tIns="45720" rIns="91440" bIns="45720" numCol="1" anchor="t" anchorCtr="0" compatLnSpc="1">
            <a:prstTxWarp prst="textNoShape">
              <a:avLst/>
            </a:prstTxWarp>
          </a:bodyPr>
          <a:lstStyle>
            <a:lvl1pPr algn="r">
              <a:defRPr sz="1200">
                <a:solidFill>
                  <a:schemeClr val="tx1">
                    <a:lumMod val="50000"/>
                    <a:lumOff val="50000"/>
                  </a:schemeClr>
                </a:solidFill>
                <a:latin typeface="Calibri" pitchFamily="-65" charset="0"/>
                <a:ea typeface="ＭＳ Ｐゴシック" pitchFamily="-65" charset="-128"/>
              </a:defRPr>
            </a:lvl1pPr>
          </a:lstStyle>
          <a:p>
            <a:pPr>
              <a:defRPr/>
            </a:pPr>
            <a:fld id="{68468A51-FAF9-45B2-9162-C124414CA63E}"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iming>
    <p:tnLst>
      <p:par>
        <p:cTn xmlns:p14="http://schemas.microsoft.com/office/powerpoint/2010/main" id="1" dur="indefinite" restart="never" nodeType="tmRoot"/>
      </p:par>
    </p:tnLst>
  </p:timing>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65" charset="-128"/>
          <a:cs typeface="+mj-cs"/>
        </a:defRPr>
      </a:lvl1pPr>
      <a:lvl2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defRPr>
      </a:lvl2pPr>
      <a:lvl3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defRPr>
      </a:lvl3pPr>
      <a:lvl4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defRPr>
      </a:lvl4pPr>
      <a:lvl5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hyperlink" Target="http://128.143.6.170/greg/display_comp.php?days=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endParaRPr lang="en-US" sz="2800" dirty="0" smtClean="0"/>
          </a:p>
          <a:p>
            <a:endParaRPr lang="en-US" sz="2800" dirty="0" smtClean="0"/>
          </a:p>
        </p:txBody>
      </p:sp>
      <p:sp>
        <p:nvSpPr>
          <p:cNvPr id="4" name="Rectangle 2"/>
          <p:cNvSpPr txBox="1">
            <a:spLocks noChangeArrowheads="1"/>
          </p:cNvSpPr>
          <p:nvPr/>
        </p:nvSpPr>
        <p:spPr bwMode="auto">
          <a:xfrm>
            <a:off x="533400" y="1641475"/>
            <a:ext cx="8132763" cy="17113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ＭＳ Ｐゴシック" pitchFamily="-65" charset="-128"/>
                <a:cs typeface="+mj-cs"/>
              </a:defRPr>
            </a:lvl1pPr>
            <a:lvl2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defRPr>
            </a:lvl2pPr>
            <a:lvl3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defRPr>
            </a:lvl3pPr>
            <a:lvl4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defRPr>
            </a:lvl4pPr>
            <a:lvl5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defRPr>
            </a:lvl9pPr>
          </a:lstStyle>
          <a:p>
            <a:pPr eaLnBrk="1" hangingPunct="1"/>
            <a:r>
              <a:rPr lang="en-US" b="1" dirty="0">
                <a:ea typeface="ＭＳ Ｐゴシック" charset="-128"/>
              </a:rPr>
              <a:t>Group Assignment 2:</a:t>
            </a:r>
            <a:br>
              <a:rPr lang="en-US" b="1" dirty="0">
                <a:ea typeface="ＭＳ Ｐゴシック" charset="-128"/>
              </a:rPr>
            </a:br>
            <a:r>
              <a:rPr lang="en-US" b="1" dirty="0" smtClean="0">
                <a:ea typeface="ＭＳ Ｐゴシック" charset="-128"/>
              </a:rPr>
              <a:t>User Interface Design of DIY</a:t>
            </a:r>
            <a:r>
              <a:rPr lang="en-US" b="1" dirty="0">
                <a:ea typeface="ＭＳ Ｐゴシック" charset="-128"/>
              </a:rPr>
              <a:t/>
            </a:r>
            <a:br>
              <a:rPr lang="en-US" b="1" dirty="0">
                <a:ea typeface="ＭＳ Ｐゴシック" charset="-128"/>
              </a:rPr>
            </a:br>
            <a:r>
              <a:rPr lang="en-US" b="1" dirty="0">
                <a:ea typeface="ＭＳ Ｐゴシック" charset="-128"/>
              </a:rPr>
              <a:t>Home </a:t>
            </a:r>
            <a:r>
              <a:rPr lang="en-US" b="1" dirty="0" smtClean="0">
                <a:ea typeface="ＭＳ Ｐゴシック" charset="-128"/>
              </a:rPr>
              <a:t>Climate Monitoring and Control </a:t>
            </a:r>
            <a:r>
              <a:rPr lang="en-US" b="1" dirty="0">
                <a:ea typeface="ＭＳ Ｐゴシック" charset="-128"/>
              </a:rPr>
              <a:t>System</a:t>
            </a:r>
            <a:endParaRPr lang="en-US" b="1" dirty="0" smtClean="0"/>
          </a:p>
        </p:txBody>
      </p:sp>
      <p:sp>
        <p:nvSpPr>
          <p:cNvPr id="5" name="Rectangle 3"/>
          <p:cNvSpPr txBox="1">
            <a:spLocks noChangeArrowheads="1"/>
          </p:cNvSpPr>
          <p:nvPr/>
        </p:nvSpPr>
        <p:spPr bwMode="auto">
          <a:xfrm>
            <a:off x="762000" y="4343400"/>
            <a:ext cx="74676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457200" rtl="0" eaLnBrk="0" fontAlgn="base" hangingPunct="0">
              <a:spcBef>
                <a:spcPct val="20000"/>
              </a:spcBef>
              <a:spcAft>
                <a:spcPct val="0"/>
              </a:spcAft>
              <a:buFont typeface="Arial" charset="0"/>
              <a:buNone/>
              <a:defRPr sz="3200" kern="1200">
                <a:solidFill>
                  <a:schemeClr val="tx1">
                    <a:tint val="75000"/>
                  </a:schemeClr>
                </a:solidFill>
                <a:latin typeface="+mn-lt"/>
                <a:ea typeface="ＭＳ Ｐゴシック" pitchFamily="-65" charset="-128"/>
                <a:cs typeface="+mn-cs"/>
              </a:defRPr>
            </a:lvl1pPr>
            <a:lvl2pPr marL="457200" indent="0" algn="ctr" defTabSz="457200" rtl="0" eaLnBrk="0" fontAlgn="base" hangingPunct="0">
              <a:spcBef>
                <a:spcPct val="20000"/>
              </a:spcBef>
              <a:spcAft>
                <a:spcPct val="0"/>
              </a:spcAft>
              <a:buFont typeface="Arial" charset="0"/>
              <a:buNone/>
              <a:defRPr sz="2800" kern="1200">
                <a:solidFill>
                  <a:schemeClr val="tx1">
                    <a:tint val="75000"/>
                  </a:schemeClr>
                </a:solidFill>
                <a:latin typeface="+mn-lt"/>
                <a:ea typeface="ＭＳ Ｐゴシック" pitchFamily="-65" charset="-128"/>
                <a:cs typeface="+mn-cs"/>
              </a:defRPr>
            </a:lvl2pPr>
            <a:lvl3pPr marL="914400" indent="0" algn="ctr" defTabSz="457200" rtl="0" eaLnBrk="0" fontAlgn="base" hangingPunct="0">
              <a:spcBef>
                <a:spcPct val="20000"/>
              </a:spcBef>
              <a:spcAft>
                <a:spcPct val="0"/>
              </a:spcAft>
              <a:buFont typeface="Arial" charset="0"/>
              <a:buNone/>
              <a:defRPr sz="2400" kern="1200">
                <a:solidFill>
                  <a:schemeClr val="tx1">
                    <a:tint val="75000"/>
                  </a:schemeClr>
                </a:solidFill>
                <a:latin typeface="+mn-lt"/>
                <a:ea typeface="ＭＳ Ｐゴシック" pitchFamily="-65" charset="-128"/>
                <a:cs typeface="+mn-cs"/>
              </a:defRPr>
            </a:lvl3pPr>
            <a:lvl4pPr marL="13716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pitchFamily="-65" charset="-128"/>
                <a:cs typeface="+mn-cs"/>
              </a:defRPr>
            </a:lvl4pPr>
            <a:lvl5pPr marL="1828800" indent="0" algn="ctr" defTabSz="457200" rtl="0" eaLnBrk="0" fontAlgn="base" hangingPunct="0">
              <a:spcBef>
                <a:spcPct val="20000"/>
              </a:spcBef>
              <a:spcAft>
                <a:spcPct val="0"/>
              </a:spcAft>
              <a:buFont typeface="Arial" charset="0"/>
              <a:buNone/>
              <a:defRPr sz="2000" kern="1200">
                <a:solidFill>
                  <a:schemeClr val="tx1">
                    <a:tint val="75000"/>
                  </a:schemeClr>
                </a:solidFill>
                <a:latin typeface="+mn-lt"/>
                <a:ea typeface="ＭＳ Ｐゴシック" pitchFamily="-65"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eaLnBrk="1" hangingPunct="1">
              <a:lnSpc>
                <a:spcPct val="90000"/>
              </a:lnSpc>
              <a:defRPr/>
            </a:pPr>
            <a:endParaRPr lang="en-US" b="1" dirty="0" smtClean="0">
              <a:cs typeface="ＭＳ Ｐゴシック" pitchFamily="-65" charset="-128"/>
            </a:endParaRPr>
          </a:p>
          <a:p>
            <a:pPr eaLnBrk="1" hangingPunct="1">
              <a:lnSpc>
                <a:spcPct val="90000"/>
              </a:lnSpc>
              <a:defRPr/>
            </a:pPr>
            <a:r>
              <a:rPr lang="en-US" b="1" dirty="0" smtClean="0">
                <a:cs typeface="ＭＳ Ｐゴシック" pitchFamily="-65" charset="-128"/>
              </a:rPr>
              <a:t>Greg Gerling</a:t>
            </a:r>
          </a:p>
          <a:p>
            <a:pPr eaLnBrk="1" hangingPunct="1">
              <a:lnSpc>
                <a:spcPct val="90000"/>
              </a:lnSpc>
              <a:defRPr/>
            </a:pPr>
            <a:endParaRPr lang="en-US" sz="500" dirty="0" smtClean="0">
              <a:cs typeface="ＭＳ Ｐゴシック" pitchFamily="-65" charset="-128"/>
            </a:endParaRPr>
          </a:p>
          <a:p>
            <a:pPr eaLnBrk="1" hangingPunct="1">
              <a:lnSpc>
                <a:spcPct val="90000"/>
              </a:lnSpc>
              <a:defRPr/>
            </a:pPr>
            <a:endParaRPr lang="en-US" sz="2800" dirty="0" smtClean="0">
              <a:cs typeface="ＭＳ Ｐゴシック" pitchFamily="-65" charset="-128"/>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690A4B24-5EA0-46C6-9BAF-B33D07A19DBD}" type="slidenum">
              <a:rPr lang="en-US" smtClean="0"/>
              <a:pPr>
                <a:defRPr/>
              </a:pPr>
              <a:t>9</a:t>
            </a:fld>
            <a:endParaRPr lang="en-US"/>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0" y="278050"/>
            <a:ext cx="9144000" cy="6137754"/>
          </a:xfrm>
          <a:prstGeom prst="rect">
            <a:avLst/>
          </a:prstGeom>
          <a:noFill/>
          <a:ln w="9525">
            <a:noFill/>
            <a:miter lim="800000"/>
            <a:headEnd/>
            <a:tailEnd/>
          </a:ln>
        </p:spPr>
      </p:pic>
    </p:spTree>
    <p:extLst>
      <p:ext uri="{BB962C8B-B14F-4D97-AF65-F5344CB8AC3E}">
        <p14:creationId xmlns:p14="http://schemas.microsoft.com/office/powerpoint/2010/main" val="27482095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690A4B24-5EA0-46C6-9BAF-B33D07A19DBD}" type="slidenum">
              <a:rPr lang="en-US" smtClean="0"/>
              <a:pPr>
                <a:defRPr/>
              </a:pPr>
              <a:t>10</a:t>
            </a:fld>
            <a:endParaRPr lang="en-US"/>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657600" y="-2673996"/>
            <a:ext cx="14192255" cy="9526309"/>
          </a:xfrm>
          <a:prstGeom prst="rect">
            <a:avLst/>
          </a:prstGeom>
          <a:noFill/>
          <a:ln w="9525">
            <a:noFill/>
            <a:miter lim="800000"/>
            <a:headEnd/>
            <a:tailEnd/>
          </a:ln>
        </p:spPr>
      </p:pic>
    </p:spTree>
    <p:extLst>
      <p:ext uri="{BB962C8B-B14F-4D97-AF65-F5344CB8AC3E}">
        <p14:creationId xmlns:p14="http://schemas.microsoft.com/office/powerpoint/2010/main" val="33936826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838200"/>
            <a:ext cx="9013695" cy="6050289"/>
          </a:xfrm>
        </p:spPr>
      </p:pic>
      <p:sp>
        <p:nvSpPr>
          <p:cNvPr id="4" name="Slide Number Placeholder 3"/>
          <p:cNvSpPr>
            <a:spLocks noGrp="1"/>
          </p:cNvSpPr>
          <p:nvPr>
            <p:ph type="sldNum" sz="quarter" idx="12"/>
          </p:nvPr>
        </p:nvSpPr>
        <p:spPr/>
        <p:txBody>
          <a:bodyPr/>
          <a:lstStyle/>
          <a:p>
            <a:pPr>
              <a:defRPr/>
            </a:pPr>
            <a:fld id="{690A4B24-5EA0-46C6-9BAF-B33D07A19DBD}" type="slidenum">
              <a:rPr lang="en-US" smtClean="0"/>
              <a:pPr>
                <a:defRPr/>
              </a:pPr>
              <a:t>11</a:t>
            </a:fld>
            <a:endParaRPr lang="en-US"/>
          </a:p>
        </p:txBody>
      </p:sp>
      <p:sp>
        <p:nvSpPr>
          <p:cNvPr id="3" name="Rectangle 2"/>
          <p:cNvSpPr/>
          <p:nvPr/>
        </p:nvSpPr>
        <p:spPr>
          <a:xfrm>
            <a:off x="0" y="0"/>
            <a:ext cx="2614246" cy="1938992"/>
          </a:xfrm>
          <a:prstGeom prst="rect">
            <a:avLst/>
          </a:prstGeom>
          <a:solidFill>
            <a:schemeClr val="bg1">
              <a:lumMod val="75000"/>
            </a:schemeClr>
          </a:solidFill>
        </p:spPr>
        <p:txBody>
          <a:bodyPr wrap="square">
            <a:spAutoFit/>
          </a:bodyPr>
          <a:lstStyle/>
          <a:p>
            <a:r>
              <a:rPr lang="en-US" sz="1200" dirty="0" smtClean="0"/>
              <a:t>Two </a:t>
            </a:r>
            <a:r>
              <a:rPr lang="en-US" sz="1200" dirty="0"/>
              <a:t>dots </a:t>
            </a:r>
            <a:r>
              <a:rPr lang="en-US" sz="1200" dirty="0" smtClean="0"/>
              <a:t>as an example: Say </a:t>
            </a:r>
            <a:r>
              <a:rPr lang="en-US" sz="1200" dirty="0"/>
              <a:t>it is 25C and 70% humidity (blue dot). You would follow a line of constant enthalpy (black lines) until you reach 50% RH (yellow dot). You then read the “comfort index” as 28C. In other words, because it is so humid, even though it’s relatively cool (25C is not bad), it feels like it would if it were 28C at 50% RH.</a:t>
            </a:r>
          </a:p>
        </p:txBody>
      </p:sp>
    </p:spTree>
    <p:extLst>
      <p:ext uri="{BB962C8B-B14F-4D97-AF65-F5344CB8AC3E}">
        <p14:creationId xmlns:p14="http://schemas.microsoft.com/office/powerpoint/2010/main" val="12374314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t>Lines of constant comfort index are lines of constant enthalpy (case of 50% relative humidity</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417638"/>
            <a:ext cx="8382000" cy="5423001"/>
          </a:xfrm>
        </p:spPr>
      </p:pic>
      <p:sp>
        <p:nvSpPr>
          <p:cNvPr id="4" name="Slide Number Placeholder 3"/>
          <p:cNvSpPr>
            <a:spLocks noGrp="1"/>
          </p:cNvSpPr>
          <p:nvPr>
            <p:ph type="sldNum" sz="quarter" idx="12"/>
          </p:nvPr>
        </p:nvSpPr>
        <p:spPr/>
        <p:txBody>
          <a:bodyPr/>
          <a:lstStyle/>
          <a:p>
            <a:pPr>
              <a:defRPr/>
            </a:pPr>
            <a:fld id="{690A4B24-5EA0-46C6-9BAF-B33D07A19DBD}" type="slidenum">
              <a:rPr lang="en-US" smtClean="0"/>
              <a:pPr>
                <a:defRPr/>
              </a:pPr>
              <a:t>12</a:t>
            </a:fld>
            <a:endParaRPr lang="en-US"/>
          </a:p>
        </p:txBody>
      </p:sp>
    </p:spTree>
    <p:extLst>
      <p:ext uri="{BB962C8B-B14F-4D97-AF65-F5344CB8AC3E}">
        <p14:creationId xmlns:p14="http://schemas.microsoft.com/office/powerpoint/2010/main" val="332367154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222340"/>
            <a:ext cx="12448856" cy="8054182"/>
          </a:xfrm>
        </p:spPr>
      </p:pic>
      <p:sp>
        <p:nvSpPr>
          <p:cNvPr id="4" name="Slide Number Placeholder 3"/>
          <p:cNvSpPr>
            <a:spLocks noGrp="1"/>
          </p:cNvSpPr>
          <p:nvPr>
            <p:ph type="sldNum" sz="quarter" idx="12"/>
          </p:nvPr>
        </p:nvSpPr>
        <p:spPr/>
        <p:txBody>
          <a:bodyPr/>
          <a:lstStyle/>
          <a:p>
            <a:pPr>
              <a:defRPr/>
            </a:pPr>
            <a:fld id="{690A4B24-5EA0-46C6-9BAF-B33D07A19DBD}" type="slidenum">
              <a:rPr lang="en-US" smtClean="0"/>
              <a:pPr>
                <a:defRPr/>
              </a:pPr>
              <a:t>13</a:t>
            </a:fld>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1622882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Notes on FAQs</a:t>
            </a:r>
            <a:endParaRPr lang="en-US" dirty="0"/>
          </a:p>
        </p:txBody>
      </p:sp>
      <p:sp>
        <p:nvSpPr>
          <p:cNvPr id="3" name="Content Placeholder 2"/>
          <p:cNvSpPr>
            <a:spLocks noGrp="1"/>
          </p:cNvSpPr>
          <p:nvPr>
            <p:ph idx="1"/>
          </p:nvPr>
        </p:nvSpPr>
        <p:spPr/>
        <p:txBody>
          <a:bodyPr/>
          <a:lstStyle/>
          <a:p>
            <a:r>
              <a:rPr lang="en-US" sz="2000" dirty="0"/>
              <a:t>It’s not “if you like 50% humidity”, but what temperature it would have to be at 50% to feel the same</a:t>
            </a:r>
            <a:r>
              <a:rPr lang="en-US" sz="2000" dirty="0" smtClean="0"/>
              <a:t>.</a:t>
            </a:r>
          </a:p>
          <a:p>
            <a:r>
              <a:rPr lang="en-US" sz="2000" dirty="0"/>
              <a:t>When controlling by “comfort index” you’re essentially controlling on enthalpy. If you want your house to be 25C/50%RH, then you start there </a:t>
            </a:r>
            <a:r>
              <a:rPr lang="en-US" sz="2000" dirty="0" smtClean="0"/>
              <a:t>and </a:t>
            </a:r>
            <a:r>
              <a:rPr lang="en-US" sz="2000" dirty="0"/>
              <a:t>draw a line of constant enthalpy. If the temperature/humidity combination — any combination — is to the upper right, the AC will come on. Anything to the lower left, the AC goes off (less a small dead-band). So 23C/70% would be right on the line, as would 20C/90</a:t>
            </a:r>
            <a:r>
              <a:rPr lang="en-US" sz="2000" dirty="0" smtClean="0"/>
              <a:t>%.  The </a:t>
            </a:r>
            <a:r>
              <a:rPr lang="en-US" sz="2000" dirty="0"/>
              <a:t>trouble is that the way the AC works, as it comes on, the point will move down and to the left, so saying that you’d “follow the line back up to 70%” doesn’t really make sense</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pPr>
              <a:defRPr/>
            </a:pPr>
            <a:fld id="{690A4B24-5EA0-46C6-9BAF-B33D07A19DBD}" type="slidenum">
              <a:rPr lang="en-US" smtClean="0"/>
              <a:pPr>
                <a:defRPr/>
              </a:pPr>
              <a:t>14</a:t>
            </a:fld>
            <a:endParaRPr lang="en-US"/>
          </a:p>
        </p:txBody>
      </p:sp>
    </p:spTree>
    <p:extLst>
      <p:ext uri="{BB962C8B-B14F-4D97-AF65-F5344CB8AC3E}">
        <p14:creationId xmlns:p14="http://schemas.microsoft.com/office/powerpoint/2010/main" val="156631647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t>Ideal Case (in box) where temperature and comfort index match </a:t>
            </a:r>
            <a:r>
              <a:rPr lang="en-US" sz="4000" dirty="0"/>
              <a:t>well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533" y="1600200"/>
            <a:ext cx="7314934" cy="4525963"/>
          </a:xfrm>
        </p:spPr>
      </p:pic>
      <p:sp>
        <p:nvSpPr>
          <p:cNvPr id="4" name="Slide Number Placeholder 3"/>
          <p:cNvSpPr>
            <a:spLocks noGrp="1"/>
          </p:cNvSpPr>
          <p:nvPr>
            <p:ph type="sldNum" sz="quarter" idx="12"/>
          </p:nvPr>
        </p:nvSpPr>
        <p:spPr/>
        <p:txBody>
          <a:bodyPr/>
          <a:lstStyle/>
          <a:p>
            <a:pPr>
              <a:defRPr/>
            </a:pPr>
            <a:fld id="{690A4B24-5EA0-46C6-9BAF-B33D07A19DBD}" type="slidenum">
              <a:rPr lang="en-US" smtClean="0"/>
              <a:pPr>
                <a:defRPr/>
              </a:pPr>
              <a:t>15</a:t>
            </a:fld>
            <a:endParaRPr lang="en-US"/>
          </a:p>
        </p:txBody>
      </p:sp>
      <p:sp>
        <p:nvSpPr>
          <p:cNvPr id="6" name="Rectangle 5"/>
          <p:cNvSpPr/>
          <p:nvPr/>
        </p:nvSpPr>
        <p:spPr>
          <a:xfrm>
            <a:off x="4495667" y="2514600"/>
            <a:ext cx="1371600" cy="1600200"/>
          </a:xfrm>
          <a:prstGeom prst="rect">
            <a:avLst/>
          </a:prstGeom>
          <a:solidFill>
            <a:srgbClr val="FFFF00">
              <a:alpha val="12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667000" y="2181196"/>
            <a:ext cx="4224233" cy="369332"/>
          </a:xfrm>
          <a:prstGeom prst="rect">
            <a:avLst/>
          </a:prstGeom>
          <a:noFill/>
        </p:spPr>
        <p:txBody>
          <a:bodyPr wrap="none" rtlCol="0">
            <a:spAutoFit/>
          </a:bodyPr>
          <a:lstStyle/>
          <a:p>
            <a:r>
              <a:rPr lang="en-US" dirty="0" smtClean="0"/>
              <a:t>Set-point and comfort index really close</a:t>
            </a:r>
            <a:endParaRPr lang="en-US" dirty="0"/>
          </a:p>
        </p:txBody>
      </p:sp>
    </p:spTree>
    <p:extLst>
      <p:ext uri="{BB962C8B-B14F-4D97-AF65-F5344CB8AC3E}">
        <p14:creationId xmlns:p14="http://schemas.microsoft.com/office/powerpoint/2010/main" val="11791888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Your Task</a:t>
            </a:r>
            <a:endParaRPr lang="en-US" dirty="0"/>
          </a:p>
        </p:txBody>
      </p:sp>
      <p:sp>
        <p:nvSpPr>
          <p:cNvPr id="3" name="Content Placeholder 2"/>
          <p:cNvSpPr>
            <a:spLocks noGrp="1"/>
          </p:cNvSpPr>
          <p:nvPr>
            <p:ph idx="1"/>
          </p:nvPr>
        </p:nvSpPr>
        <p:spPr/>
        <p:txBody>
          <a:bodyPr/>
          <a:lstStyle/>
          <a:p>
            <a:r>
              <a:rPr lang="en-US" sz="2800" dirty="0" smtClean="0"/>
              <a:t>Create/re- design in storyboard format</a:t>
            </a:r>
          </a:p>
          <a:p>
            <a:pPr lvl="1"/>
            <a:r>
              <a:rPr lang="en-US" sz="2400" dirty="0" smtClean="0"/>
              <a:t>the monitoring interface/s </a:t>
            </a:r>
          </a:p>
          <a:p>
            <a:pPr lvl="1"/>
            <a:r>
              <a:rPr lang="en-US" sz="2400" dirty="0" smtClean="0"/>
              <a:t>the control interface so that the user can set a desired temperature, humidity, or comfort index (explained later)</a:t>
            </a:r>
          </a:p>
          <a:p>
            <a:r>
              <a:rPr lang="en-US" sz="2800" dirty="0"/>
              <a:t>Justify the design by connecting specific design principles, navigation strategies, information resolution, etc. to specific information requirements of this domain. </a:t>
            </a:r>
            <a:endParaRPr lang="en-US" sz="2800" dirty="0" smtClean="0"/>
          </a:p>
        </p:txBody>
      </p:sp>
      <p:sp>
        <p:nvSpPr>
          <p:cNvPr id="4" name="Slide Number Placeholder 3"/>
          <p:cNvSpPr>
            <a:spLocks noGrp="1"/>
          </p:cNvSpPr>
          <p:nvPr>
            <p:ph type="sldNum" sz="quarter" idx="12"/>
          </p:nvPr>
        </p:nvSpPr>
        <p:spPr/>
        <p:txBody>
          <a:bodyPr/>
          <a:lstStyle/>
          <a:p>
            <a:pPr>
              <a:defRPr/>
            </a:pPr>
            <a:fld id="{690A4B24-5EA0-46C6-9BAF-B33D07A19DBD}" type="slidenum">
              <a:rPr lang="en-US" smtClean="0"/>
              <a:pPr>
                <a:defRPr/>
              </a:pPr>
              <a:t>16</a:t>
            </a:fld>
            <a:endParaRPr lang="en-US"/>
          </a:p>
        </p:txBody>
      </p:sp>
    </p:spTree>
    <p:extLst>
      <p:ext uri="{BB962C8B-B14F-4D97-AF65-F5344CB8AC3E}">
        <p14:creationId xmlns:p14="http://schemas.microsoft.com/office/powerpoint/2010/main" val="12010850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algn="l"/>
            <a:r>
              <a:rPr lang="en-US" dirty="0" smtClean="0">
                <a:latin typeface="Calibri" charset="0"/>
                <a:ea typeface="ＭＳ Ｐゴシック" charset="0"/>
                <a:cs typeface="ＭＳ Ｐゴシック" charset="0"/>
              </a:rPr>
              <a:t>Demonstrate that new UI will help user in three distinct use cases</a:t>
            </a:r>
            <a:endParaRPr lang="en-US" dirty="0">
              <a:latin typeface="Calibri" charset="0"/>
              <a:ea typeface="ＭＳ Ｐゴシック" charset="0"/>
              <a:cs typeface="ＭＳ Ｐゴシック" charset="0"/>
            </a:endParaRPr>
          </a:p>
        </p:txBody>
      </p:sp>
      <p:sp>
        <p:nvSpPr>
          <p:cNvPr id="94210" name="Content Placeholder 2"/>
          <p:cNvSpPr>
            <a:spLocks noGrp="1"/>
          </p:cNvSpPr>
          <p:nvPr>
            <p:ph idx="1"/>
          </p:nvPr>
        </p:nvSpPr>
        <p:spPr/>
        <p:txBody>
          <a:bodyPr/>
          <a:lstStyle/>
          <a:p>
            <a:pPr algn="just"/>
            <a:r>
              <a:rPr lang="en-US" sz="2800" dirty="0" smtClean="0"/>
              <a:t>Urgent issue</a:t>
            </a:r>
          </a:p>
          <a:p>
            <a:pPr algn="just"/>
            <a:r>
              <a:rPr lang="en-US" sz="2800" dirty="0" smtClean="0"/>
              <a:t>Less </a:t>
            </a:r>
            <a:r>
              <a:rPr lang="en-US" sz="2800" dirty="0"/>
              <a:t>urgent issue, yet must be detected and dealt </a:t>
            </a:r>
            <a:r>
              <a:rPr lang="en-US" sz="2800" dirty="0" smtClean="0"/>
              <a:t>with</a:t>
            </a:r>
          </a:p>
          <a:p>
            <a:pPr algn="just"/>
            <a:r>
              <a:rPr lang="en-US" sz="2800" dirty="0" smtClean="0"/>
              <a:t>Controlling comfort </a:t>
            </a:r>
            <a:r>
              <a:rPr lang="en-US" sz="2800" dirty="0"/>
              <a:t>index </a:t>
            </a:r>
            <a:r>
              <a:rPr lang="en-US" sz="2800" dirty="0" smtClean="0"/>
              <a:t>rather than temperature</a:t>
            </a:r>
          </a:p>
          <a:p>
            <a:pPr algn="just"/>
            <a:endParaRPr lang="en-US" sz="2800" dirty="0" smtClean="0"/>
          </a:p>
          <a:p>
            <a:pPr algn="just"/>
            <a:r>
              <a:rPr lang="en-US" sz="2800" dirty="0" smtClean="0"/>
              <a:t>Note that the first two are monitoring </a:t>
            </a:r>
            <a:r>
              <a:rPr lang="en-US" sz="2800" dirty="0"/>
              <a:t>functions </a:t>
            </a:r>
            <a:r>
              <a:rPr lang="en-US" sz="2800" dirty="0" smtClean="0"/>
              <a:t>related, third is both control </a:t>
            </a:r>
            <a:r>
              <a:rPr lang="en-US" sz="2800" dirty="0"/>
              <a:t>and </a:t>
            </a:r>
            <a:r>
              <a:rPr lang="en-US" sz="2800" dirty="0" smtClean="0"/>
              <a:t>monitoring </a:t>
            </a:r>
            <a:r>
              <a:rPr lang="en-US" sz="2800" dirty="0"/>
              <a:t>functions </a:t>
            </a:r>
            <a:r>
              <a:rPr lang="en-US" sz="2800" dirty="0" smtClean="0"/>
              <a:t>related.</a:t>
            </a:r>
            <a:endParaRPr lang="en-US" sz="2800" dirty="0">
              <a:latin typeface="Calibri" charset="0"/>
              <a:ea typeface="ＭＳ Ｐゴシック" charset="0"/>
              <a:cs typeface="ＭＳ Ｐゴシック" charset="0"/>
            </a:endParaRPr>
          </a:p>
        </p:txBody>
      </p:sp>
      <p:sp>
        <p:nvSpPr>
          <p:cNvPr id="942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52DE495-0437-3C48-B910-8DABFFDB9BDE}" type="slidenum">
              <a:rPr lang="en-US" sz="1200">
                <a:solidFill>
                  <a:srgbClr val="898989"/>
                </a:solidFill>
              </a:rPr>
              <a:pPr eaLnBrk="1" hangingPunct="1"/>
              <a:t>17</a:t>
            </a:fld>
            <a:endParaRPr lang="en-US" sz="1200">
              <a:solidFill>
                <a:srgbClr val="898989"/>
              </a:solidFill>
            </a:endParaRPr>
          </a:p>
        </p:txBody>
      </p:sp>
    </p:spTree>
    <p:extLst>
      <p:ext uri="{BB962C8B-B14F-4D97-AF65-F5344CB8AC3E}">
        <p14:creationId xmlns:p14="http://schemas.microsoft.com/office/powerpoint/2010/main" val="15078432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DIY Home Monitoring System</a:t>
            </a:r>
            <a:endParaRPr lang="en-US" dirty="0"/>
          </a:p>
        </p:txBody>
      </p:sp>
      <p:sp>
        <p:nvSpPr>
          <p:cNvPr id="3" name="Content Placeholder 2"/>
          <p:cNvSpPr>
            <a:spLocks noGrp="1"/>
          </p:cNvSpPr>
          <p:nvPr>
            <p:ph idx="1"/>
          </p:nvPr>
        </p:nvSpPr>
        <p:spPr/>
        <p:txBody>
          <a:bodyPr/>
          <a:lstStyle/>
          <a:p>
            <a:r>
              <a:rPr lang="en-US" sz="3000" dirty="0" smtClean="0"/>
              <a:t>The client has set up an array of sensors to monitor the climate within his home and live streams the data to a UI on a website</a:t>
            </a:r>
          </a:p>
          <a:p>
            <a:r>
              <a:rPr lang="en-US" sz="3000" dirty="0" smtClean="0"/>
              <a:t>The data visualized on the UI requires significant cognitive effort and prior technological knowledge make sense of overall status</a:t>
            </a:r>
          </a:p>
          <a:p>
            <a:r>
              <a:rPr lang="en-US" sz="3000" dirty="0" smtClean="0"/>
              <a:t>Your task is to redesign the UI so an average person can understand and take advantage of all the benefits it can provide</a:t>
            </a:r>
            <a:endParaRPr lang="en-US" sz="3000" dirty="0"/>
          </a:p>
        </p:txBody>
      </p:sp>
      <p:sp>
        <p:nvSpPr>
          <p:cNvPr id="4" name="Slide Number Placeholder 3"/>
          <p:cNvSpPr>
            <a:spLocks noGrp="1"/>
          </p:cNvSpPr>
          <p:nvPr>
            <p:ph type="sldNum" sz="quarter" idx="12"/>
          </p:nvPr>
        </p:nvSpPr>
        <p:spPr/>
        <p:txBody>
          <a:bodyPr/>
          <a:lstStyle/>
          <a:p>
            <a:pPr>
              <a:defRPr/>
            </a:pPr>
            <a:fld id="{690A4B24-5EA0-46C6-9BAF-B33D07A19DBD}" type="slidenum">
              <a:rPr lang="en-US" smtClean="0"/>
              <a:pPr>
                <a:defRPr/>
              </a:pPr>
              <a:t>1</a:t>
            </a:fld>
            <a:endParaRPr lang="en-US"/>
          </a:p>
        </p:txBody>
      </p:sp>
    </p:spTree>
    <p:extLst>
      <p:ext uri="{BB962C8B-B14F-4D97-AF65-F5344CB8AC3E}">
        <p14:creationId xmlns:p14="http://schemas.microsoft.com/office/powerpoint/2010/main" val="8001202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Basic System Design</a:t>
            </a:r>
            <a:endParaRPr lang="en-US" dirty="0"/>
          </a:p>
        </p:txBody>
      </p:sp>
      <p:sp>
        <p:nvSpPr>
          <p:cNvPr id="4" name="Slide Number Placeholder 3"/>
          <p:cNvSpPr>
            <a:spLocks noGrp="1"/>
          </p:cNvSpPr>
          <p:nvPr>
            <p:ph type="sldNum" sz="quarter" idx="12"/>
          </p:nvPr>
        </p:nvSpPr>
        <p:spPr/>
        <p:txBody>
          <a:bodyPr/>
          <a:lstStyle/>
          <a:p>
            <a:pPr>
              <a:defRPr/>
            </a:pPr>
            <a:fld id="{690A4B24-5EA0-46C6-9BAF-B33D07A19DBD}" type="slidenum">
              <a:rPr lang="en-US" smtClean="0"/>
              <a:pPr>
                <a:defRPr/>
              </a:pPr>
              <a:t>2</a:t>
            </a:fld>
            <a:endParaRPr lang="en-US"/>
          </a:p>
        </p:txBody>
      </p:sp>
      <p:sp>
        <p:nvSpPr>
          <p:cNvPr id="8" name="Snip Same Side Corner Rectangle 7"/>
          <p:cNvSpPr/>
          <p:nvPr/>
        </p:nvSpPr>
        <p:spPr>
          <a:xfrm>
            <a:off x="4078816" y="4016064"/>
            <a:ext cx="2159000" cy="2438400"/>
          </a:xfrm>
          <a:prstGeom prst="snip2SameRect">
            <a:avLst/>
          </a:prstGeom>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656416" y="5082864"/>
            <a:ext cx="6858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iamond 9"/>
          <p:cNvSpPr/>
          <p:nvPr/>
        </p:nvSpPr>
        <p:spPr>
          <a:xfrm>
            <a:off x="6618816" y="5080042"/>
            <a:ext cx="533400" cy="505178"/>
          </a:xfrm>
          <a:prstGeom prst="diamon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4866216" y="5043353"/>
            <a:ext cx="533400" cy="505178"/>
          </a:xfrm>
          <a:prstGeom prst="diamond">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Elbow Connector 12"/>
          <p:cNvCxnSpPr>
            <a:stCxn id="9" idx="0"/>
          </p:cNvCxnSpPr>
          <p:nvPr/>
        </p:nvCxnSpPr>
        <p:spPr>
          <a:xfrm rot="5400000" flipH="1" flipV="1">
            <a:off x="3348566" y="4352614"/>
            <a:ext cx="381000" cy="1079500"/>
          </a:xfrm>
          <a:prstGeom prst="bentConnector2">
            <a:avLst/>
          </a:prstGeom>
          <a:ln w="76200" cmpd="sng">
            <a:tailEnd type="arrow"/>
          </a:ln>
        </p:spPr>
        <p:style>
          <a:lnRef idx="2">
            <a:schemeClr val="accent1"/>
          </a:lnRef>
          <a:fillRef idx="0">
            <a:schemeClr val="accent1"/>
          </a:fillRef>
          <a:effectRef idx="1">
            <a:schemeClr val="accent1"/>
          </a:effectRef>
          <a:fontRef idx="minor">
            <a:schemeClr val="tx1"/>
          </a:fontRef>
        </p:style>
      </p:cxnSp>
      <p:cxnSp>
        <p:nvCxnSpPr>
          <p:cNvPr id="16" name="Elbow Connector 15"/>
          <p:cNvCxnSpPr>
            <a:endCxn id="9" idx="2"/>
          </p:cNvCxnSpPr>
          <p:nvPr/>
        </p:nvCxnSpPr>
        <p:spPr>
          <a:xfrm rot="10800000">
            <a:off x="2999316" y="5692464"/>
            <a:ext cx="1066800" cy="507294"/>
          </a:xfrm>
          <a:prstGeom prst="bentConnector2">
            <a:avLst/>
          </a:prstGeom>
          <a:ln w="76200" cmpd="sng">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656416" y="5082864"/>
            <a:ext cx="685800" cy="646331"/>
          </a:xfrm>
          <a:prstGeom prst="rect">
            <a:avLst/>
          </a:prstGeom>
          <a:noFill/>
        </p:spPr>
        <p:txBody>
          <a:bodyPr wrap="square" rtlCol="0">
            <a:spAutoFit/>
          </a:bodyPr>
          <a:lstStyle/>
          <a:p>
            <a:pPr algn="ctr"/>
            <a:r>
              <a:rPr lang="en-US" dirty="0" smtClean="0">
                <a:latin typeface="+mj-lt"/>
              </a:rPr>
              <a:t>A/C</a:t>
            </a:r>
            <a:r>
              <a:rPr lang="en-US" dirty="0" smtClean="0"/>
              <a:t> </a:t>
            </a:r>
            <a:r>
              <a:rPr lang="en-US" dirty="0" smtClean="0">
                <a:latin typeface="+mj-lt"/>
              </a:rPr>
              <a:t>Unit</a:t>
            </a:r>
            <a:endParaRPr lang="en-US" dirty="0">
              <a:latin typeface="+mj-lt"/>
            </a:endParaRPr>
          </a:p>
        </p:txBody>
      </p:sp>
      <p:sp>
        <p:nvSpPr>
          <p:cNvPr id="23" name="TextBox 22"/>
          <p:cNvSpPr txBox="1"/>
          <p:nvPr/>
        </p:nvSpPr>
        <p:spPr>
          <a:xfrm>
            <a:off x="4332816" y="4332532"/>
            <a:ext cx="1524000" cy="369332"/>
          </a:xfrm>
          <a:prstGeom prst="rect">
            <a:avLst/>
          </a:prstGeom>
          <a:noFill/>
        </p:spPr>
        <p:txBody>
          <a:bodyPr wrap="square" rtlCol="0">
            <a:spAutoFit/>
          </a:bodyPr>
          <a:lstStyle/>
          <a:p>
            <a:pPr algn="ctr"/>
            <a:r>
              <a:rPr lang="en-US" dirty="0" smtClean="0">
                <a:latin typeface="+mj-lt"/>
              </a:rPr>
              <a:t>House</a:t>
            </a:r>
            <a:endParaRPr lang="en-US" dirty="0">
              <a:latin typeface="+mj-lt"/>
            </a:endParaRPr>
          </a:p>
        </p:txBody>
      </p:sp>
      <p:sp>
        <p:nvSpPr>
          <p:cNvPr id="24" name="Diamond 23"/>
          <p:cNvSpPr/>
          <p:nvPr/>
        </p:nvSpPr>
        <p:spPr>
          <a:xfrm>
            <a:off x="4066116" y="4575569"/>
            <a:ext cx="266700" cy="252589"/>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iamond 25"/>
          <p:cNvSpPr/>
          <p:nvPr/>
        </p:nvSpPr>
        <p:spPr>
          <a:xfrm>
            <a:off x="4085166" y="6073463"/>
            <a:ext cx="266700" cy="252589"/>
          </a:xfrm>
          <a:prstGeom prst="diamond">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5247216" y="4244664"/>
            <a:ext cx="1600200" cy="990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0" idx="0"/>
          </p:cNvCxnSpPr>
          <p:nvPr/>
        </p:nvCxnSpPr>
        <p:spPr>
          <a:xfrm>
            <a:off x="6847416" y="4244664"/>
            <a:ext cx="38100" cy="83537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870927" y="3294755"/>
            <a:ext cx="2324100" cy="923330"/>
          </a:xfrm>
          <a:prstGeom prst="rect">
            <a:avLst/>
          </a:prstGeom>
          <a:noFill/>
        </p:spPr>
        <p:txBody>
          <a:bodyPr wrap="square" rtlCol="0">
            <a:spAutoFit/>
          </a:bodyPr>
          <a:lstStyle/>
          <a:p>
            <a:pPr algn="ctr"/>
            <a:r>
              <a:rPr lang="en-US" dirty="0" smtClean="0">
                <a:latin typeface="+mj-lt"/>
              </a:rPr>
              <a:t>Indoor &amp; Outdoor Temp + Humidity Sensors</a:t>
            </a:r>
            <a:endParaRPr lang="en-US" dirty="0">
              <a:latin typeface="+mj-lt"/>
            </a:endParaRPr>
          </a:p>
        </p:txBody>
      </p:sp>
      <p:cxnSp>
        <p:nvCxnSpPr>
          <p:cNvPr id="35" name="Straight Arrow Connector 34"/>
          <p:cNvCxnSpPr>
            <a:endCxn id="24" idx="0"/>
          </p:cNvCxnSpPr>
          <p:nvPr/>
        </p:nvCxnSpPr>
        <p:spPr>
          <a:xfrm>
            <a:off x="3723216" y="4016064"/>
            <a:ext cx="476250" cy="55950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26" idx="0"/>
          </p:cNvCxnSpPr>
          <p:nvPr/>
        </p:nvCxnSpPr>
        <p:spPr>
          <a:xfrm>
            <a:off x="3723216" y="4016064"/>
            <a:ext cx="495300" cy="20573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604433" y="3700732"/>
            <a:ext cx="2286000" cy="646331"/>
          </a:xfrm>
          <a:prstGeom prst="rect">
            <a:avLst/>
          </a:prstGeom>
          <a:noFill/>
        </p:spPr>
        <p:txBody>
          <a:bodyPr wrap="square" rtlCol="0">
            <a:spAutoFit/>
          </a:bodyPr>
          <a:lstStyle/>
          <a:p>
            <a:pPr algn="ctr"/>
            <a:r>
              <a:rPr lang="en-US" dirty="0" smtClean="0">
                <a:latin typeface="+mj-lt"/>
              </a:rPr>
              <a:t>Return &amp; Supply Air Temp Sensors</a:t>
            </a:r>
            <a:endParaRPr lang="en-US" dirty="0">
              <a:latin typeface="+mj-lt"/>
            </a:endParaRPr>
          </a:p>
        </p:txBody>
      </p:sp>
      <p:sp>
        <p:nvSpPr>
          <p:cNvPr id="41" name="TextBox 40"/>
          <p:cNvSpPr txBox="1"/>
          <p:nvPr/>
        </p:nvSpPr>
        <p:spPr>
          <a:xfrm>
            <a:off x="457200" y="1340555"/>
            <a:ext cx="8229600" cy="2142125"/>
          </a:xfrm>
          <a:prstGeom prst="rect">
            <a:avLst/>
          </a:prstGeom>
          <a:noFill/>
        </p:spPr>
        <p:txBody>
          <a:bodyPr wrap="square" rtlCol="0">
            <a:spAutoFit/>
          </a:bodyPr>
          <a:lstStyle/>
          <a:p>
            <a:pPr marL="285750" indent="-285750">
              <a:buFont typeface="Arial"/>
              <a:buChar char="•"/>
            </a:pPr>
            <a:r>
              <a:rPr lang="en-US" sz="2400" dirty="0" smtClean="0">
                <a:latin typeface="+mj-lt"/>
              </a:rPr>
              <a:t>Sensors monitor indoor and outdoor temperature and humidity along with the supply air temperature and return air temperature coming from/going to the A/C unit</a:t>
            </a:r>
          </a:p>
          <a:p>
            <a:pPr marL="285750" indent="-285750">
              <a:lnSpc>
                <a:spcPct val="130000"/>
              </a:lnSpc>
              <a:buFont typeface="Arial"/>
              <a:buChar char="•"/>
            </a:pPr>
            <a:r>
              <a:rPr lang="en-US" sz="2400" dirty="0" smtClean="0">
                <a:latin typeface="+mj-lt"/>
              </a:rPr>
              <a:t>Indoor control panel for A/C unit</a:t>
            </a:r>
          </a:p>
          <a:p>
            <a:pPr marL="285750" indent="-285750">
              <a:lnSpc>
                <a:spcPct val="130000"/>
              </a:lnSpc>
              <a:buFont typeface="Arial"/>
              <a:buChar char="•"/>
            </a:pPr>
            <a:r>
              <a:rPr lang="en-US" sz="2400" dirty="0" smtClean="0">
                <a:latin typeface="+mj-lt"/>
              </a:rPr>
              <a:t>Live data reported to website</a:t>
            </a:r>
            <a:endParaRPr lang="en-US" sz="2400" dirty="0">
              <a:latin typeface="+mj-lt"/>
            </a:endParaRPr>
          </a:p>
        </p:txBody>
      </p:sp>
    </p:spTree>
    <p:extLst>
      <p:ext uri="{BB962C8B-B14F-4D97-AF65-F5344CB8AC3E}">
        <p14:creationId xmlns:p14="http://schemas.microsoft.com/office/powerpoint/2010/main" val="33353389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0000"/>
                </a:solidFill>
              </a:rPr>
              <a:t>Sensors</a:t>
            </a:r>
            <a:endParaRPr lang="en-US" dirty="0">
              <a:solidFill>
                <a:srgbClr val="000000"/>
              </a:solidFill>
            </a:endParaRPr>
          </a:p>
        </p:txBody>
      </p:sp>
      <p:sp>
        <p:nvSpPr>
          <p:cNvPr id="3" name="Content Placeholder 2"/>
          <p:cNvSpPr>
            <a:spLocks noGrp="1"/>
          </p:cNvSpPr>
          <p:nvPr>
            <p:ph idx="1"/>
          </p:nvPr>
        </p:nvSpPr>
        <p:spPr/>
        <p:txBody>
          <a:bodyPr/>
          <a:lstStyle/>
          <a:p>
            <a:r>
              <a:rPr lang="en-US" sz="2700" dirty="0" smtClean="0"/>
              <a:t>Indoor/Outdoor Temperature/Relative Humidity sensors: </a:t>
            </a:r>
            <a:r>
              <a:rPr lang="en-US" sz="2700" i="1" dirty="0" smtClean="0"/>
              <a:t>Honeywell HIH6130</a:t>
            </a:r>
          </a:p>
          <a:p>
            <a:pPr marL="0" indent="0">
              <a:buNone/>
            </a:pPr>
            <a:endParaRPr lang="en-US" sz="2700" dirty="0" smtClean="0"/>
          </a:p>
          <a:p>
            <a:r>
              <a:rPr lang="en-US" sz="2700" dirty="0" smtClean="0"/>
              <a:t>Air supply/return temperature sensors: </a:t>
            </a:r>
            <a:r>
              <a:rPr lang="en-US" sz="2700" i="1" dirty="0" smtClean="0"/>
              <a:t>Analog Devices AD-22100</a:t>
            </a:r>
          </a:p>
        </p:txBody>
      </p:sp>
      <p:sp>
        <p:nvSpPr>
          <p:cNvPr id="4" name="Slide Number Placeholder 3"/>
          <p:cNvSpPr>
            <a:spLocks noGrp="1"/>
          </p:cNvSpPr>
          <p:nvPr>
            <p:ph type="sldNum" sz="quarter" idx="12"/>
          </p:nvPr>
        </p:nvSpPr>
        <p:spPr/>
        <p:txBody>
          <a:bodyPr/>
          <a:lstStyle/>
          <a:p>
            <a:pPr>
              <a:defRPr/>
            </a:pPr>
            <a:fld id="{690A4B24-5EA0-46C6-9BAF-B33D07A19DBD}" type="slidenum">
              <a:rPr lang="en-US" smtClean="0"/>
              <a:pPr>
                <a:defRPr/>
              </a:pPr>
              <a:t>3</a:t>
            </a:fld>
            <a:endParaRPr lang="en-US"/>
          </a:p>
        </p:txBody>
      </p:sp>
      <p:pic>
        <p:nvPicPr>
          <p:cNvPr id="5" name="Picture 4"/>
          <p:cNvPicPr>
            <a:picLocks noChangeAspect="1"/>
          </p:cNvPicPr>
          <p:nvPr/>
        </p:nvPicPr>
        <p:blipFill>
          <a:blip r:embed="rId2"/>
          <a:stretch>
            <a:fillRect/>
          </a:stretch>
        </p:blipFill>
        <p:spPr>
          <a:xfrm>
            <a:off x="4495800" y="3649735"/>
            <a:ext cx="2819400" cy="2487706"/>
          </a:xfrm>
          <a:prstGeom prst="rect">
            <a:avLst/>
          </a:prstGeom>
        </p:spPr>
      </p:pic>
    </p:spTree>
    <p:extLst>
      <p:ext uri="{BB962C8B-B14F-4D97-AF65-F5344CB8AC3E}">
        <p14:creationId xmlns:p14="http://schemas.microsoft.com/office/powerpoint/2010/main" val="16299105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t>User Interface</a:t>
            </a:r>
            <a:endParaRPr lang="en-US" sz="32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53229"/>
            <a:ext cx="8229600" cy="3219905"/>
          </a:xfrm>
        </p:spPr>
      </p:pic>
      <p:sp>
        <p:nvSpPr>
          <p:cNvPr id="4" name="Slide Number Placeholder 3"/>
          <p:cNvSpPr>
            <a:spLocks noGrp="1"/>
          </p:cNvSpPr>
          <p:nvPr>
            <p:ph type="sldNum" sz="quarter" idx="12"/>
          </p:nvPr>
        </p:nvSpPr>
        <p:spPr/>
        <p:txBody>
          <a:bodyPr/>
          <a:lstStyle/>
          <a:p>
            <a:pPr>
              <a:defRPr/>
            </a:pPr>
            <a:fld id="{690A4B24-5EA0-46C6-9BAF-B33D07A19DBD}" type="slidenum">
              <a:rPr lang="en-US" smtClean="0"/>
              <a:pPr>
                <a:defRPr/>
              </a:pPr>
              <a:t>4</a:t>
            </a:fld>
            <a:endParaRPr lang="en-US"/>
          </a:p>
        </p:txBody>
      </p:sp>
      <p:sp>
        <p:nvSpPr>
          <p:cNvPr id="3" name="TextBox 2"/>
          <p:cNvSpPr txBox="1"/>
          <p:nvPr/>
        </p:nvSpPr>
        <p:spPr>
          <a:xfrm>
            <a:off x="1676400" y="1175516"/>
            <a:ext cx="6096000" cy="369332"/>
          </a:xfrm>
          <a:prstGeom prst="rect">
            <a:avLst/>
          </a:prstGeom>
          <a:noFill/>
        </p:spPr>
        <p:txBody>
          <a:bodyPr wrap="square" rtlCol="0">
            <a:spAutoFit/>
          </a:bodyPr>
          <a:lstStyle/>
          <a:p>
            <a:r>
              <a:rPr lang="en-US" dirty="0">
                <a:hlinkClick r:id="rId3"/>
              </a:rPr>
              <a:t>http://128.143.6.170/greg/display_comp.php?days=2</a:t>
            </a:r>
            <a:endParaRPr lang="en-US" dirty="0"/>
          </a:p>
        </p:txBody>
      </p:sp>
    </p:spTree>
    <p:extLst>
      <p:ext uri="{BB962C8B-B14F-4D97-AF65-F5344CB8AC3E}">
        <p14:creationId xmlns:p14="http://schemas.microsoft.com/office/powerpoint/2010/main" val="31157232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690A4B24-5EA0-46C6-9BAF-B33D07A19DBD}" type="slidenum">
              <a:rPr lang="en-US" smtClean="0"/>
              <a:pPr>
                <a:defRPr/>
              </a:pPr>
              <a:t>5</a:t>
            </a:fld>
            <a:endParaRPr lang="en-US"/>
          </a:p>
        </p:txBody>
      </p:sp>
      <p:pic>
        <p:nvPicPr>
          <p:cNvPr id="5"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477000" y="228600"/>
            <a:ext cx="15462807" cy="6049962"/>
          </a:xfrm>
          <a:prstGeom prst="rect">
            <a:avLst/>
          </a:prstGeom>
          <a:noFill/>
          <a:ln w="9525">
            <a:noFill/>
            <a:miter lim="800000"/>
            <a:headEnd/>
            <a:tailEnd/>
          </a:ln>
        </p:spPr>
      </p:pic>
    </p:spTree>
    <p:extLst>
      <p:ext uri="{BB962C8B-B14F-4D97-AF65-F5344CB8AC3E}">
        <p14:creationId xmlns:p14="http://schemas.microsoft.com/office/powerpoint/2010/main" val="3483376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t>Variables (Monitored and Controlled)</a:t>
            </a:r>
            <a:endParaRPr lang="en-US" sz="4000" dirty="0"/>
          </a:p>
        </p:txBody>
      </p:sp>
      <p:sp>
        <p:nvSpPr>
          <p:cNvPr id="3" name="Content Placeholder 2"/>
          <p:cNvSpPr>
            <a:spLocks noGrp="1"/>
          </p:cNvSpPr>
          <p:nvPr>
            <p:ph idx="1"/>
          </p:nvPr>
        </p:nvSpPr>
        <p:spPr/>
        <p:txBody>
          <a:bodyPr/>
          <a:lstStyle/>
          <a:p>
            <a:r>
              <a:rPr lang="en-US" sz="2000" dirty="0"/>
              <a:t>Indoor </a:t>
            </a:r>
            <a:r>
              <a:rPr lang="en-US" sz="2000" dirty="0" smtClean="0"/>
              <a:t>Measurements</a:t>
            </a:r>
          </a:p>
          <a:p>
            <a:pPr lvl="1"/>
            <a:r>
              <a:rPr lang="en-US" sz="1600" dirty="0" smtClean="0"/>
              <a:t>Temperature </a:t>
            </a:r>
          </a:p>
          <a:p>
            <a:pPr lvl="1"/>
            <a:r>
              <a:rPr lang="en-US" sz="1600" dirty="0"/>
              <a:t>R</a:t>
            </a:r>
            <a:r>
              <a:rPr lang="en-US" sz="1600" dirty="0" smtClean="0"/>
              <a:t>elative humidity </a:t>
            </a:r>
            <a:endParaRPr lang="en-US" sz="1600" dirty="0" smtClean="0">
              <a:solidFill>
                <a:srgbClr val="FF0000"/>
              </a:solidFill>
            </a:endParaRPr>
          </a:p>
          <a:p>
            <a:r>
              <a:rPr lang="en-US" sz="2000" dirty="0" smtClean="0"/>
              <a:t>Outdoor </a:t>
            </a:r>
            <a:r>
              <a:rPr lang="en-US" sz="2000" dirty="0"/>
              <a:t>Measurements</a:t>
            </a:r>
            <a:endParaRPr lang="en-US" sz="2000" dirty="0" smtClean="0"/>
          </a:p>
          <a:p>
            <a:pPr lvl="1"/>
            <a:r>
              <a:rPr lang="en-US" sz="1600" dirty="0" smtClean="0"/>
              <a:t>Temperature</a:t>
            </a:r>
            <a:endParaRPr lang="en-US" sz="1600" dirty="0">
              <a:solidFill>
                <a:srgbClr val="FF0000"/>
              </a:solidFill>
            </a:endParaRPr>
          </a:p>
          <a:p>
            <a:pPr lvl="1"/>
            <a:r>
              <a:rPr lang="en-US" sz="1600" dirty="0"/>
              <a:t>R</a:t>
            </a:r>
            <a:r>
              <a:rPr lang="en-US" sz="1600" dirty="0" smtClean="0"/>
              <a:t>elative humidity</a:t>
            </a:r>
            <a:endParaRPr lang="en-US" sz="1600" dirty="0">
              <a:solidFill>
                <a:srgbClr val="FF0000"/>
              </a:solidFill>
            </a:endParaRPr>
          </a:p>
          <a:p>
            <a:pPr lvl="1"/>
            <a:r>
              <a:rPr lang="en-US" sz="1600" dirty="0"/>
              <a:t>D</a:t>
            </a:r>
            <a:r>
              <a:rPr lang="en-US" sz="1600" dirty="0" smtClean="0"/>
              <a:t>ew point </a:t>
            </a:r>
            <a:r>
              <a:rPr lang="en-US" sz="1600" dirty="0" smtClean="0">
                <a:solidFill>
                  <a:srgbClr val="FF0000"/>
                </a:solidFill>
              </a:rPr>
              <a:t>(calculated from temp &amp; humidity)</a:t>
            </a:r>
            <a:endParaRPr lang="en-US" sz="1600" dirty="0">
              <a:solidFill>
                <a:srgbClr val="FF0000"/>
              </a:solidFill>
            </a:endParaRPr>
          </a:p>
          <a:p>
            <a:pPr marL="342900" lvl="1" indent="-342900">
              <a:buFont typeface="Arial" charset="0"/>
              <a:buChar char="•"/>
            </a:pPr>
            <a:r>
              <a:rPr lang="en-US" sz="2000" dirty="0" smtClean="0"/>
              <a:t>Equipment Measurements</a:t>
            </a:r>
          </a:p>
          <a:p>
            <a:pPr lvl="1"/>
            <a:r>
              <a:rPr lang="en-US" sz="1600" dirty="0" smtClean="0"/>
              <a:t>Supply </a:t>
            </a:r>
            <a:r>
              <a:rPr lang="en-US" sz="1600" dirty="0"/>
              <a:t>temperature (coming out of the </a:t>
            </a:r>
            <a:r>
              <a:rPr lang="en-US" sz="1600" dirty="0" smtClean="0"/>
              <a:t>furnace)</a:t>
            </a:r>
          </a:p>
          <a:p>
            <a:pPr lvl="1"/>
            <a:r>
              <a:rPr lang="en-US" sz="1600" dirty="0" smtClean="0"/>
              <a:t>Return </a:t>
            </a:r>
            <a:r>
              <a:rPr lang="en-US" sz="1600" dirty="0"/>
              <a:t>temperature (going into the furnace</a:t>
            </a:r>
            <a:r>
              <a:rPr lang="en-US" sz="1600" dirty="0" smtClean="0"/>
              <a:t>)</a:t>
            </a:r>
            <a:endParaRPr lang="en-US" sz="1600" dirty="0" smtClean="0">
              <a:solidFill>
                <a:srgbClr val="FF0000"/>
              </a:solidFill>
            </a:endParaRPr>
          </a:p>
          <a:p>
            <a:pPr lvl="1"/>
            <a:r>
              <a:rPr lang="en-US" sz="1600" dirty="0"/>
              <a:t>Heat added to the space (negative means the AC is running</a:t>
            </a:r>
            <a:r>
              <a:rPr lang="en-US" sz="1600" dirty="0" smtClean="0"/>
              <a:t>) </a:t>
            </a:r>
            <a:r>
              <a:rPr lang="en-US" sz="1600" dirty="0" smtClean="0">
                <a:solidFill>
                  <a:srgbClr val="FF0000"/>
                </a:solidFill>
              </a:rPr>
              <a:t>(calculated value)</a:t>
            </a:r>
            <a:endParaRPr lang="en-US" sz="1600" dirty="0">
              <a:solidFill>
                <a:srgbClr val="FF0000"/>
              </a:solidFill>
            </a:endParaRPr>
          </a:p>
          <a:p>
            <a:pPr marL="342900" lvl="1" indent="-342900">
              <a:buFont typeface="Arial" charset="0"/>
              <a:buChar char="•"/>
            </a:pPr>
            <a:r>
              <a:rPr lang="en-US" sz="2000" dirty="0" smtClean="0"/>
              <a:t>User controls: </a:t>
            </a:r>
            <a:r>
              <a:rPr lang="en-US" sz="1600" dirty="0" smtClean="0"/>
              <a:t>Set-point </a:t>
            </a:r>
            <a:r>
              <a:rPr lang="en-US" sz="1600" dirty="0"/>
              <a:t>(control</a:t>
            </a:r>
            <a:r>
              <a:rPr lang="en-US" sz="1600" dirty="0" smtClean="0"/>
              <a:t>)</a:t>
            </a:r>
            <a:endParaRPr lang="en-US" sz="1600" dirty="0">
              <a:solidFill>
                <a:srgbClr val="FF0000"/>
              </a:solidFill>
            </a:endParaRPr>
          </a:p>
          <a:p>
            <a:r>
              <a:rPr lang="en-US" sz="2000" dirty="0" smtClean="0"/>
              <a:t>Derived “Comfort Index”: Composite </a:t>
            </a:r>
            <a:r>
              <a:rPr lang="en-US" sz="2000" dirty="0"/>
              <a:t>custom index (next </a:t>
            </a:r>
            <a:r>
              <a:rPr lang="en-US" sz="2000" dirty="0" smtClean="0"/>
              <a:t>slide</a:t>
            </a:r>
            <a:r>
              <a:rPr lang="en-US" sz="2000" dirty="0"/>
              <a:t>)</a:t>
            </a:r>
          </a:p>
        </p:txBody>
      </p:sp>
      <p:sp>
        <p:nvSpPr>
          <p:cNvPr id="4" name="Slide Number Placeholder 3"/>
          <p:cNvSpPr>
            <a:spLocks noGrp="1"/>
          </p:cNvSpPr>
          <p:nvPr>
            <p:ph type="sldNum" sz="quarter" idx="12"/>
          </p:nvPr>
        </p:nvSpPr>
        <p:spPr/>
        <p:txBody>
          <a:bodyPr/>
          <a:lstStyle/>
          <a:p>
            <a:pPr>
              <a:defRPr/>
            </a:pPr>
            <a:fld id="{690A4B24-5EA0-46C6-9BAF-B33D07A19DBD}" type="slidenum">
              <a:rPr lang="en-US" smtClean="0"/>
              <a:pPr>
                <a:defRPr/>
              </a:pPr>
              <a:t>6</a:t>
            </a:fld>
            <a:endParaRPr lang="en-US"/>
          </a:p>
        </p:txBody>
      </p:sp>
    </p:spTree>
    <p:extLst>
      <p:ext uri="{BB962C8B-B14F-4D97-AF65-F5344CB8AC3E}">
        <p14:creationId xmlns:p14="http://schemas.microsoft.com/office/powerpoint/2010/main" val="12668678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Derived “Comfort Index”</a:t>
            </a:r>
          </a:p>
        </p:txBody>
      </p:sp>
      <p:sp>
        <p:nvSpPr>
          <p:cNvPr id="3" name="Content Placeholder 2"/>
          <p:cNvSpPr>
            <a:spLocks noGrp="1"/>
          </p:cNvSpPr>
          <p:nvPr>
            <p:ph idx="1"/>
          </p:nvPr>
        </p:nvSpPr>
        <p:spPr/>
        <p:txBody>
          <a:bodyPr/>
          <a:lstStyle/>
          <a:p>
            <a:r>
              <a:rPr lang="en-US" dirty="0" smtClean="0"/>
              <a:t>Say you’re comfortable at 28 C at 50% RH or below in the summertime.  Do you ever notice that on some days 28 C just feels a little too warm?  It could be because it is more humid!</a:t>
            </a:r>
          </a:p>
          <a:p>
            <a:r>
              <a:rPr lang="en-US" dirty="0" smtClean="0"/>
              <a:t>What would the </a:t>
            </a:r>
            <a:r>
              <a:rPr lang="en-US" dirty="0"/>
              <a:t>temperature </a:t>
            </a:r>
            <a:r>
              <a:rPr lang="en-US" dirty="0" smtClean="0"/>
              <a:t>have </a:t>
            </a:r>
            <a:r>
              <a:rPr lang="en-US" dirty="0"/>
              <a:t>to be at 50</a:t>
            </a:r>
            <a:r>
              <a:rPr lang="en-US" dirty="0" smtClean="0"/>
              <a:t>% RH </a:t>
            </a:r>
            <a:r>
              <a:rPr lang="en-US" dirty="0"/>
              <a:t>to feel the </a:t>
            </a:r>
            <a:r>
              <a:rPr lang="en-US" dirty="0" smtClean="0"/>
              <a:t>same?</a:t>
            </a:r>
          </a:p>
          <a:p>
            <a:pPr lvl="1"/>
            <a:r>
              <a:rPr lang="en-US" dirty="0" smtClean="0"/>
              <a:t>28 C </a:t>
            </a:r>
            <a:r>
              <a:rPr lang="en-US" dirty="0"/>
              <a:t>at 50% </a:t>
            </a:r>
            <a:r>
              <a:rPr lang="en-US" dirty="0" smtClean="0"/>
              <a:t>RH</a:t>
            </a:r>
          </a:p>
          <a:p>
            <a:pPr lvl="1"/>
            <a:r>
              <a:rPr lang="en-US" dirty="0" smtClean="0"/>
              <a:t>25 C </a:t>
            </a:r>
            <a:r>
              <a:rPr lang="en-US" dirty="0"/>
              <a:t>and 70% </a:t>
            </a:r>
            <a:r>
              <a:rPr lang="en-US" dirty="0" smtClean="0"/>
              <a:t>RH</a:t>
            </a:r>
            <a:endParaRPr lang="en-US" dirty="0"/>
          </a:p>
        </p:txBody>
      </p:sp>
      <p:sp>
        <p:nvSpPr>
          <p:cNvPr id="4" name="Slide Number Placeholder 3"/>
          <p:cNvSpPr>
            <a:spLocks noGrp="1"/>
          </p:cNvSpPr>
          <p:nvPr>
            <p:ph type="sldNum" sz="quarter" idx="12"/>
          </p:nvPr>
        </p:nvSpPr>
        <p:spPr/>
        <p:txBody>
          <a:bodyPr/>
          <a:lstStyle/>
          <a:p>
            <a:pPr>
              <a:defRPr/>
            </a:pPr>
            <a:fld id="{690A4B24-5EA0-46C6-9BAF-B33D07A19DBD}" type="slidenum">
              <a:rPr lang="en-US" smtClean="0"/>
              <a:pPr>
                <a:defRPr/>
              </a:pPr>
              <a:t>7</a:t>
            </a:fld>
            <a:endParaRPr lang="en-US"/>
          </a:p>
        </p:txBody>
      </p:sp>
    </p:spTree>
    <p:extLst>
      <p:ext uri="{BB962C8B-B14F-4D97-AF65-F5344CB8AC3E}">
        <p14:creationId xmlns:p14="http://schemas.microsoft.com/office/powerpoint/2010/main" val="2093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Derived “Comfort Index</a:t>
            </a:r>
            <a:r>
              <a:rPr lang="en-US" dirty="0" smtClean="0"/>
              <a:t>” (2)</a:t>
            </a:r>
            <a:endParaRPr lang="en-US" dirty="0"/>
          </a:p>
        </p:txBody>
      </p:sp>
      <p:sp>
        <p:nvSpPr>
          <p:cNvPr id="3" name="Content Placeholder 2"/>
          <p:cNvSpPr>
            <a:spLocks noGrp="1"/>
          </p:cNvSpPr>
          <p:nvPr>
            <p:ph idx="1"/>
          </p:nvPr>
        </p:nvSpPr>
        <p:spPr/>
        <p:txBody>
          <a:bodyPr/>
          <a:lstStyle/>
          <a:p>
            <a:r>
              <a:rPr lang="en-US" sz="2800" i="1" dirty="0" smtClean="0"/>
              <a:t>In the words of the client, </a:t>
            </a:r>
            <a:r>
              <a:rPr lang="en-US" sz="2800" dirty="0" smtClean="0"/>
              <a:t>“For </a:t>
            </a:r>
            <a:r>
              <a:rPr lang="en-US" sz="2800" dirty="0"/>
              <a:t>the given indoor temperature and humidity, </a:t>
            </a:r>
            <a:r>
              <a:rPr lang="en-US" sz="2800" dirty="0" smtClean="0"/>
              <a:t>I calculate </a:t>
            </a:r>
            <a:r>
              <a:rPr lang="en-US" sz="2800" dirty="0"/>
              <a:t>the </a:t>
            </a:r>
            <a:r>
              <a:rPr lang="en-US" sz="2800" dirty="0">
                <a:solidFill>
                  <a:srgbClr val="FF0000"/>
                </a:solidFill>
              </a:rPr>
              <a:t>enthalpy</a:t>
            </a:r>
            <a:r>
              <a:rPr lang="en-US" sz="2800" dirty="0"/>
              <a:t>. Then I move along a line of constant enthalpy until I get to 50% relative humidity, and the resultant temperature is the “comfort index”. It’s kind of like “heat index” except that the latter is derived from human trials (“How uncomfortable are you?) and mine is based on the idea that enthalpy is a good surrogate of the air’s ability to cool you (which is debatable)</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pPr>
              <a:defRPr/>
            </a:pPr>
            <a:fld id="{690A4B24-5EA0-46C6-9BAF-B33D07A19DBD}" type="slidenum">
              <a:rPr lang="en-US" smtClean="0"/>
              <a:pPr>
                <a:defRPr/>
              </a:pPr>
              <a:t>8</a:t>
            </a:fld>
            <a:endParaRPr lang="en-US"/>
          </a:p>
        </p:txBody>
      </p:sp>
    </p:spTree>
    <p:extLst>
      <p:ext uri="{BB962C8B-B14F-4D97-AF65-F5344CB8AC3E}">
        <p14:creationId xmlns:p14="http://schemas.microsoft.com/office/powerpoint/2010/main" val="3822024188"/>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13329</TotalTime>
  <Words>877</Words>
  <Application>Microsoft Macintosh PowerPoint</Application>
  <PresentationFormat>On-screen Show (4:3)</PresentationFormat>
  <Paragraphs>78</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DIY Home Monitoring System</vt:lpstr>
      <vt:lpstr>Basic System Design</vt:lpstr>
      <vt:lpstr>Sensors</vt:lpstr>
      <vt:lpstr>User Interface</vt:lpstr>
      <vt:lpstr>PowerPoint Presentation</vt:lpstr>
      <vt:lpstr>Variables (Monitored and Controlled)</vt:lpstr>
      <vt:lpstr>Derived “Comfort Index”</vt:lpstr>
      <vt:lpstr>Derived “Comfort Index” (2)</vt:lpstr>
      <vt:lpstr>PowerPoint Presentation</vt:lpstr>
      <vt:lpstr>PowerPoint Presentation</vt:lpstr>
      <vt:lpstr>PowerPoint Presentation</vt:lpstr>
      <vt:lpstr>Lines of constant comfort index are lines of constant enthalpy (case of 50% relative humidity</vt:lpstr>
      <vt:lpstr>PowerPoint Presentation</vt:lpstr>
      <vt:lpstr>Notes on FAQs</vt:lpstr>
      <vt:lpstr>Ideal Case (in box) where temperature and comfort index match well </vt:lpstr>
      <vt:lpstr>Your Task</vt:lpstr>
      <vt:lpstr>Demonstrate that new UI will help user in three distinct use cases</vt:lpstr>
    </vt:vector>
  </TitlesOfParts>
  <Company>UVA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Human-Centered Design Process</dc:title>
  <dc:creator>Gregory Gerling</dc:creator>
  <cp:lastModifiedBy>Bryan  Carter</cp:lastModifiedBy>
  <cp:revision>368</cp:revision>
  <cp:lastPrinted>2013-10-07T16:08:02Z</cp:lastPrinted>
  <dcterms:created xsi:type="dcterms:W3CDTF">2010-08-30T15:11:08Z</dcterms:created>
  <dcterms:modified xsi:type="dcterms:W3CDTF">2016-09-15T14:14:51Z</dcterms:modified>
</cp:coreProperties>
</file>