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73" r:id="rId3"/>
    <p:sldId id="257" r:id="rId4"/>
    <p:sldId id="280" r:id="rId5"/>
    <p:sldId id="281" r:id="rId6"/>
    <p:sldId id="282" r:id="rId7"/>
    <p:sldId id="283" r:id="rId8"/>
    <p:sldId id="284" r:id="rId9"/>
    <p:sldId id="285" r:id="rId10"/>
    <p:sldId id="289" r:id="rId11"/>
    <p:sldId id="290" r:id="rId12"/>
    <p:sldId id="286" r:id="rId13"/>
    <p:sldId id="288" r:id="rId14"/>
    <p:sldId id="279"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PROCESS</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214G1A3289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400" b="0" dirty="0" smtClean="0">
                <a:effectLst>
                  <a:outerShdw blurRad="38100" dist="38100" dir="2700000" algn="tl">
                    <a:srgbClr val="000000">
                      <a:alpha val="43137"/>
                    </a:srgbClr>
                  </a:outerShdw>
                </a:effectLst>
              </a:rPr>
              <a:t>B.SABREEN</a:t>
            </a:r>
            <a:r>
              <a:rPr lang="en-US" sz="2600" b="0" dirty="0" smtClean="0">
                <a:effectLst>
                  <a:outerShdw blurRad="38100" dist="38100" dir="2700000" algn="tl">
                    <a:srgbClr val="000000">
                      <a:alpha val="43137"/>
                    </a:srgbClr>
                  </a:outerShdw>
                </a:effectLst>
              </a:rPr>
              <a:t> TAJ</a:t>
            </a:r>
            <a:endParaRPr lang="en-US" sz="2600" b="0" dirty="0">
              <a:effectLst>
                <a:outerShdw blurRad="38100" dist="38100" dir="2700000" algn="tl">
                  <a:srgbClr val="000000">
                    <a:alpha val="43137"/>
                  </a:srgbClr>
                </a:outerShdw>
              </a:effectLst>
            </a:endParaRPr>
          </a:p>
          <a:p>
            <a:pPr>
              <a:spcBef>
                <a:spcPts val="300"/>
              </a:spcBef>
            </a:pPr>
            <a:r>
              <a:rPr lang="en-US" sz="1200" b="0" dirty="0" smtClean="0"/>
              <a:t>. </a:t>
            </a:r>
            <a:r>
              <a:rPr lang="en-US" sz="2400" b="0" dirty="0" smtClean="0"/>
              <a:t>214G1A3289</a:t>
            </a:r>
            <a:endParaRPr lang="en-US" sz="2400" b="0" dirty="0"/>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a:t>
            </a: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b="1" dirty="0" smtClean="0"/>
              <a:t>2.Technical module </a:t>
            </a:r>
            <a:r>
              <a:rPr lang="en-US" dirty="0" smtClean="0"/>
              <a:t>: </a:t>
            </a:r>
            <a:r>
              <a:rPr lang="en-US" sz="2400" dirty="0" smtClean="0"/>
              <a:t>Process mining utilizes this data from IT systems to create a process model, or process graph. From here, the end-to-end process is examined, and the details of it and any variations are outlined. Specialized algorithms can also provide insight into the root causes of deviations from the norm.</a:t>
            </a:r>
          </a:p>
          <a:p>
            <a:r>
              <a:rPr lang="en-US" b="1" dirty="0" smtClean="0"/>
              <a:t>For example</a:t>
            </a:r>
            <a:r>
              <a:rPr lang="en-US" dirty="0" smtClean="0"/>
              <a:t>, </a:t>
            </a:r>
            <a:r>
              <a:rPr lang="en-US" sz="2400" dirty="0" smtClean="0"/>
              <a:t>a process mining case study from Nokia adapts its purchase-to-pay and order-to-cash processes to achieve a smooth customer experience. By mining its processes, Nokia obtained the necessary knowledge of how to conjugate these processes.</a:t>
            </a:r>
          </a:p>
          <a:p>
            <a:r>
              <a:rPr lang="en-US" b="1" dirty="0" smtClean="0"/>
              <a:t>Advantages of  technical : </a:t>
            </a:r>
          </a:p>
          <a:p>
            <a:r>
              <a:rPr lang="en-US" sz="2400" dirty="0" smtClean="0"/>
              <a:t>1.Easy to understand.</a:t>
            </a:r>
          </a:p>
          <a:p>
            <a:r>
              <a:rPr lang="en-US" sz="2400" dirty="0" smtClean="0"/>
              <a:t>2.Represented in graph models.</a:t>
            </a:r>
          </a:p>
          <a:p>
            <a:r>
              <a:rPr lang="en-US" sz="2400" dirty="0" smtClean="0"/>
              <a:t>Reduced fraud and increased organizational efficiency </a:t>
            </a:r>
          </a:p>
          <a:p>
            <a:pPr>
              <a:buNone/>
            </a:pPr>
            <a:r>
              <a:rPr lang="en-US" sz="2400" dirty="0" smtClean="0"/>
              <a:t>are only two benefits of data mining.</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CONTINUED….</a:t>
            </a:r>
            <a:endParaRPr lang="en-US" sz="2800" dirty="0"/>
          </a:p>
        </p:txBody>
      </p:sp>
      <p:sp>
        <p:nvSpPr>
          <p:cNvPr id="3" name="Content Placeholder 2"/>
          <p:cNvSpPr>
            <a:spLocks noGrp="1"/>
          </p:cNvSpPr>
          <p:nvPr>
            <p:ph idx="1"/>
          </p:nvPr>
        </p:nvSpPr>
        <p:spPr/>
        <p:txBody>
          <a:bodyPr>
            <a:normAutofit/>
          </a:bodyPr>
          <a:lstStyle/>
          <a:p>
            <a:r>
              <a:rPr lang="en-US" b="1" dirty="0" smtClean="0"/>
              <a:t>Process Mining Fundamentals : </a:t>
            </a:r>
            <a:r>
              <a:rPr lang="en-US" sz="2400" dirty="0" smtClean="0"/>
              <a:t>This training track provides you with insights into both the theoretical and applied foundations around Process Mining.</a:t>
            </a:r>
          </a:p>
          <a:p>
            <a:r>
              <a:rPr lang="en-US" sz="2400" dirty="0" smtClean="0"/>
              <a:t> In process mining, a process is sequence of events (discrete actions) that are executed to reach a particular goal or outcome. For example, we can </a:t>
            </a:r>
            <a:r>
              <a:rPr lang="en-US" sz="2400" dirty="0" err="1" smtClean="0"/>
              <a:t>characterise</a:t>
            </a:r>
            <a:r>
              <a:rPr lang="en-US" sz="2400" dirty="0" smtClean="0"/>
              <a:t> each patient's hospital journey as a process, starting from when they are admitted to when they are discharged.</a:t>
            </a:r>
          </a:p>
          <a:p>
            <a:pPr>
              <a:buNone/>
            </a:pPr>
            <a:endParaRPr lang="en-US" sz="2400" dirty="0" smtClean="0"/>
          </a:p>
          <a:p>
            <a:r>
              <a:rPr lang="en-US" b="1" dirty="0" smtClean="0"/>
              <a:t>Advantages of process mining fundamentals :</a:t>
            </a:r>
          </a:p>
          <a:p>
            <a:r>
              <a:rPr lang="en-US" sz="2400" dirty="0" smtClean="0"/>
              <a:t>Reduce costs. ...</a:t>
            </a:r>
          </a:p>
          <a:p>
            <a:r>
              <a:rPr lang="en-US" sz="2400" dirty="0" smtClean="0"/>
              <a:t>Reduce lead time. ...</a:t>
            </a:r>
          </a:p>
          <a:p>
            <a:r>
              <a:rPr lang="en-US" sz="2400" dirty="0" smtClean="0"/>
              <a:t>Improve quality. ...</a:t>
            </a:r>
          </a:p>
          <a:p>
            <a:r>
              <a:rPr lang="en-US" sz="2400" dirty="0" smtClean="0"/>
              <a:t>Improve customer satisfaction. ...</a:t>
            </a:r>
          </a:p>
          <a:p>
            <a:r>
              <a:rPr lang="en-US" sz="2400" dirty="0" smtClean="0"/>
              <a:t>Enable process automation…</a:t>
            </a:r>
          </a:p>
          <a:p>
            <a:endParaRPr lang="en-US" sz="26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REAL TIME APPLICATIONS:</a:t>
            </a:r>
            <a:endParaRPr lang="en-US" sz="2800" dirty="0"/>
          </a:p>
        </p:txBody>
      </p:sp>
      <p:sp>
        <p:nvSpPr>
          <p:cNvPr id="3" name="Content Placeholder 2"/>
          <p:cNvSpPr>
            <a:spLocks noGrp="1"/>
          </p:cNvSpPr>
          <p:nvPr>
            <p:ph idx="1"/>
          </p:nvPr>
        </p:nvSpPr>
        <p:spPr/>
        <p:txBody>
          <a:bodyPr>
            <a:normAutofit/>
          </a:bodyPr>
          <a:lstStyle/>
          <a:p>
            <a:r>
              <a:rPr lang="en-US" b="1" dirty="0" smtClean="0"/>
              <a:t>Healthcare centers </a:t>
            </a:r>
            <a:r>
              <a:rPr lang="en-US" dirty="0" smtClean="0"/>
              <a:t>: </a:t>
            </a:r>
            <a:r>
              <a:rPr lang="en-US" sz="2400" dirty="0" smtClean="0"/>
              <a:t>In process mining, a process is sequence of events (discrete actions) that are executed to reach a particular goal or outcome. For example, we can </a:t>
            </a:r>
            <a:r>
              <a:rPr lang="en-US" sz="2400" dirty="0" err="1" smtClean="0"/>
              <a:t>characterise</a:t>
            </a:r>
            <a:r>
              <a:rPr lang="en-US" sz="2400" dirty="0" smtClean="0"/>
              <a:t> each patient's hospital journey as a process, starting from when they are admitted to when they are discharged.</a:t>
            </a:r>
          </a:p>
          <a:p>
            <a:r>
              <a:rPr lang="en-US" b="1" dirty="0" smtClean="0"/>
              <a:t>example of process mining in real time </a:t>
            </a:r>
            <a:r>
              <a:rPr lang="en-US" dirty="0" smtClean="0"/>
              <a:t>: </a:t>
            </a:r>
            <a:r>
              <a:rPr lang="en-US" sz="2400" dirty="0" smtClean="0"/>
              <a:t>Let's take a sales order, for example. With traditional process mining, a customer has a relationship with their sales order.</a:t>
            </a:r>
          </a:p>
          <a:p>
            <a:r>
              <a:rPr lang="en-US" sz="2400" dirty="0" smtClean="0"/>
              <a:t>It's a one-to-one relationship. But in reality this customer has not one, but three different sales orders.</a:t>
            </a:r>
          </a:p>
          <a:p>
            <a:r>
              <a:rPr lang="en-US" sz="2400" b="1" dirty="0" smtClean="0"/>
              <a:t>Banking : </a:t>
            </a:r>
            <a:r>
              <a:rPr lang="en-US" sz="2400" dirty="0" smtClean="0"/>
              <a:t>In the banking industry, process mining can be applied to various areas to improve operational efficiency and customer experience.</a:t>
            </a:r>
          </a:p>
          <a:p>
            <a:r>
              <a:rPr lang="en-US" sz="2400" dirty="0" smtClean="0"/>
              <a:t>Process mining can be used to visualize the customer journey through various sectors.</a:t>
            </a:r>
          </a:p>
          <a:p>
            <a:r>
              <a:rPr lang="en-US" sz="2400" dirty="0" smtClean="0"/>
              <a:t>Such as account opening ,loan approval, transaction </a:t>
            </a:r>
            <a:r>
              <a:rPr lang="en-US" sz="2400" dirty="0" err="1" smtClean="0"/>
              <a:t>proccessing</a:t>
            </a:r>
            <a:r>
              <a:rPr lang="en-US" sz="2400" dirty="0" smtClean="0"/>
              <a:t>, and more. </a:t>
            </a:r>
          </a:p>
          <a:p>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Learning outcomes</a:t>
            </a:r>
            <a:r>
              <a:rPr lang="en-US" dirty="0" smtClean="0"/>
              <a:t>:</a:t>
            </a:r>
            <a:endParaRPr lang="en-US" dirty="0"/>
          </a:p>
        </p:txBody>
      </p:sp>
      <p:sp>
        <p:nvSpPr>
          <p:cNvPr id="3" name="Content Placeholder 2"/>
          <p:cNvSpPr>
            <a:spLocks noGrp="1"/>
          </p:cNvSpPr>
          <p:nvPr>
            <p:ph idx="1"/>
          </p:nvPr>
        </p:nvSpPr>
        <p:spPr/>
        <p:txBody>
          <a:bodyPr/>
          <a:lstStyle/>
          <a:p>
            <a:r>
              <a:rPr lang="en-US" sz="2400" dirty="0" smtClean="0"/>
              <a:t>                        1.Improved quality and performance.</a:t>
            </a:r>
          </a:p>
          <a:p>
            <a:r>
              <a:rPr lang="en-US" sz="2400" dirty="0" smtClean="0"/>
              <a:t>                                    </a:t>
            </a:r>
            <a:r>
              <a:rPr lang="en-US" sz="2400" dirty="0" smtClean="0"/>
              <a:t>     </a:t>
            </a:r>
            <a:r>
              <a:rPr lang="en-US" sz="2400" dirty="0" smtClean="0"/>
              <a:t>2.Competitive advantages.</a:t>
            </a:r>
          </a:p>
          <a:p>
            <a:r>
              <a:rPr lang="en-US" sz="2400" dirty="0" smtClean="0"/>
              <a:t>                                              </a:t>
            </a:r>
            <a:r>
              <a:rPr lang="en-US" sz="2400" dirty="0" smtClean="0"/>
              <a:t>        3.Visibility</a:t>
            </a:r>
            <a:r>
              <a:rPr lang="en-US" sz="2400" dirty="0" smtClean="0"/>
              <a:t>.</a:t>
            </a:r>
          </a:p>
          <a:p>
            <a:r>
              <a:rPr lang="en-US" dirty="0" smtClean="0"/>
              <a:t>                                               </a:t>
            </a:r>
            <a:r>
              <a:rPr lang="en-US" dirty="0" smtClean="0"/>
              <a:t>             </a:t>
            </a:r>
            <a:r>
              <a:rPr lang="en-US" sz="2400" dirty="0" smtClean="0"/>
              <a:t>4.Less risks.</a:t>
            </a:r>
          </a:p>
          <a:p>
            <a:r>
              <a:rPr lang="en-US" sz="2400" dirty="0" smtClean="0"/>
              <a:t>                                                                 </a:t>
            </a:r>
            <a:r>
              <a:rPr lang="en-US" sz="2400" dirty="0" smtClean="0"/>
              <a:t>                   </a:t>
            </a:r>
            <a:r>
              <a:rPr lang="en-US" sz="2400" dirty="0" smtClean="0"/>
              <a:t>5.Cost efficiency.</a:t>
            </a:r>
          </a:p>
          <a:p>
            <a:r>
              <a:rPr lang="en-US" sz="2400" dirty="0" smtClean="0"/>
              <a:t>                                                                         </a:t>
            </a:r>
            <a:r>
              <a:rPr lang="en-US" sz="2400" dirty="0" smtClean="0"/>
              <a:t>                         </a:t>
            </a:r>
            <a:r>
              <a:rPr lang="en-US" sz="2400" dirty="0" smtClean="0"/>
              <a:t>6.Improved scalability.</a:t>
            </a:r>
          </a:p>
          <a:p>
            <a:endParaRPr lang="en-US" dirty="0" smtClean="0"/>
          </a:p>
          <a:p>
            <a:endParaRPr lang="en-US" dirty="0"/>
          </a:p>
        </p:txBody>
      </p:sp>
      <p:sp>
        <p:nvSpPr>
          <p:cNvPr id="23" name="Oval 22"/>
          <p:cNvSpPr/>
          <p:nvPr/>
        </p:nvSpPr>
        <p:spPr>
          <a:xfrm>
            <a:off x="1045029" y="2743200"/>
            <a:ext cx="3901567" cy="2991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OUTCOMES </a:t>
            </a:r>
            <a:r>
              <a:rPr lang="en-US" dirty="0" smtClean="0"/>
              <a:t>   OF    PROCESS   MINING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 xmlns:p14="http://schemas.microsoft.com/office/powerpoint/2010/main" val="327940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1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Queries</a:t>
            </a:r>
            <a:endParaRPr lang="en-IN" dirty="0"/>
          </a:p>
        </p:txBody>
      </p:sp>
    </p:spTree>
    <p:extLst>
      <p:ext uri="{BB962C8B-B14F-4D97-AF65-F5344CB8AC3E}">
        <p14:creationId xmlns=""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Course </a:t>
            </a:r>
            <a:r>
              <a:rPr lang="en-US" sz="2800" dirty="0" smtClean="0"/>
              <a:t>Objective: TO KNOW ABOUT PROCESS MINING </a:t>
            </a:r>
            <a:endParaRPr lang="en-IN" sz="2800" dirty="0"/>
          </a:p>
        </p:txBody>
      </p:sp>
      <p:sp>
        <p:nvSpPr>
          <p:cNvPr id="6" name="Content Placeholder 2">
            <a:extLst>
              <a:ext uri="{FF2B5EF4-FFF2-40B4-BE49-F238E27FC236}">
                <a16:creationId xmlns=""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Point 1</a:t>
            </a:r>
          </a:p>
          <a:p>
            <a:pPr marL="457200" indent="-457200"/>
            <a:r>
              <a:rPr lang="en-US" sz="2400" dirty="0" smtClean="0"/>
              <a:t>Process mining applies data science to discover, validate and improve workflows.</a:t>
            </a:r>
          </a:p>
          <a:p>
            <a:pPr marL="457200" indent="-457200"/>
            <a:r>
              <a:rPr lang="en-US" sz="2400" dirty="0" smtClean="0"/>
              <a:t>provides companies a modern way to run their business processes entirely on data and intelligence.</a:t>
            </a:r>
            <a:endParaRPr lang="en-US" sz="2400" b="1" dirty="0"/>
          </a:p>
          <a:p>
            <a:pPr marL="457200" indent="-457200"/>
            <a:r>
              <a:rPr lang="en-US" sz="2400" b="1" dirty="0"/>
              <a:t>Point </a:t>
            </a:r>
            <a:r>
              <a:rPr lang="en-US" sz="2400" b="1" dirty="0" smtClean="0"/>
              <a:t>2</a:t>
            </a:r>
          </a:p>
          <a:p>
            <a:pPr marL="457200" indent="-457200"/>
            <a:r>
              <a:rPr lang="en-US" sz="2400" dirty="0" smtClean="0"/>
              <a:t>Ex : receiving an order, submitting a piece of documentation, approving</a:t>
            </a:r>
          </a:p>
          <a:p>
            <a:pPr marL="457200" indent="-457200">
              <a:buNone/>
            </a:pPr>
            <a:r>
              <a:rPr lang="en-US" sz="2400" dirty="0" smtClean="0"/>
              <a:t>              a  loan, entering information into a health record, etc.</a:t>
            </a:r>
          </a:p>
          <a:p>
            <a:pPr marL="457200" indent="-457200"/>
            <a:r>
              <a:rPr lang="en-US" sz="2400" dirty="0" smtClean="0"/>
              <a:t>energy savings - energy wastage is reduced when your plant and machinery are efficiently operated. improved safety - control systems automatically warn you of any abnormalities which minimizes the risk of accidents. consistent product quality - variations in product quality are kept to a minimum and reduce your wastage.</a:t>
            </a:r>
          </a:p>
          <a:p>
            <a:pPr marL="457200" indent="-457200"/>
            <a:r>
              <a:rPr lang="en-US" sz="2400" dirty="0" smtClean="0"/>
              <a:t>Generate process maps capturing different process variants with the sequence of tasks/steps involved.</a:t>
            </a:r>
            <a:endParaRPr lang="en-US" sz="2400" b="1" dirty="0"/>
          </a:p>
          <a:p>
            <a:pPr marL="0" indent="0">
              <a:buNone/>
            </a:pPr>
            <a:endParaRPr lang="en-US" sz="2400" b="1" dirty="0"/>
          </a:p>
        </p:txBody>
      </p:sp>
    </p:spTree>
    <p:extLst>
      <p:ext uri="{BB962C8B-B14F-4D97-AF65-F5344CB8AC3E}">
        <p14:creationId xmlns=""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8"/>
            <a:ext cx="12192000" cy="681641"/>
          </a:xfrm>
        </p:spPr>
        <p:txBody>
          <a:bodyPr/>
          <a:lstStyle/>
          <a:p>
            <a:r>
              <a:rPr lang="en-US" sz="2800" dirty="0" smtClean="0"/>
              <a:t>INTRODUCTION</a:t>
            </a:r>
            <a:endParaRPr lang="en-US" sz="2800" dirty="0"/>
          </a:p>
        </p:txBody>
      </p:sp>
      <p:sp>
        <p:nvSpPr>
          <p:cNvPr id="3" name="Content Placeholder 2"/>
          <p:cNvSpPr>
            <a:spLocks noGrp="1"/>
          </p:cNvSpPr>
          <p:nvPr>
            <p:ph idx="1"/>
          </p:nvPr>
        </p:nvSpPr>
        <p:spPr>
          <a:xfrm>
            <a:off x="199505" y="1045029"/>
            <a:ext cx="11779135" cy="5551713"/>
          </a:xfrm>
        </p:spPr>
        <p:txBody>
          <a:bodyPr>
            <a:normAutofit fontScale="92500" lnSpcReduction="20000"/>
          </a:bodyPr>
          <a:lstStyle/>
          <a:p>
            <a:r>
              <a:rPr lang="en-US" sz="3000" b="1" u="sng" dirty="0" smtClean="0"/>
              <a:t>What is a Process?</a:t>
            </a:r>
          </a:p>
          <a:p>
            <a:r>
              <a:rPr lang="en-US" sz="2600" dirty="0" smtClean="0"/>
              <a:t>A process is very simply </a:t>
            </a:r>
            <a:r>
              <a:rPr lang="en-US" sz="2600" b="1" dirty="0" smtClean="0"/>
              <a:t>a series of linked actions or steps</a:t>
            </a:r>
            <a:r>
              <a:rPr lang="en-US" sz="2600" dirty="0" smtClean="0"/>
              <a:t> taken in order to achieve a particular end.</a:t>
            </a:r>
          </a:p>
          <a:p>
            <a:r>
              <a:rPr lang="en-US" sz="2600" dirty="0" smtClean="0"/>
              <a:t>Process mining is based on event logs. We can describe event logs as a sequence of sequences of events.</a:t>
            </a:r>
          </a:p>
          <a:p>
            <a:r>
              <a:rPr lang="en-US" sz="2600" dirty="0" smtClean="0"/>
              <a:t>Process mining starts from </a:t>
            </a:r>
            <a:r>
              <a:rPr lang="en-US" sz="2600" dirty="0" err="1" smtClean="0"/>
              <a:t>eventdata</a:t>
            </a:r>
            <a:r>
              <a:rPr lang="en-US" sz="2600" dirty="0" smtClean="0"/>
              <a:t>. Input for process mining is an event </a:t>
            </a:r>
            <a:r>
              <a:rPr lang="en-US" sz="2600" dirty="0" err="1" smtClean="0"/>
              <a:t>log.An</a:t>
            </a:r>
            <a:r>
              <a:rPr lang="en-US" sz="2600" dirty="0" smtClean="0"/>
              <a:t> event log views a process from a particular stage/angle.</a:t>
            </a:r>
          </a:p>
          <a:p>
            <a:r>
              <a:rPr lang="en-US" sz="3000" b="1" u="sng" dirty="0" smtClean="0"/>
              <a:t>What is meant by process mining?</a:t>
            </a:r>
          </a:p>
          <a:p>
            <a:r>
              <a:rPr lang="en-US" sz="2600" dirty="0" smtClean="0"/>
              <a:t> Process mining is a technique designed to discover, monitor and improve real processes (i.e., not assumed processes) by extracting readily available knowledge from the event logs of information systems.</a:t>
            </a:r>
            <a:endParaRPr lang="en-US" sz="2600" b="1" u="sng" dirty="0" smtClean="0"/>
          </a:p>
          <a:p>
            <a:r>
              <a:rPr lang="en-US" sz="3000" b="1" u="sng" dirty="0" smtClean="0"/>
              <a:t>Ex:</a:t>
            </a:r>
            <a:r>
              <a:rPr lang="en-US" dirty="0" smtClean="0"/>
              <a:t> </a:t>
            </a:r>
            <a:r>
              <a:rPr lang="en-US" sz="2600" dirty="0" smtClean="0"/>
              <a:t>Characterize each patient's hospital journey as a process, starting from when they are admitted to when they are discharged.</a:t>
            </a:r>
          </a:p>
          <a:p>
            <a:r>
              <a:rPr lang="en-US" sz="3000" b="1" u="sng" dirty="0" smtClean="0"/>
              <a:t>Event log: </a:t>
            </a:r>
            <a:r>
              <a:rPr lang="en-US" sz="2600" dirty="0" smtClean="0"/>
              <a:t>Process mining assumes the existence of an event log where each event refers to a case, an activity, and a point in time</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TECHNOLOGY</a:t>
            </a:r>
            <a:endParaRPr lang="en-US" sz="2800" dirty="0"/>
          </a:p>
        </p:txBody>
      </p:sp>
      <p:pic>
        <p:nvPicPr>
          <p:cNvPr id="1026" name="Picture 2" descr="C:\Users\HP\Downloads\The-four-basic-types-of-process-mining-1-process-discovery-2-conformance-checking.png"/>
          <p:cNvPicPr>
            <a:picLocks noGrp="1" noChangeAspect="1" noChangeArrowheads="1"/>
          </p:cNvPicPr>
          <p:nvPr>
            <p:ph idx="1"/>
          </p:nvPr>
        </p:nvPicPr>
        <p:blipFill>
          <a:blip r:embed="rId2"/>
          <a:srcRect/>
          <a:stretch>
            <a:fillRect/>
          </a:stretch>
        </p:blipFill>
        <p:spPr bwMode="auto">
          <a:xfrm>
            <a:off x="640080" y="966651"/>
            <a:ext cx="8373291" cy="2272938"/>
          </a:xfrm>
          <a:prstGeom prst="rect">
            <a:avLst/>
          </a:prstGeom>
          <a:noFill/>
        </p:spPr>
      </p:pic>
      <p:sp>
        <p:nvSpPr>
          <p:cNvPr id="5" name="Rectangle 4"/>
          <p:cNvSpPr/>
          <p:nvPr/>
        </p:nvSpPr>
        <p:spPr>
          <a:xfrm>
            <a:off x="300446" y="3265714"/>
            <a:ext cx="11639005" cy="3231654"/>
          </a:xfrm>
          <a:prstGeom prst="rect">
            <a:avLst/>
          </a:prstGeom>
        </p:spPr>
        <p:txBody>
          <a:bodyPr wrap="square">
            <a:spAutoFit/>
          </a:bodyPr>
          <a:lstStyle/>
          <a:p>
            <a:r>
              <a:rPr lang="en-US" sz="2400" dirty="0" smtClean="0"/>
              <a:t>The four basic types of process mining: (1) process discovery, (2) conformance checking, (3) process reengineering (changing the process model), and (4) operational support (influencing the process without reengineering it).</a:t>
            </a:r>
          </a:p>
          <a:p>
            <a:r>
              <a:rPr lang="en-US" sz="2800" b="1" dirty="0" smtClean="0"/>
              <a:t>1.Process Discovery</a:t>
            </a:r>
            <a:r>
              <a:rPr lang="en-US" sz="2800" dirty="0" smtClean="0"/>
              <a:t>: </a:t>
            </a:r>
            <a:r>
              <a:rPr lang="en-US" sz="2400" dirty="0" smtClean="0"/>
              <a:t> It is </a:t>
            </a:r>
            <a:r>
              <a:rPr lang="en-US" sz="2400" dirty="0" smtClean="0"/>
              <a:t>a process mining technique used to create a data-based visualization of process workflows</a:t>
            </a:r>
            <a:r>
              <a:rPr lang="en-US" sz="2800" dirty="0" smtClean="0"/>
              <a:t>. </a:t>
            </a:r>
          </a:p>
          <a:p>
            <a:r>
              <a:rPr lang="en-US" sz="2800" dirty="0" smtClean="0"/>
              <a:t> </a:t>
            </a:r>
            <a:r>
              <a:rPr lang="en-US" sz="2800" b="1" dirty="0" smtClean="0"/>
              <a:t>2.Conformance Checking</a:t>
            </a:r>
            <a:r>
              <a:rPr lang="en-US" sz="2800" dirty="0" smtClean="0"/>
              <a:t>:</a:t>
            </a:r>
            <a:r>
              <a:rPr lang="en-US" dirty="0" smtClean="0"/>
              <a:t> </a:t>
            </a:r>
            <a:r>
              <a:rPr lang="en-US" sz="2400" dirty="0" smtClean="0"/>
              <a:t>Conformance checking is a technique used to check process compliance by comparing event logs for a discovered process with the existing reference model (target model) of the same process</a:t>
            </a:r>
            <a:r>
              <a:rPr lang="en-US"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sz="2800" dirty="0" smtClean="0"/>
              <a:t>CONTINUED……..</a:t>
            </a:r>
            <a:endParaRPr lang="en-US" sz="2800" dirty="0"/>
          </a:p>
        </p:txBody>
      </p:sp>
      <p:sp>
        <p:nvSpPr>
          <p:cNvPr id="3" name="Content Placeholder 2"/>
          <p:cNvSpPr>
            <a:spLocks noGrp="1"/>
          </p:cNvSpPr>
          <p:nvPr>
            <p:ph idx="1"/>
          </p:nvPr>
        </p:nvSpPr>
        <p:spPr/>
        <p:txBody>
          <a:bodyPr>
            <a:normAutofit lnSpcReduction="10000"/>
          </a:bodyPr>
          <a:lstStyle/>
          <a:p>
            <a:r>
              <a:rPr lang="en-US" b="1" dirty="0" smtClean="0"/>
              <a:t>3.Process </a:t>
            </a:r>
            <a:r>
              <a:rPr lang="en-US" b="1" dirty="0" smtClean="0"/>
              <a:t>R</a:t>
            </a:r>
            <a:r>
              <a:rPr lang="en-US" b="1" dirty="0" smtClean="0"/>
              <a:t>eengineering</a:t>
            </a:r>
            <a:r>
              <a:rPr lang="en-US" dirty="0" smtClean="0"/>
              <a:t>: </a:t>
            </a:r>
            <a:r>
              <a:rPr lang="en-US" sz="2400" dirty="0" smtClean="0"/>
              <a:t>process reengineering is the redesign of existing processes to improve efficiency, </a:t>
            </a:r>
            <a:r>
              <a:rPr lang="en-US" sz="2400" dirty="0" err="1" smtClean="0"/>
              <a:t>quality,and</a:t>
            </a:r>
            <a:r>
              <a:rPr lang="en-US" sz="2400" dirty="0" smtClean="0"/>
              <a:t> customer </a:t>
            </a:r>
            <a:r>
              <a:rPr lang="en-US" sz="2400" dirty="0" err="1" smtClean="0"/>
              <a:t>satisfaction.It</a:t>
            </a:r>
            <a:r>
              <a:rPr lang="en-US" sz="2400" dirty="0" smtClean="0"/>
              <a:t> involves analyzing and rethinking workflows to eliminate unnecessary steps.</a:t>
            </a:r>
          </a:p>
          <a:p>
            <a:endParaRPr lang="en-US" sz="2400" dirty="0" smtClean="0"/>
          </a:p>
          <a:p>
            <a:r>
              <a:rPr lang="en-US" b="1" dirty="0" smtClean="0"/>
              <a:t>4.Operational </a:t>
            </a:r>
            <a:r>
              <a:rPr lang="en-US" b="1" dirty="0" smtClean="0"/>
              <a:t>Support</a:t>
            </a:r>
            <a:r>
              <a:rPr lang="en-US" b="1" dirty="0" smtClean="0"/>
              <a:t>: </a:t>
            </a:r>
            <a:r>
              <a:rPr lang="en-US" sz="2400" dirty="0" smtClean="0"/>
              <a:t>These</a:t>
            </a:r>
            <a:r>
              <a:rPr lang="en-US" b="1" dirty="0" smtClean="0"/>
              <a:t> </a:t>
            </a:r>
            <a:r>
              <a:rPr lang="en-US" sz="2400" dirty="0" smtClean="0"/>
              <a:t>teams handle tasks such as monitoring systems, providing technical assistance, managing incidents, and ensuring efficient workflows.</a:t>
            </a:r>
          </a:p>
          <a:p>
            <a:endParaRPr lang="en-IN" sz="2400" dirty="0" smtClean="0"/>
          </a:p>
          <a:p>
            <a:r>
              <a:rPr lang="en-US" b="1" dirty="0" smtClean="0"/>
              <a:t>Types of OSS Classified into the </a:t>
            </a:r>
            <a:r>
              <a:rPr lang="en-US" b="1" dirty="0" smtClean="0"/>
              <a:t>following </a:t>
            </a:r>
            <a:r>
              <a:rPr lang="en-US" b="1" dirty="0" smtClean="0"/>
              <a:t>categories</a:t>
            </a:r>
            <a:r>
              <a:rPr lang="en-US" dirty="0" smtClean="0"/>
              <a:t>: </a:t>
            </a:r>
          </a:p>
          <a:p>
            <a:r>
              <a:rPr lang="en-US" sz="2400" dirty="0" smtClean="0"/>
              <a:t>a. Transaction  Processing Systems </a:t>
            </a:r>
          </a:p>
          <a:p>
            <a:r>
              <a:rPr lang="en-US" sz="2400" dirty="0" smtClean="0"/>
              <a:t>                               </a:t>
            </a:r>
            <a:r>
              <a:rPr lang="en-US" sz="2400" dirty="0" err="1" smtClean="0"/>
              <a:t>b.Process</a:t>
            </a:r>
            <a:r>
              <a:rPr lang="en-US" sz="2400" dirty="0" smtClean="0"/>
              <a:t> control system</a:t>
            </a:r>
          </a:p>
          <a:p>
            <a:r>
              <a:rPr lang="en-US" sz="2400" dirty="0" err="1" smtClean="0"/>
              <a:t>c.Enterprisecollaborationsystem</a:t>
            </a:r>
            <a:r>
              <a:rPr lang="en-US" sz="2400" dirty="0" smtClean="0"/>
              <a:t> </a:t>
            </a:r>
            <a:br>
              <a:rPr lang="en-US" sz="2400" dirty="0" smtClean="0"/>
            </a:br>
            <a:r>
              <a:rPr lang="en-US" sz="2400" dirty="0" smtClean="0"/>
              <a:t> </a:t>
            </a:r>
            <a:br>
              <a:rPr lang="en-US" sz="2400" dirty="0" smtClean="0"/>
            </a:b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APPLICATIONS</a:t>
            </a:r>
            <a:endParaRPr lang="en-US" sz="2800" dirty="0"/>
          </a:p>
        </p:txBody>
      </p:sp>
      <p:pic>
        <p:nvPicPr>
          <p:cNvPr id="4" name="Content Placeholder 3" descr="What is Process MiningArtboard 2.jpg"/>
          <p:cNvPicPr>
            <a:picLocks noGrp="1" noChangeAspect="1"/>
          </p:cNvPicPr>
          <p:nvPr>
            <p:ph idx="1"/>
          </p:nvPr>
        </p:nvPicPr>
        <p:blipFill>
          <a:blip r:embed="rId2"/>
          <a:stretch>
            <a:fillRect/>
          </a:stretch>
        </p:blipFill>
        <p:spPr>
          <a:xfrm>
            <a:off x="201705" y="1048870"/>
            <a:ext cx="12033119" cy="490817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Applications</a:t>
            </a:r>
            <a:endParaRPr lang="en-US" sz="2800" dirty="0"/>
          </a:p>
        </p:txBody>
      </p:sp>
      <p:sp>
        <p:nvSpPr>
          <p:cNvPr id="3" name="Content Placeholder 2"/>
          <p:cNvSpPr>
            <a:spLocks noGrp="1"/>
          </p:cNvSpPr>
          <p:nvPr>
            <p:ph idx="1"/>
          </p:nvPr>
        </p:nvSpPr>
        <p:spPr>
          <a:xfrm>
            <a:off x="0" y="954741"/>
            <a:ext cx="11779135" cy="5550945"/>
          </a:xfrm>
        </p:spPr>
        <p:txBody>
          <a:bodyPr>
            <a:normAutofit fontScale="32500" lnSpcReduction="20000"/>
          </a:bodyPr>
          <a:lstStyle/>
          <a:p>
            <a:pPr lvl="4">
              <a:buNone/>
            </a:pPr>
            <a:r>
              <a:rPr lang="en-US" sz="8600" b="1" dirty="0" smtClean="0"/>
              <a:t>Financial Services:</a:t>
            </a:r>
            <a:endParaRPr lang="en-US" sz="8600" dirty="0" smtClean="0"/>
          </a:p>
          <a:p>
            <a:pPr>
              <a:buNone/>
            </a:pPr>
            <a:r>
              <a:rPr lang="en-US" sz="7400" dirty="0" smtClean="0"/>
              <a:t>  Because of the rise in transaction volume and the digitization of more industries, aberrant activity is harder to detect using manual methods. Companies in the financial services sector have the chance to continually and thoroughly identify issues within high-volume processes thanks to process mining, which is a solution to the increased regulatory and audit requirements</a:t>
            </a:r>
            <a:r>
              <a:rPr lang="en-US" sz="2600" dirty="0" smtClean="0"/>
              <a:t>.</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r>
              <a:rPr lang="en-US" sz="8600" b="1" dirty="0" smtClean="0"/>
              <a:t>Healthcare:</a:t>
            </a:r>
            <a:r>
              <a:rPr lang="en-US" sz="7000" b="1" dirty="0" smtClean="0"/>
              <a:t> </a:t>
            </a:r>
            <a:endParaRPr lang="en-US" sz="7000" dirty="0" smtClean="0"/>
          </a:p>
          <a:p>
            <a:r>
              <a:rPr lang="en-US" sz="7400" dirty="0" smtClean="0"/>
              <a:t>The risks associated with preserving population health and achieving individual patient journey objectives rise as data about patient experiences and results keep growing. Process mining supports the delivery of effective and high-quality end-to-end patient journeys for healthcare organizations dealing with the exponential growth of data, from before a first doctor appointment through treatment regimens to closed treatment cases</a:t>
            </a:r>
            <a:r>
              <a:rPr lang="en-US" sz="2600" dirty="0" smtClean="0"/>
              <a:t>…</a:t>
            </a:r>
            <a:endParaRPr lang="en-US" sz="5100" dirty="0" smtClean="0"/>
          </a:p>
          <a:p>
            <a:pPr>
              <a:buNone/>
            </a:pPr>
            <a:r>
              <a:rPr lang="en-US" sz="3400" dirty="0" smtClean="0"/>
              <a:t/>
            </a:r>
            <a:br>
              <a:rPr lang="en-US" sz="3400" dirty="0" smtClean="0"/>
            </a:br>
            <a:r>
              <a:rPr lang="en-US" dirty="0" smtClean="0"/>
              <a:t> </a:t>
            </a:r>
            <a:br>
              <a:rPr lang="en-US" dirty="0" smtClean="0"/>
            </a:br>
            <a:endParaRPr lang="en-US" dirty="0" smtClean="0"/>
          </a:p>
          <a:p>
            <a:pPr>
              <a:buNone/>
            </a:pPr>
            <a:r>
              <a:rPr lang="en-US" dirty="0" smtClean="0"/>
              <a:t/>
            </a:r>
            <a:br>
              <a:rPr lang="en-US" dirty="0" smtClean="0"/>
            </a:b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MODULES:</a:t>
            </a:r>
            <a:endParaRPr lang="en-US" sz="2800" dirty="0"/>
          </a:p>
        </p:txBody>
      </p:sp>
      <p:sp>
        <p:nvSpPr>
          <p:cNvPr id="3" name="Content Placeholder 2"/>
          <p:cNvSpPr>
            <a:spLocks noGrp="1"/>
          </p:cNvSpPr>
          <p:nvPr>
            <p:ph idx="1"/>
          </p:nvPr>
        </p:nvSpPr>
        <p:spPr/>
        <p:txBody>
          <a:bodyPr>
            <a:normAutofit/>
          </a:bodyPr>
          <a:lstStyle/>
          <a:p>
            <a:r>
              <a:rPr lang="en-US" b="1" dirty="0" smtClean="0"/>
              <a:t>1.Business Module </a:t>
            </a:r>
            <a:r>
              <a:rPr lang="en-US" dirty="0" smtClean="0"/>
              <a:t>: </a:t>
            </a:r>
            <a:r>
              <a:rPr lang="en-US" sz="2400" dirty="0" smtClean="0"/>
              <a:t>Process mining is a widely-used technology to model, analyze, and optimize business processes. Think of a MRI that shows how your processes actually run — not how you think they run.</a:t>
            </a:r>
          </a:p>
          <a:p>
            <a:r>
              <a:rPr lang="en-US" b="1" dirty="0" smtClean="0"/>
              <a:t>For example</a:t>
            </a:r>
            <a:r>
              <a:rPr lang="en-US" dirty="0" smtClean="0"/>
              <a:t>, </a:t>
            </a:r>
            <a:r>
              <a:rPr lang="en-US" sz="2400" dirty="0" smtClean="0"/>
              <a:t>a process mining case study from Nokia adapts its purchase-to-pay and order-to-cash processes to achieve a smooth customer experience. By mining its processes, Nokia obtained the necessary knowledge of how to conjugate these processes.</a:t>
            </a:r>
          </a:p>
          <a:p>
            <a:r>
              <a:rPr lang="en-US" b="1" dirty="0" smtClean="0"/>
              <a:t>Advantages of Business Model </a:t>
            </a:r>
            <a:r>
              <a:rPr lang="en-US" dirty="0" smtClean="0"/>
              <a:t>:</a:t>
            </a:r>
          </a:p>
          <a:p>
            <a:r>
              <a:rPr lang="en-US" sz="2400" dirty="0" smtClean="0"/>
              <a:t>A good business Model gives the company a competitive edge.</a:t>
            </a:r>
          </a:p>
          <a:p>
            <a:r>
              <a:rPr lang="en-US" sz="2400" dirty="0" smtClean="0"/>
              <a:t>Good Business Model provides good reputation in the market place encouraging the investors.</a:t>
            </a:r>
          </a:p>
          <a:p>
            <a:r>
              <a:rPr lang="en-US" sz="2400" dirty="0" smtClean="0"/>
              <a:t>Making the business Model strong leads to an ongoing business profit which increases cash reserves.</a:t>
            </a:r>
          </a:p>
          <a:p>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TotalTime>
  <Words>503</Words>
  <Application>Microsoft Office PowerPoint</Application>
  <PresentationFormat>Custom</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Slide 1</vt:lpstr>
      <vt:lpstr>Contents</vt:lpstr>
      <vt:lpstr>Course Objective: TO KNOW ABOUT PROCESS MINING </vt:lpstr>
      <vt:lpstr>INTRODUCTION</vt:lpstr>
      <vt:lpstr>TECHNOLOGY</vt:lpstr>
      <vt:lpstr>CONTINUED……..</vt:lpstr>
      <vt:lpstr>APPLICATIONS</vt:lpstr>
      <vt:lpstr>Applications</vt:lpstr>
      <vt:lpstr>MODULES:</vt:lpstr>
      <vt:lpstr>CONTINUED….</vt:lpstr>
      <vt:lpstr>CONTINUED….</vt:lpstr>
      <vt:lpstr>REAL TIME APPLICATIONS:</vt:lpstr>
      <vt:lpstr>Learning outcomes:</vt:lpstr>
      <vt:lpstr>Git Hub Dashboard</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HP</cp:lastModifiedBy>
  <cp:revision>147</cp:revision>
  <dcterms:created xsi:type="dcterms:W3CDTF">2019-06-11T05:35:51Z</dcterms:created>
  <dcterms:modified xsi:type="dcterms:W3CDTF">2023-08-29T17:21:29Z</dcterms:modified>
</cp:coreProperties>
</file>