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5" r:id="rId3"/>
    <p:sldId id="329" r:id="rId4"/>
    <p:sldId id="289" r:id="rId5"/>
    <p:sldId id="288" r:id="rId6"/>
    <p:sldId id="301" r:id="rId7"/>
    <p:sldId id="325" r:id="rId8"/>
    <p:sldId id="303" r:id="rId9"/>
    <p:sldId id="330" r:id="rId10"/>
    <p:sldId id="326" r:id="rId11"/>
    <p:sldId id="309" r:id="rId12"/>
    <p:sldId id="321" r:id="rId13"/>
    <p:sldId id="331" r:id="rId14"/>
    <p:sldId id="291" r:id="rId15"/>
    <p:sldId id="292" r:id="rId16"/>
    <p:sldId id="296" r:id="rId17"/>
    <p:sldId id="302" r:id="rId18"/>
    <p:sldId id="304" r:id="rId19"/>
    <p:sldId id="307" r:id="rId20"/>
    <p:sldId id="337" r:id="rId21"/>
    <p:sldId id="336" r:id="rId22"/>
    <p:sldId id="327" r:id="rId23"/>
    <p:sldId id="332" r:id="rId24"/>
    <p:sldId id="319" r:id="rId25"/>
    <p:sldId id="271" r:id="rId26"/>
    <p:sldId id="310" r:id="rId27"/>
    <p:sldId id="328" r:id="rId28"/>
    <p:sldId id="312" r:id="rId29"/>
    <p:sldId id="333" r:id="rId30"/>
    <p:sldId id="274" r:id="rId31"/>
    <p:sldId id="334" r:id="rId32"/>
    <p:sldId id="33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7" autoAdjust="0"/>
    <p:restoredTop sz="99548" autoAdjust="0"/>
  </p:normalViewPr>
  <p:slideViewPr>
    <p:cSldViewPr>
      <p:cViewPr>
        <p:scale>
          <a:sx n="80" d="100"/>
          <a:sy n="80" d="100"/>
        </p:scale>
        <p:origin x="-1392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0320"/>
        <c:axId val="21450752"/>
      </c:barChart>
      <c:catAx>
        <c:axId val="210803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21450752"/>
        <c:crosses val="autoZero"/>
        <c:auto val="1"/>
        <c:lblAlgn val="ctr"/>
        <c:lblOffset val="100"/>
        <c:noMultiLvlLbl val="0"/>
      </c:catAx>
      <c:valAx>
        <c:axId val="214507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595959"/>
                </a:solidFill>
                <a:latin typeface="Bebas Neue" pitchFamily="34" charset="0"/>
              </a:defRPr>
            </a:pPr>
            <a:endParaRPr lang="en-US"/>
          </a:p>
        </c:txPr>
        <c:crossAx val="2108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345794392523402E-2"/>
          <c:y val="0.15623721881390601"/>
          <c:w val="0.94852024922118405"/>
          <c:h val="0.72147239263803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7712"/>
        <c:axId val="23509248"/>
      </c:barChart>
      <c:catAx>
        <c:axId val="235077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23509248"/>
        <c:crosses val="autoZero"/>
        <c:auto val="1"/>
        <c:lblAlgn val="ctr"/>
        <c:lblOffset val="100"/>
        <c:noMultiLvlLbl val="0"/>
      </c:catAx>
      <c:valAx>
        <c:axId val="235092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2350771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371609798775"/>
          <c:y val="2.71877770245607E-2"/>
          <c:w val="0.51403477690288701"/>
          <c:h val="0.817008916931741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3"/>
            <c:bubble3D val="0"/>
            <c:spPr>
              <a:ln cap="rnd">
                <a:round/>
              </a:ln>
            </c:spPr>
          </c:dPt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  <a:latin typeface="Bebas Neue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5"/>
          <c:y val="0.87136882724096598"/>
          <c:w val="0.72838057742782203"/>
          <c:h val="8.9430394048426107E-2"/>
        </c:manualLayout>
      </c:layout>
      <c:overlay val="0"/>
      <c:txPr>
        <a:bodyPr/>
        <a:lstStyle/>
        <a:p>
          <a:pPr>
            <a:defRPr sz="1200">
              <a:latin typeface="Bebas Neue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marker>
            <c:symbol val="circle"/>
            <c:size val="7"/>
            <c:spPr>
              <a:solidFill>
                <a:schemeClr val="bg1">
                  <a:lumMod val="95000"/>
                </a:schemeClr>
              </a:solidFill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1.4</c:v>
                </c:pt>
                <c:pt idx="4">
                  <c:v>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81376"/>
        <c:axId val="23783296"/>
      </c:lineChart>
      <c:catAx>
        <c:axId val="23781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rgbClr val="595959"/>
                </a:solidFill>
                <a:latin typeface="Bebas Neue" pitchFamily="34" charset="0"/>
              </a:defRPr>
            </a:pPr>
            <a:endParaRPr lang="en-US"/>
          </a:p>
        </c:txPr>
        <c:crossAx val="23783296"/>
        <c:crosses val="autoZero"/>
        <c:auto val="1"/>
        <c:lblAlgn val="ctr"/>
        <c:lblOffset val="100"/>
        <c:noMultiLvlLbl val="0"/>
      </c:catAx>
      <c:valAx>
        <c:axId val="237832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237813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JM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Price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/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/>
        </a:p>
      </dgm:t>
    </dgm:pt>
    <dgm:pt modelId="{6836F7C9-E0EB-4435-A48F-78CCA5C677FD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JM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Promotion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988B41C-78E4-4E00-9C30-DBD95A231B01}" type="parTrans" cxnId="{79DC17DB-5914-43D2-A061-D69151AEEA5A}">
      <dgm:prSet/>
      <dgm:spPr/>
      <dgm:t>
        <a:bodyPr/>
        <a:lstStyle/>
        <a:p>
          <a:endParaRPr lang="en-JM"/>
        </a:p>
      </dgm:t>
    </dgm:pt>
    <dgm:pt modelId="{B61D5205-4FE7-47EC-B86F-48DF3EA1EDA5}" type="sibTrans" cxnId="{79DC17DB-5914-43D2-A061-D69151AEEA5A}">
      <dgm:prSet/>
      <dgm:spPr/>
      <dgm:t>
        <a:bodyPr/>
        <a:lstStyle/>
        <a:p>
          <a:endParaRPr lang="en-JM"/>
        </a:p>
      </dgm:t>
    </dgm:pt>
    <dgm:pt modelId="{9D67B1F7-C4FF-4E1E-94F4-69209A4E7C47}">
      <dgm:prSet phldrT="[Text]" custT="1"/>
      <dgm:spPr>
        <a:solidFill>
          <a:srgbClr val="0070C0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JM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People</a:t>
          </a:r>
          <a:r>
            <a:rPr lang="en-JM" sz="1400" dirty="0" smtClean="0">
              <a:latin typeface="Arial" pitchFamily="34" charset="0"/>
              <a:cs typeface="Arial" pitchFamily="34" charset="0"/>
            </a:rPr>
            <a:t> </a:t>
          </a:r>
          <a:endParaRPr lang="en-JM" sz="1400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/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/>
        </a:p>
      </dgm:t>
    </dgm:pt>
    <dgm:pt modelId="{53563D61-A301-4644-8AE7-FCAFDA9A58AB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JM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Place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/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/>
        </a:p>
      </dgm:t>
    </dgm:pt>
    <dgm:pt modelId="{9BC44171-365F-452D-AE92-EBE2E89770BA}">
      <dgm:prSet phldrT="[Text]" custT="1"/>
      <dgm:spPr>
        <a:solidFill>
          <a:schemeClr val="tx1">
            <a:lumMod val="75000"/>
            <a:lumOff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JM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Distribution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/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244971C4-5D8D-4652-8F85-F916B723CB58}" type="pres">
      <dgm:prSet presAssocID="{6836F7C9-E0EB-4435-A48F-78CCA5C677FD}" presName="Name8" presStyleCnt="0"/>
      <dgm:spPr/>
    </dgm:pt>
    <dgm:pt modelId="{42E29582-A2E7-4B50-9BCC-2A8FCD67242D}" type="pres">
      <dgm:prSet presAssocID="{6836F7C9-E0EB-4435-A48F-78CCA5C677FD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3BB7BCD6-6108-4ED8-9046-A483C6EB8FD6}" type="pres">
      <dgm:prSet presAssocID="{6836F7C9-E0EB-4435-A48F-78CCA5C677F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JM"/>
        </a:p>
      </dgm:t>
    </dgm:pt>
  </dgm:ptLst>
  <dgm:cxnLst>
    <dgm:cxn modelId="{8BE7B30F-2670-4115-83F1-6287A8CA043C}" type="presOf" srcId="{53563D61-A301-4644-8AE7-FCAFDA9A58AB}" destId="{E6279944-4AC5-4561-B5D0-64EE0E57E695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79DC17DB-5914-43D2-A061-D69151AEEA5A}" srcId="{28FD3D57-F3BB-4E5E-B091-1500A3C92E81}" destId="{6836F7C9-E0EB-4435-A48F-78CCA5C677FD}" srcOrd="1" destOrd="0" parTransId="{0988B41C-78E4-4E00-9C30-DBD95A231B01}" sibTransId="{B61D5205-4FE7-47EC-B86F-48DF3EA1EDA5}"/>
    <dgm:cxn modelId="{5FC3A818-C168-4236-85C2-649179116374}" type="presOf" srcId="{6836F7C9-E0EB-4435-A48F-78CCA5C677FD}" destId="{42E29582-A2E7-4B50-9BCC-2A8FCD67242D}" srcOrd="0" destOrd="0" presId="urn:microsoft.com/office/officeart/2005/8/layout/pyramid1"/>
    <dgm:cxn modelId="{3E0B19F1-EAC4-4621-8CEF-162FA25AD368}" type="presOf" srcId="{9D67B1F7-C4FF-4E1E-94F4-69209A4E7C47}" destId="{753AA43A-5097-42D8-A3EF-20B11215D8F3}" srcOrd="0" destOrd="0" presId="urn:microsoft.com/office/officeart/2005/8/layout/pyramid1"/>
    <dgm:cxn modelId="{982C6F58-DEB7-48E3-88FD-CD7CC898C1DF}" type="presOf" srcId="{9BC44171-365F-452D-AE92-EBE2E89770BA}" destId="{285279A8-A2FF-4704-92DF-4753853CE322}" srcOrd="0" destOrd="0" presId="urn:microsoft.com/office/officeart/2005/8/layout/pyramid1"/>
    <dgm:cxn modelId="{3752AFB0-4940-4338-8107-B67FEDED7703}" type="presOf" srcId="{53563D61-A301-4644-8AE7-FCAFDA9A58AB}" destId="{2E9D1362-172A-4369-8415-6E089FA67356}" srcOrd="1" destOrd="0" presId="urn:microsoft.com/office/officeart/2005/8/layout/pyramid1"/>
    <dgm:cxn modelId="{9D7E18B7-DE3D-4235-B364-ADDC365F538A}" type="presOf" srcId="{E924DC90-2427-4BE5-A522-6ACD4563EB45}" destId="{864F954D-81D4-4546-B08E-448FBA7A18FE}" srcOrd="0" destOrd="0" presId="urn:microsoft.com/office/officeart/2005/8/layout/pyramid1"/>
    <dgm:cxn modelId="{50BC8EF6-2F10-41B3-BF7A-E0B5F6991A82}" type="presOf" srcId="{9BC44171-365F-452D-AE92-EBE2E89770BA}" destId="{48B1057C-5EDF-4EC8-9A6B-B059EB7B0F8E}" srcOrd="1" destOrd="0" presId="urn:microsoft.com/office/officeart/2005/8/layout/pyramid1"/>
    <dgm:cxn modelId="{99C8B464-EC53-419F-8E46-40D944042EEF}" type="presOf" srcId="{E924DC90-2427-4BE5-A522-6ACD4563EB45}" destId="{A8AE7F33-3372-4D78-96A6-FD2B204E9D9D}" srcOrd="1" destOrd="0" presId="urn:microsoft.com/office/officeart/2005/8/layout/pyramid1"/>
    <dgm:cxn modelId="{F8159EF2-4CD6-4991-87B6-304DE4B99BA4}" type="presOf" srcId="{6836F7C9-E0EB-4435-A48F-78CCA5C677FD}" destId="{3BB7BCD6-6108-4ED8-9046-A483C6EB8FD6}" srcOrd="1" destOrd="0" presId="urn:microsoft.com/office/officeart/2005/8/layout/pyramid1"/>
    <dgm:cxn modelId="{BF4A843E-134A-4AC8-BF6A-488928CB0685}" type="presOf" srcId="{9D67B1F7-C4FF-4E1E-94F4-69209A4E7C47}" destId="{7E617F38-6BB2-4E03-8198-FF7E7F898924}" srcOrd="1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C00D752B-E3B9-466F-90DE-C346866566D9}" type="presOf" srcId="{28FD3D57-F3BB-4E5E-B091-1500A3C92E81}" destId="{6346E340-6B27-47A2-93A8-AA7F0249167F}" srcOrd="0" destOrd="0" presId="urn:microsoft.com/office/officeart/2005/8/layout/pyramid1"/>
    <dgm:cxn modelId="{31681393-B139-4AAA-9D7F-E051D98BA2D9}" type="presParOf" srcId="{6346E340-6B27-47A2-93A8-AA7F0249167F}" destId="{8351BCDF-D287-464A-AB10-4261CFFC4E79}" srcOrd="0" destOrd="0" presId="urn:microsoft.com/office/officeart/2005/8/layout/pyramid1"/>
    <dgm:cxn modelId="{AFF2EA17-C9CF-48D1-91C0-FA72AC2712AB}" type="presParOf" srcId="{8351BCDF-D287-464A-AB10-4261CFFC4E79}" destId="{864F954D-81D4-4546-B08E-448FBA7A18FE}" srcOrd="0" destOrd="0" presId="urn:microsoft.com/office/officeart/2005/8/layout/pyramid1"/>
    <dgm:cxn modelId="{1AE29E95-4AFE-491A-8095-C4765087538E}" type="presParOf" srcId="{8351BCDF-D287-464A-AB10-4261CFFC4E79}" destId="{A8AE7F33-3372-4D78-96A6-FD2B204E9D9D}" srcOrd="1" destOrd="0" presId="urn:microsoft.com/office/officeart/2005/8/layout/pyramid1"/>
    <dgm:cxn modelId="{F45DDDBD-0E59-4660-A5FF-ED8A1241D020}" type="presParOf" srcId="{6346E340-6B27-47A2-93A8-AA7F0249167F}" destId="{244971C4-5D8D-4652-8F85-F916B723CB58}" srcOrd="1" destOrd="0" presId="urn:microsoft.com/office/officeart/2005/8/layout/pyramid1"/>
    <dgm:cxn modelId="{361FB02E-C71F-43CD-94AC-92B4632E7080}" type="presParOf" srcId="{244971C4-5D8D-4652-8F85-F916B723CB58}" destId="{42E29582-A2E7-4B50-9BCC-2A8FCD67242D}" srcOrd="0" destOrd="0" presId="urn:microsoft.com/office/officeart/2005/8/layout/pyramid1"/>
    <dgm:cxn modelId="{FEDC6842-D74D-4743-B6C4-D38EFE259EBA}" type="presParOf" srcId="{244971C4-5D8D-4652-8F85-F916B723CB58}" destId="{3BB7BCD6-6108-4ED8-9046-A483C6EB8FD6}" srcOrd="1" destOrd="0" presId="urn:microsoft.com/office/officeart/2005/8/layout/pyramid1"/>
    <dgm:cxn modelId="{4CC82F93-4C18-4AE1-96A1-54722B542116}" type="presParOf" srcId="{6346E340-6B27-47A2-93A8-AA7F0249167F}" destId="{BF7100C5-692A-476D-9242-E6DE2BFA407E}" srcOrd="2" destOrd="0" presId="urn:microsoft.com/office/officeart/2005/8/layout/pyramid1"/>
    <dgm:cxn modelId="{55EE6822-10C7-44E1-A03A-BE2525AC8DC7}" type="presParOf" srcId="{BF7100C5-692A-476D-9242-E6DE2BFA407E}" destId="{753AA43A-5097-42D8-A3EF-20B11215D8F3}" srcOrd="0" destOrd="0" presId="urn:microsoft.com/office/officeart/2005/8/layout/pyramid1"/>
    <dgm:cxn modelId="{DCD78AD7-B031-493A-A5FC-A0DECF873760}" type="presParOf" srcId="{BF7100C5-692A-476D-9242-E6DE2BFA407E}" destId="{7E617F38-6BB2-4E03-8198-FF7E7F898924}" srcOrd="1" destOrd="0" presId="urn:microsoft.com/office/officeart/2005/8/layout/pyramid1"/>
    <dgm:cxn modelId="{32BBF951-FD91-4466-9365-E1F3F512F0A0}" type="presParOf" srcId="{6346E340-6B27-47A2-93A8-AA7F0249167F}" destId="{29C42FD2-6503-4F77-8487-9B33E0527141}" srcOrd="3" destOrd="0" presId="urn:microsoft.com/office/officeart/2005/8/layout/pyramid1"/>
    <dgm:cxn modelId="{35BFC3B1-21F0-4211-A41A-72880EC10272}" type="presParOf" srcId="{29C42FD2-6503-4F77-8487-9B33E0527141}" destId="{E6279944-4AC5-4561-B5D0-64EE0E57E695}" srcOrd="0" destOrd="0" presId="urn:microsoft.com/office/officeart/2005/8/layout/pyramid1"/>
    <dgm:cxn modelId="{B350A748-50AC-4168-99B1-644B85077ABE}" type="presParOf" srcId="{29C42FD2-6503-4F77-8487-9B33E0527141}" destId="{2E9D1362-172A-4369-8415-6E089FA67356}" srcOrd="1" destOrd="0" presId="urn:microsoft.com/office/officeart/2005/8/layout/pyramid1"/>
    <dgm:cxn modelId="{B3A4AD99-4FEF-4115-8288-EA1C14084A05}" type="presParOf" srcId="{6346E340-6B27-47A2-93A8-AA7F0249167F}" destId="{E55855A1-EC9E-41EF-AA5C-B0A6C62BC58F}" srcOrd="4" destOrd="0" presId="urn:microsoft.com/office/officeart/2005/8/layout/pyramid1"/>
    <dgm:cxn modelId="{080387E6-B463-4402-BBB1-94E962E06D07}" type="presParOf" srcId="{E55855A1-EC9E-41EF-AA5C-B0A6C62BC58F}" destId="{285279A8-A2FF-4704-92DF-4753853CE322}" srcOrd="0" destOrd="0" presId="urn:microsoft.com/office/officeart/2005/8/layout/pyramid1"/>
    <dgm:cxn modelId="{23624A2E-F92B-42AE-8709-4B409043CB0D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357021" y="0"/>
          <a:ext cx="943557" cy="688010"/>
        </a:xfrm>
        <a:prstGeom prst="trapezoid">
          <a:avLst>
            <a:gd name="adj" fmla="val 68571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1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Price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57021" y="0"/>
        <a:ext cx="943557" cy="688010"/>
      </dsp:txXfrm>
    </dsp:sp>
    <dsp:sp modelId="{42E29582-A2E7-4B50-9BCC-2A8FCD67242D}">
      <dsp:nvSpPr>
        <dsp:cNvPr id="0" name=""/>
        <dsp:cNvSpPr/>
      </dsp:nvSpPr>
      <dsp:spPr>
        <a:xfrm>
          <a:off x="1017766" y="688010"/>
          <a:ext cx="1622067" cy="494747"/>
        </a:xfrm>
        <a:prstGeom prst="trapezoid">
          <a:avLst>
            <a:gd name="adj" fmla="val 68571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1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Promotion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01627" y="688010"/>
        <a:ext cx="1054344" cy="494747"/>
      </dsp:txXfrm>
    </dsp:sp>
    <dsp:sp modelId="{753AA43A-5097-42D8-A3EF-20B11215D8F3}">
      <dsp:nvSpPr>
        <dsp:cNvPr id="0" name=""/>
        <dsp:cNvSpPr/>
      </dsp:nvSpPr>
      <dsp:spPr>
        <a:xfrm>
          <a:off x="678510" y="1182757"/>
          <a:ext cx="2300578" cy="494747"/>
        </a:xfrm>
        <a:prstGeom prst="trapezoid">
          <a:avLst>
            <a:gd name="adj" fmla="val 68571"/>
          </a:avLst>
        </a:prstGeom>
        <a:solidFill>
          <a:srgbClr val="0070C0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1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People</a:t>
          </a:r>
          <a:r>
            <a:rPr lang="en-JM" sz="1400" kern="1200" dirty="0" smtClean="0">
              <a:latin typeface="Arial" pitchFamily="34" charset="0"/>
              <a:cs typeface="Arial" pitchFamily="34" charset="0"/>
            </a:rPr>
            <a:t> </a:t>
          </a:r>
          <a:endParaRPr lang="en-JM" sz="1400" kern="1200" dirty="0">
            <a:latin typeface="Arial" pitchFamily="34" charset="0"/>
            <a:cs typeface="Arial" pitchFamily="34" charset="0"/>
          </a:endParaRPr>
        </a:p>
      </dsp:txBody>
      <dsp:txXfrm>
        <a:off x="1081111" y="1182757"/>
        <a:ext cx="1495376" cy="494747"/>
      </dsp:txXfrm>
    </dsp:sp>
    <dsp:sp modelId="{E6279944-4AC5-4561-B5D0-64EE0E57E695}">
      <dsp:nvSpPr>
        <dsp:cNvPr id="0" name=""/>
        <dsp:cNvSpPr/>
      </dsp:nvSpPr>
      <dsp:spPr>
        <a:xfrm>
          <a:off x="339255" y="1677505"/>
          <a:ext cx="2979089" cy="494747"/>
        </a:xfrm>
        <a:prstGeom prst="trapezoid">
          <a:avLst>
            <a:gd name="adj" fmla="val 68571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1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Place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860595" y="1677505"/>
        <a:ext cx="1936408" cy="494747"/>
      </dsp:txXfrm>
    </dsp:sp>
    <dsp:sp modelId="{285279A8-A2FF-4704-92DF-4753853CE322}">
      <dsp:nvSpPr>
        <dsp:cNvPr id="0" name=""/>
        <dsp:cNvSpPr/>
      </dsp:nvSpPr>
      <dsp:spPr>
        <a:xfrm>
          <a:off x="0" y="2172252"/>
          <a:ext cx="3657599" cy="494747"/>
        </a:xfrm>
        <a:prstGeom prst="trapezoid">
          <a:avLst>
            <a:gd name="adj" fmla="val 68571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JM" sz="1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Distribution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40079" y="2172252"/>
        <a:ext cx="2377440" cy="49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07/04/2013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07/04/2013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7.xml"/><Relationship Id="rId7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PRESENTED BY JOHN DOE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1638300"/>
            <a:ext cx="4876800" cy="102870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67000" y="31432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Subtitle Goes Here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924052"/>
            <a:ext cx="4572000" cy="457199"/>
          </a:xfrm>
        </p:spPr>
        <p:txBody>
          <a:bodyPr/>
          <a:lstStyle/>
          <a:p>
            <a:pPr algn="ctr"/>
            <a: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  <a:t>BUSINESS PLAN LAYOUT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MEET THE </a:t>
            </a:r>
            <a:r>
              <a:rPr lang="en-JM" dirty="0" smtClean="0">
                <a:solidFill>
                  <a:srgbClr val="0070C0"/>
                </a:solidFill>
              </a:rPr>
              <a:t>DREAM TEAM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RACHEL DOE</a:t>
            </a:r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JM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MATTHEW DOE</a:t>
            </a:r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JM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JASON doe</a:t>
            </a:r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AMANDA DOE</a:t>
            </a:r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JM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sit amet,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Consectetur adipiscing elit.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aenean acelit a felis pharetra</a:t>
            </a: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sit amet,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Consectetur adipiscing elit.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aenean acelit a felis pharetra</a:t>
            </a: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sit amet,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Consectetur adipiscing elit.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aenean acelit a felis pharetra</a:t>
            </a: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sit amet,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Consectetur adipiscing elit.</a:t>
            </a:r>
          </a:p>
          <a:p>
            <a:pPr>
              <a:spcBef>
                <a:spcPts val="0"/>
              </a:spcBef>
              <a:defRPr/>
            </a:pPr>
            <a:r>
              <a:rPr lang="en-JM" sz="105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aenean acelit a felis pharetra</a:t>
            </a: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JM" sz="1300" dirty="0"/>
              <a:t>MANAGING </a:t>
            </a:r>
            <a:r>
              <a:rPr lang="en-JM" sz="1300" dirty="0" smtClean="0"/>
              <a:t>DIRECTOR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JM" sz="1300" dirty="0" smtClean="0"/>
              <a:t>CREATIVE DIRECTOR</a:t>
            </a:r>
            <a:endParaRPr lang="en-JM" sz="13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JM" sz="1300" dirty="0" smtClean="0"/>
              <a:t>FINANCE MANAGER</a:t>
            </a:r>
            <a:endParaRPr lang="en-JM" sz="13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JM" sz="1300" dirty="0" smtClean="0"/>
              <a:t>HEAD OF HUMAN RESOURCES </a:t>
            </a:r>
            <a:endParaRPr lang="en-JM" sz="13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157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698927" y="2983230"/>
            <a:ext cx="1463040" cy="27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6605" y="2983230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DOUGHNUT INFOGRAPHIC </a:t>
            </a:r>
            <a:r>
              <a:rPr lang="en-JM" dirty="0" smtClean="0">
                <a:solidFill>
                  <a:srgbClr val="0070C0"/>
                </a:solidFill>
              </a:rPr>
              <a:t>ELEMENT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90219479"/>
              </p:ext>
            </p:extLst>
          </p:nvPr>
        </p:nvGraphicFramePr>
        <p:xfrm>
          <a:off x="370826" y="1140482"/>
          <a:ext cx="2010280" cy="167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842566" y="1609355"/>
            <a:ext cx="1066800" cy="741402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5</a:t>
            </a:r>
            <a:r>
              <a:rPr lang="en-JM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0</a:t>
            </a:r>
            <a:r>
              <a:rPr lang="en-JM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%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99282458"/>
              </p:ext>
            </p:extLst>
          </p:nvPr>
        </p:nvGraphicFramePr>
        <p:xfrm>
          <a:off x="2425307" y="1140482"/>
          <a:ext cx="2010280" cy="167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2895600" y="1609355"/>
            <a:ext cx="1066800" cy="741402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74</a:t>
            </a:r>
            <a:r>
              <a:rPr lang="en-JM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%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568601118"/>
              </p:ext>
            </p:extLst>
          </p:nvPr>
        </p:nvGraphicFramePr>
        <p:xfrm>
          <a:off x="4452543" y="1140482"/>
          <a:ext cx="2010280" cy="167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"/>
          <p:cNvSpPr txBox="1"/>
          <p:nvPr/>
        </p:nvSpPr>
        <p:spPr>
          <a:xfrm>
            <a:off x="4924283" y="1609355"/>
            <a:ext cx="1066800" cy="741402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82</a:t>
            </a:r>
            <a:r>
              <a:rPr lang="en-JM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LT Condensed" pitchFamily="2" charset="0"/>
              </a:rPr>
              <a:t>%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925454"/>
              </p:ext>
            </p:extLst>
          </p:nvPr>
        </p:nvGraphicFramePr>
        <p:xfrm>
          <a:off x="6488937" y="1140482"/>
          <a:ext cx="2010280" cy="167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"/>
          <p:cNvSpPr txBox="1"/>
          <p:nvPr/>
        </p:nvSpPr>
        <p:spPr>
          <a:xfrm>
            <a:off x="6853998" y="1609355"/>
            <a:ext cx="1321438" cy="741402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95</a:t>
            </a:r>
            <a:r>
              <a:rPr lang="en-JM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%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533400" y="3562350"/>
            <a:ext cx="81534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 ipsum dolor sit amet, consectetur  met adipiscing elit. Aenean ac elit a felis pharecing Lorem ipsum dolor sit amet sectet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met adipiscing elit. Aenean ac elit a felis pharecing Lorem ipsum dolor sit amet, consectetur  met adipiscing elit. Aenean ac elit a</a:t>
            </a:r>
          </a:p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felis pharecing Lorem ipsum dolor sit amet, consectetur lorem ipsum dolor sit amet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62557" y="2978207"/>
            <a:ext cx="1463040" cy="27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96232" y="2978207"/>
            <a:ext cx="1463040" cy="27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45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448633" y="1394397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DOUGHNUT INFOGRAPHIC </a:t>
            </a:r>
            <a:r>
              <a:rPr lang="en-JM" dirty="0" smtClean="0">
                <a:solidFill>
                  <a:srgbClr val="0070C0"/>
                </a:solidFill>
              </a:rPr>
              <a:t>ELEMENT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60207222"/>
              </p:ext>
            </p:extLst>
          </p:nvPr>
        </p:nvGraphicFramePr>
        <p:xfrm>
          <a:off x="457200" y="10477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ontent Placeholder 3"/>
          <p:cNvSpPr txBox="1">
            <a:spLocks/>
          </p:cNvSpPr>
          <p:nvPr/>
        </p:nvSpPr>
        <p:spPr>
          <a:xfrm>
            <a:off x="4372433" y="1699197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 ipsum dolor sit amet, consectetur met adipiscin elit. Aenea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 elit a felis pharecing Lorem ipsum dolor sit amet sectet met</a:t>
            </a: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626868542"/>
              </p:ext>
            </p:extLst>
          </p:nvPr>
        </p:nvGraphicFramePr>
        <p:xfrm>
          <a:off x="457200" y="26479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491830661"/>
              </p:ext>
            </p:extLst>
          </p:nvPr>
        </p:nvGraphicFramePr>
        <p:xfrm>
          <a:off x="2057400" y="10477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678515362"/>
              </p:ext>
            </p:extLst>
          </p:nvPr>
        </p:nvGraphicFramePr>
        <p:xfrm>
          <a:off x="2057400" y="26479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Rectangle 39"/>
          <p:cNvSpPr/>
          <p:nvPr/>
        </p:nvSpPr>
        <p:spPr>
          <a:xfrm>
            <a:off x="4448633" y="2316291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1" name="Content Placeholder 3"/>
          <p:cNvSpPr txBox="1">
            <a:spLocks/>
          </p:cNvSpPr>
          <p:nvPr/>
        </p:nvSpPr>
        <p:spPr>
          <a:xfrm>
            <a:off x="4372433" y="2579244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 ipsum dolor sit amet, consectetur met adipiscin elit. Aenea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 elit a felis pharecing Lorem ipsum dolor sit amet sectet met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48633" y="3223197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solidFill>
                  <a:schemeClr val="bg1"/>
                </a:solidFill>
                <a:latin typeface="Bebas Neue" pitchFamily="34" charset="0"/>
              </a:rPr>
              <a:t>PINTEREST:  </a:t>
            </a: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400,000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3" name="Content Placeholder 3"/>
          <p:cNvSpPr txBox="1">
            <a:spLocks/>
          </p:cNvSpPr>
          <p:nvPr/>
        </p:nvSpPr>
        <p:spPr>
          <a:xfrm>
            <a:off x="4372433" y="3527997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 ipsum dolor sit amet, consectetur met adipiscin elit. Aenea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 elit a felis pharecing Lorem ipsum dolor sit amet sectet met</a:t>
            </a:r>
          </a:p>
        </p:txBody>
      </p:sp>
      <p:pic>
        <p:nvPicPr>
          <p:cNvPr id="1026" name="Picture 2" descr="C:\Users\ADRIEN~1.REY\AppData\Local\Temp\Rar$DR19.072\icons grid\camera_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5" y="1491665"/>
            <a:ext cx="495196" cy="4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~1.REY\AppData\Local\Temp\Rar$DR81.072\icons grid\monitor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42" y="3156427"/>
            <a:ext cx="473247" cy="4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RIEN~1.REY\AppData\Local\Temp\Rar$DR78.072\icons grid\phone_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40" y="3153424"/>
            <a:ext cx="438820" cy="4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RIEN~1.REY\AppData\Local\Temp\Rar$DR38.776\icons grid\user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51" y="1514749"/>
            <a:ext cx="473925" cy="4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GROWTH IN </a:t>
            </a:r>
            <a:r>
              <a:rPr lang="en-JM" dirty="0" smtClean="0">
                <a:solidFill>
                  <a:srgbClr val="0070C0"/>
                </a:solidFill>
              </a:rPr>
              <a:t>THE INDUSTRY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Box 3"/>
          <p:cNvSpPr txBox="1"/>
          <p:nvPr/>
        </p:nvSpPr>
        <p:spPr>
          <a:xfrm>
            <a:off x="533400" y="11341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 smtClean="0">
                <a:solidFill>
                  <a:srgbClr val="0070C0"/>
                </a:solidFill>
                <a:latin typeface="Bebas Neue" pitchFamily="34" charset="0"/>
              </a:rPr>
              <a:t>$120M</a:t>
            </a:r>
            <a:endParaRPr lang="en-JM" sz="240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134130"/>
            <a:ext cx="183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Projected income for the first 3 months of 2013</a:t>
            </a:r>
            <a:endParaRPr lang="en-JM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46473"/>
              </p:ext>
            </p:extLst>
          </p:nvPr>
        </p:nvGraphicFramePr>
        <p:xfrm>
          <a:off x="457200" y="1585615"/>
          <a:ext cx="8153400" cy="2925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112395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$120M</a:t>
            </a:r>
            <a:endParaRPr lang="en-JM" sz="2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123950"/>
            <a:ext cx="183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Projected income for the first 3 months of 2013</a:t>
            </a:r>
            <a:endParaRPr lang="en-JM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12395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$120M</a:t>
            </a:r>
            <a:endParaRPr lang="en-JM" sz="2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1123950"/>
            <a:ext cx="183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Projected income for the first 3 months of 2013</a:t>
            </a:r>
            <a:endParaRPr lang="en-JM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747591" y="1885950"/>
            <a:ext cx="1070114" cy="533400"/>
          </a:xfrm>
          <a:prstGeom prst="wedgeRectCallout">
            <a:avLst>
              <a:gd name="adj1" fmla="val -20833"/>
              <a:gd name="adj2" fmla="val 820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JM" dirty="0" smtClean="0">
                <a:solidFill>
                  <a:schemeClr val="bg1"/>
                </a:solidFill>
                <a:latin typeface="Bebas Neue" pitchFamily="34" charset="0"/>
              </a:rPr>
              <a:t>$6Mill</a:t>
            </a:r>
          </a:p>
          <a:p>
            <a:pPr algn="ctr">
              <a:lnSpc>
                <a:spcPts val="1400"/>
              </a:lnSpc>
            </a:pPr>
            <a:r>
              <a:rPr lang="en-JM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Sept 12 2013</a:t>
            </a:r>
            <a:endParaRPr lang="en-JM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noFill/>
        </p:spPr>
        <p:txBody>
          <a:bodyPr/>
          <a:lstStyle/>
          <a:p>
            <a:r>
              <a:rPr lang="en-JM" dirty="0" smtClean="0"/>
              <a:t>MONTHLY SALES </a:t>
            </a:r>
            <a:r>
              <a:rPr lang="en-JM" dirty="0" smtClean="0">
                <a:solidFill>
                  <a:srgbClr val="0070C0"/>
                </a:solidFill>
              </a:rPr>
              <a:t>PROJECTIONS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consectetur adipiscing elit. Proin a erat ut nibh aliquam anim entum et sed quam. Quisque</a:t>
            </a:r>
          </a:p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Mollis augue nec enim Lorem ipsum lorem ipsum consectetur adipiscing </a:t>
            </a:r>
            <a:r>
              <a:rPr lang="en-JM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el sit amet, consectetur adipiscing elit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Chart Placeholder 13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592929642"/>
              </p:ext>
            </p:extLst>
          </p:nvPr>
        </p:nvGraphicFramePr>
        <p:xfrm>
          <a:off x="304800" y="1504950"/>
          <a:ext cx="457200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791200" y="18097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Lorem ipsum dolor sit amet, nibh lorem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et consectetur lorem ipsum dolor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91200" y="24193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dirty="0"/>
              <a:t>Lorem ipsum dolor sit amet, nibh lorem</a:t>
            </a:r>
          </a:p>
          <a:p>
            <a:pPr>
              <a:spcBef>
                <a:spcPts val="0"/>
              </a:spcBef>
            </a:pPr>
            <a:r>
              <a:rPr lang="en-JM" dirty="0"/>
              <a:t>et consectetur lorem ipsum dolor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791200" y="30289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dirty="0"/>
              <a:t>Lorem ipsum dolor sit amet, nibh lorem</a:t>
            </a:r>
          </a:p>
          <a:p>
            <a:pPr>
              <a:spcBef>
                <a:spcPts val="0"/>
              </a:spcBef>
            </a:pPr>
            <a:r>
              <a:rPr lang="en-JM" dirty="0"/>
              <a:t>et consectetur lorem ipsum dolor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791200" y="36385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dirty="0"/>
              <a:t>Lorem ipsum dolor sit amet, nibh lorem</a:t>
            </a:r>
          </a:p>
          <a:p>
            <a:pPr>
              <a:spcBef>
                <a:spcPts val="0"/>
              </a:spcBef>
            </a:pPr>
            <a:r>
              <a:rPr lang="en-JM" dirty="0"/>
              <a:t>et consectetur lorem ipsum dolor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0"/>
          </p:nvPr>
        </p:nvSpPr>
        <p:spPr>
          <a:xfrm>
            <a:off x="5181600" y="3707398"/>
            <a:ext cx="533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 algn="ctr"/>
            <a:r>
              <a:rPr lang="en-JM" dirty="0" smtClean="0"/>
              <a:t>15%</a:t>
            </a:r>
            <a:endParaRPr lang="en-JM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39"/>
          </p:nvPr>
        </p:nvSpPr>
        <p:spPr>
          <a:xfrm>
            <a:off x="5181600" y="3097798"/>
            <a:ext cx="533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 algn="ctr"/>
            <a:r>
              <a:rPr lang="en-JM" dirty="0" smtClean="0"/>
              <a:t>5%</a:t>
            </a:r>
            <a:endParaRPr lang="en-JM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7"/>
          </p:nvPr>
        </p:nvSpPr>
        <p:spPr>
          <a:xfrm>
            <a:off x="5181600" y="1859548"/>
            <a:ext cx="533400" cy="320040"/>
          </a:xfrm>
          <a:solidFill>
            <a:srgbClr val="0065B0"/>
          </a:solidFill>
          <a:ln>
            <a:noFill/>
          </a:ln>
        </p:spPr>
        <p:txBody>
          <a:bodyPr anchor="b">
            <a:normAutofit/>
          </a:bodyPr>
          <a:lstStyle/>
          <a:p>
            <a:pPr algn="ctr"/>
            <a:r>
              <a:rPr lang="en-JM" dirty="0" smtClean="0"/>
              <a:t>65%</a:t>
            </a:r>
            <a:endParaRPr lang="en-JM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38"/>
          </p:nvPr>
        </p:nvSpPr>
        <p:spPr>
          <a:xfrm>
            <a:off x="5181600" y="2488198"/>
            <a:ext cx="533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 algn="ctr"/>
            <a:r>
              <a:rPr lang="en-JM" dirty="0" smtClean="0"/>
              <a:t>15%</a:t>
            </a:r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REVENUE PROJECTS </a:t>
            </a:r>
            <a:r>
              <a:rPr lang="en-JM" dirty="0" smtClean="0">
                <a:solidFill>
                  <a:srgbClr val="0070C0"/>
                </a:solidFill>
              </a:rPr>
              <a:t>LINE GRAPH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graphicFrame>
        <p:nvGraphicFramePr>
          <p:cNvPr id="10" name="Chart Placeholder 9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782025792"/>
              </p:ext>
            </p:extLst>
          </p:nvPr>
        </p:nvGraphicFramePr>
        <p:xfrm>
          <a:off x="457200" y="1733550"/>
          <a:ext cx="5181600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0" y="2571750"/>
            <a:ext cx="2590800" cy="167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nibh et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consectetur lorem ipsum dolor sit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amet, nibh et consectetur</a:t>
            </a:r>
          </a:p>
          <a:p>
            <a:pPr>
              <a:spcBef>
                <a:spcPts val="0"/>
              </a:spcBef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nibh et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consectetur lorem ipsum dolor sit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amet, nibh et consectetur Lorem</a:t>
            </a:r>
          </a:p>
          <a:p>
            <a:pPr>
              <a:spcBef>
                <a:spcPts val="0"/>
              </a:spcBef>
            </a:pPr>
            <a:endParaRPr lang="en-JM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37"/>
          </p:nvPr>
        </p:nvSpPr>
        <p:spPr>
          <a:xfrm>
            <a:off x="6172200" y="2038350"/>
            <a:ext cx="2362200" cy="301752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2013 Revenue projections</a:t>
            </a:r>
            <a:endParaRPr lang="en-JM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consectetur adipiscing elit. Proin a erat ut nibh aliquam anim entum et sed quam. Quisque</a:t>
            </a:r>
          </a:p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mollis augue nec enim Lorem ipsum lorem ipsum consectetur adipiscing el lorem ipsum dolor sit amet elit.</a:t>
            </a:r>
          </a:p>
          <a:p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886200" y="1809750"/>
            <a:ext cx="914400" cy="457200"/>
          </a:xfrm>
          <a:prstGeom prst="wedgeRectCallout">
            <a:avLst>
              <a:gd name="adj1" fmla="val -20833"/>
              <a:gd name="adj2" fmla="val 82065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JM" sz="1400" dirty="0" smtClean="0">
                <a:solidFill>
                  <a:schemeClr val="bg1"/>
                </a:solidFill>
                <a:latin typeface="Bebas Neue" pitchFamily="34" charset="0"/>
              </a:rPr>
              <a:t>$6M GROSS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PYRAMID </a:t>
            </a:r>
            <a:r>
              <a:rPr lang="en-JM" dirty="0" smtClean="0">
                <a:solidFill>
                  <a:srgbClr val="0070C0"/>
                </a:solidFill>
              </a:rPr>
              <a:t>SMART ART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consectetur adipiscing elit. Proin a erat ut nibh aliquam anim entum et sed quam. Quisque</a:t>
            </a:r>
          </a:p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mollis augue nec enim Lorem ipsum lorem ipsum consectetur adipiscing el</a:t>
            </a:r>
          </a:p>
          <a:p>
            <a:pPr>
              <a:spcBef>
                <a:spcPts val="0"/>
              </a:spcBef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SmartArt Placeholder 13"/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470702655"/>
              </p:ext>
            </p:extLst>
          </p:nvPr>
        </p:nvGraphicFramePr>
        <p:xfrm>
          <a:off x="457200" y="1657350"/>
          <a:ext cx="3657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867400" y="1885950"/>
            <a:ext cx="26670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Lorem ipsum dolor sit amet, nibh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et consectetur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867400" y="24955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Lorem ipsum dolor sit amet, nibh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consectetur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867400" y="31051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Lorem ipsum dolor sit amet, nibh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consectetur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867400" y="3714750"/>
            <a:ext cx="2667000" cy="53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Lorem ipsum dolor sit amet, nibh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consectetur</a:t>
            </a:r>
          </a:p>
          <a:p>
            <a:pPr>
              <a:spcBef>
                <a:spcPts val="0"/>
              </a:spcBef>
            </a:pP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/>
          </p:nvPr>
        </p:nvSpPr>
        <p:spPr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JM" sz="1500" dirty="0" smtClean="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JM" sz="1500" dirty="0" smtClean="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9"/>
          </p:nvPr>
        </p:nvSpPr>
        <p:spPr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JM" sz="1500" dirty="0" smtClean="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0"/>
          </p:nvPr>
        </p:nvSpPr>
        <p:spPr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JM" sz="1500" dirty="0" smtClean="0">
                <a:solidFill>
                  <a:schemeClr val="bg1"/>
                </a:solidFill>
              </a:rPr>
              <a:t>95%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graphicEl>
                                              <a:dgm id="{864F954D-81D4-4546-B08E-448FBA7A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2E29582-A2E7-4B50-9BCC-2A8FCD672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graphicEl>
                                              <a:dgm id="{42E29582-A2E7-4B50-9BCC-2A8FCD672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graphicEl>
                                              <a:dgm id="{42E29582-A2E7-4B50-9BCC-2A8FCD672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graphicEl>
                                              <a:dgm id="{42E29582-A2E7-4B50-9BCC-2A8FCD672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graphicEl>
                                              <a:dgm id="{753AA43A-5097-42D8-A3EF-20B11215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graphicEl>
                                              <a:dgm id="{E6279944-4AC5-4561-B5D0-64EE0E5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graphicEl>
                                              <a:dgm id="{285279A8-A2FF-4704-92DF-4753853CE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THREE </a:t>
            </a:r>
            <a:r>
              <a:rPr lang="en-JM" dirty="0" smtClean="0">
                <a:solidFill>
                  <a:srgbClr val="0070C0"/>
                </a:solidFill>
              </a:rPr>
              <a:t>COLUMN 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2514600" cy="280035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Aenean ac elit a felis pharetra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Met adipiscing. Nam tincidunt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enim sit Amet Gravida nunc vel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Fringilla elit. Duis dui arcu, amet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scelerisque nec dictum ac conse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eu elit. Donec tincidunt enim sit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amet consequat eu elit</a:t>
            </a: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Aenean ac elit a felis pharetra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Met adipiscing. Nam tincidunt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enim sit Amet Gravida nunc vel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39"/>
          </p:nvPr>
        </p:nvSpPr>
        <p:spPr>
          <a:xfrm>
            <a:off x="533400" y="1123950"/>
            <a:ext cx="2103120" cy="27432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>
                <a:solidFill>
                  <a:schemeClr val="bg1"/>
                </a:solidFill>
              </a:rPr>
              <a:t>ONLINE MARKETING	</a:t>
            </a:r>
            <a:endParaRPr lang="en-JM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0"/>
          </p:nvPr>
        </p:nvSpPr>
        <p:spPr>
          <a:xfrm>
            <a:off x="3352800" y="1123950"/>
            <a:ext cx="2133600" cy="27432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>
                <a:solidFill>
                  <a:schemeClr val="bg1"/>
                </a:solidFill>
              </a:rPr>
              <a:t>PRINT MEDIA</a:t>
            </a:r>
            <a:endParaRPr lang="en-JM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1"/>
          </p:nvPr>
        </p:nvSpPr>
        <p:spPr>
          <a:xfrm>
            <a:off x="6248400" y="1123950"/>
            <a:ext cx="2133600" cy="274320"/>
          </a:xfrm>
          <a:solidFill>
            <a:srgbClr val="0070C0"/>
          </a:solidFill>
          <a:ln>
            <a:noFill/>
          </a:ln>
        </p:spPr>
        <p:txBody>
          <a:bodyPr anchor="ctr"/>
          <a:lstStyle/>
          <a:p>
            <a:r>
              <a:rPr lang="en-JM" sz="1500" dirty="0" smtClean="0">
                <a:solidFill>
                  <a:schemeClr val="bg1"/>
                </a:solidFill>
              </a:rPr>
              <a:t>PROMOTION</a:t>
            </a:r>
            <a:endParaRPr lang="en-JM" sz="15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"/>
          </p:nvPr>
        </p:nvSpPr>
        <p:spPr>
          <a:xfrm>
            <a:off x="3276600" y="1504950"/>
            <a:ext cx="2438400" cy="30480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Lorem ipsum dolor sit amet,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Aenean ac elit a felis pharetra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metadipiscing. Nam tincidunt</a:t>
            </a: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enim sit Amet Gravida nunc vel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Fringilla elit. Duis dui arcu, amet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Scelerisqu nec dictum ac,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consequat eu elit. Donec</a:t>
            </a: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tincidunt enim sit amet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consequat eu elit. Donec erat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Aenean ac elit a felis pharetra</a:t>
            </a:r>
          </a:p>
          <a:p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3"/>
          </p:nvPr>
        </p:nvSpPr>
        <p:spPr>
          <a:xfrm>
            <a:off x="6172200" y="1504950"/>
            <a:ext cx="2438400" cy="280035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Lorem ipsum dolor sit amet,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Aenean ac elit a felis pharetra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Met adipiscing. Nam tincidunt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enim sit Amet Gravida nunc vel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Fringilla elit. Duis dui arcu, amet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scelerisque nec dictum ac conse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quat eu elit. Donec tincidunt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enim sit amet consequat eu elit</a:t>
            </a: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Consectetur  met adipiscing elit.</a:t>
            </a:r>
          </a:p>
          <a:p>
            <a:pPr lvl="0">
              <a:spcBef>
                <a:spcPts val="0"/>
              </a:spcBef>
              <a:defRPr/>
            </a:pP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defRPr/>
            </a:pPr>
            <a:endParaRPr lang="en-JM" b="1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cs typeface="Arial" pitchFamily="34" charset="0"/>
              </a:rPr>
              <a:t>TWO COLUMN </a:t>
            </a:r>
            <a:r>
              <a:rPr lang="en-JM" dirty="0" smtClean="0">
                <a:solidFill>
                  <a:srgbClr val="0070C0"/>
                </a:solidFill>
                <a:cs typeface="Arial" pitchFamily="34" charset="0"/>
              </a:rPr>
              <a:t>LAYOUT</a:t>
            </a:r>
            <a:endParaRPr lang="en-JM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733550"/>
            <a:ext cx="3886200" cy="2743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aenea amet sisectetur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 elit. Aenean eget elit aelit  a felis pharetra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adipiscing. Nibh elit nam incidents enim sit amet eget nec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remin gravida. Nunc vel nec aenea et</a:t>
            </a:r>
          </a:p>
          <a:p>
            <a:pPr>
              <a:spcBef>
                <a:spcPts val="0"/>
              </a:spcBef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Dictum ac, consequateu elit. Donec dolor sit erat nibh,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pellentesque eget lac felis emin sollicitudin eu, malesuada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eget et odio. Lore ipsum dolor sit amet, dui arcu, nibh elit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scelerisque nec  dictum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enim sit amet eget nec remin gravida. Nunc vel fringilla elit.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Duis lac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erat eget elit aelit  a felis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pharetra adipiscing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Nibh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elit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nam incidents enim sit amet eget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nec remin gravida.</a:t>
            </a:r>
          </a:p>
          <a:p>
            <a:pPr>
              <a:spcBef>
                <a:spcPts val="0"/>
              </a:spcBef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24400" y="1733550"/>
            <a:ext cx="3962400" cy="2743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amet, aenea amet sisectetur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 elit. Aenean eget elit aelit  a felis pharetra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adipiscing. Nibh elit nam incidents enim sit amet eget nec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remin gravida. Nunc vel nec aenea et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Dictum ac, consequateu elit. Donec dolor sit erat nibh,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pellentesque eget lac felis emin sollicitudin eu, malesuada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eget et odio. Lore ipsum dolor sit amet, dui arcu, nibh elit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scelerisque nec  dictum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enim sit amet eget nec remin gravida. Nunc vel fringilla elit.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Duis lac erat eget elit aelit  a felis pharetra adipiscing. Nibh</a:t>
            </a:r>
          </a:p>
          <a:p>
            <a:pPr>
              <a:spcBef>
                <a:spcPts val="0"/>
              </a:spcBef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elit nam incidents enim sit amet eget nec remin gravida.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39"/>
          </p:nvPr>
        </p:nvSpPr>
        <p:spPr>
          <a:xfrm>
            <a:off x="609600" y="1295400"/>
            <a:ext cx="2819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>
                <a:solidFill>
                  <a:schemeClr val="bg1"/>
                </a:solidFill>
              </a:rPr>
              <a:t>INSERT HEADING HERE</a:t>
            </a:r>
            <a:endParaRPr lang="en-JM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0"/>
          </p:nvPr>
        </p:nvSpPr>
        <p:spPr>
          <a:xfrm>
            <a:off x="4800600" y="1295400"/>
            <a:ext cx="2819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/>
              <a:t>INSERT HEADING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COMPUTER DISPLAY </a:t>
            </a:r>
            <a:r>
              <a:rPr lang="en-JM" dirty="0" smtClean="0">
                <a:solidFill>
                  <a:srgbClr val="0070C0"/>
                </a:solidFill>
              </a:rPr>
              <a:t>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86000" cy="284163"/>
          </a:xfrm>
        </p:spPr>
        <p:txBody>
          <a:bodyPr/>
          <a:lstStyle/>
          <a:p>
            <a:r>
              <a:rPr lang="en-JM" sz="1600" b="0" dirty="0" smtClean="0">
                <a:solidFill>
                  <a:srgbClr val="0070C0"/>
                </a:solidFill>
                <a:latin typeface="Bebas Neue" pitchFamily="34" charset="0"/>
              </a:rPr>
              <a:t>LOREM IPSUM DOLOR SIT AMET</a:t>
            </a:r>
            <a:endParaRPr lang="en-JM" sz="16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Autofit/>
          </a:bodyPr>
          <a:lstStyle/>
          <a:p>
            <a:r>
              <a:rPr lang="en-JM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consectetur lorem ipsum dolor  Lorem ipsum dolor </a:t>
            </a:r>
            <a:r>
              <a:rPr lang="en-JM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</a:t>
            </a:r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86000" cy="284163"/>
          </a:xfrm>
        </p:spPr>
        <p:txBody>
          <a:bodyPr/>
          <a:lstStyle/>
          <a:p>
            <a:r>
              <a:rPr lang="en-JM" sz="1600" b="0" dirty="0">
                <a:solidFill>
                  <a:srgbClr val="0070C0"/>
                </a:solidFill>
                <a:latin typeface="Bebas Neue" pitchFamily="34" charset="0"/>
              </a:rPr>
              <a:t>LOREM IPSUM DOLOR SIT </a:t>
            </a:r>
            <a:r>
              <a:rPr lang="en-JM" sz="1600" b="0" dirty="0" smtClean="0">
                <a:solidFill>
                  <a:srgbClr val="0070C0"/>
                </a:solidFill>
                <a:latin typeface="Bebas Neue" pitchFamily="34" charset="0"/>
              </a:rPr>
              <a:t>AMET</a:t>
            </a:r>
            <a:endParaRPr lang="en-JM" sz="16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Autofit/>
          </a:bodyPr>
          <a:lstStyle/>
          <a:p>
            <a:r>
              <a:rPr lang="en-JM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consectetur lorem ipsum dolor  Lorem ipsum dolor sit amet </a:t>
            </a:r>
            <a:r>
              <a:rPr lang="en-JM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</a:t>
            </a:r>
            <a:endParaRPr lang="en-JM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86000" cy="284163"/>
          </a:xfrm>
        </p:spPr>
        <p:txBody>
          <a:bodyPr/>
          <a:lstStyle/>
          <a:p>
            <a:r>
              <a:rPr lang="en-JM" sz="1600" b="0" dirty="0">
                <a:solidFill>
                  <a:srgbClr val="0070C0"/>
                </a:solidFill>
                <a:latin typeface="Bebas Neue" pitchFamily="34" charset="0"/>
              </a:rPr>
              <a:t>LOREM IPSUM DOLOR SIT </a:t>
            </a:r>
            <a:r>
              <a:rPr lang="en-JM" sz="1600" b="0" dirty="0" smtClean="0">
                <a:solidFill>
                  <a:srgbClr val="0070C0"/>
                </a:solidFill>
                <a:latin typeface="Bebas Neue" pitchFamily="34" charset="0"/>
              </a:rPr>
              <a:t>AMET</a:t>
            </a:r>
            <a:endParaRPr lang="en-JM" sz="16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667000" cy="533400"/>
          </a:xfrm>
        </p:spPr>
        <p:txBody>
          <a:bodyPr>
            <a:noAutofit/>
          </a:bodyPr>
          <a:lstStyle/>
          <a:p>
            <a:r>
              <a:rPr lang="en-JM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consectetur lorem ipsum </a:t>
            </a:r>
            <a:r>
              <a:rPr lang="en-JM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 lorem ipsum</a:t>
            </a:r>
            <a:endParaRPr lang="en-JM" dirty="0"/>
          </a:p>
        </p:txBody>
      </p:sp>
      <p:sp>
        <p:nvSpPr>
          <p:cNvPr id="11" name="Oval 10"/>
          <p:cNvSpPr/>
          <p:nvPr/>
        </p:nvSpPr>
        <p:spPr>
          <a:xfrm>
            <a:off x="594360" y="1261110"/>
            <a:ext cx="548640" cy="548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12" name="Picture 2" descr="C:\Users\adrienne.reynolds\Desktop\t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8" y="1361048"/>
            <a:ext cx="348765" cy="3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" y="2327910"/>
            <a:ext cx="548640" cy="548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4" name="Oval 13"/>
          <p:cNvSpPr/>
          <p:nvPr/>
        </p:nvSpPr>
        <p:spPr>
          <a:xfrm>
            <a:off x="594360" y="3318510"/>
            <a:ext cx="548640" cy="548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15" name="Picture 2" descr="C:\Users\adrienne.reynolds\Desktop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3" y="2441393"/>
            <a:ext cx="321674" cy="3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rienne.reynolds\Desktop\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3" y="3431993"/>
            <a:ext cx="321674" cy="3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/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33754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LAPTOP COMPUTER </a:t>
            </a:r>
            <a:r>
              <a:rPr lang="en-JM" dirty="0" smtClean="0">
                <a:solidFill>
                  <a:srgbClr val="0070C0"/>
                </a:solidFill>
              </a:rPr>
              <a:t>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219075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en-JM" sz="1600" b="0" dirty="0" smtClean="0">
                <a:solidFill>
                  <a:schemeClr val="bg1"/>
                </a:solidFill>
                <a:latin typeface="Bebas Neue" pitchFamily="34" charset="0"/>
              </a:rPr>
              <a:t>LOREM IPSUM DOLOR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562600" y="2551114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Lorem ipsum dolor sit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amet reconsectetur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adipiscing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elit. Proin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 lorem ipsum dolor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amet proin lorem ipsum dolor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339471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600" b="0" dirty="0" smtClean="0">
                <a:solidFill>
                  <a:schemeClr val="bg1"/>
                </a:solidFill>
                <a:latin typeface="Bebas Neue" pitchFamily="34" charset="0"/>
              </a:rPr>
              <a:t>LOREM IPSUM DOLOR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562600" y="3714750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Lorem ipsum dolor sit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amet reconsectetur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adipiscing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elit. Proin </a:t>
            </a: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A lorem ipsum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dolor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1276350"/>
            <a:ext cx="2971800" cy="6096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LOREM IPSUM DOLOR SIT AMET ELITIR</a:t>
            </a:r>
          </a:p>
          <a:p>
            <a:pPr>
              <a:spcBef>
                <a:spcPts val="0"/>
              </a:spcBef>
            </a:pPr>
            <a:r>
              <a:rPr lang="en-JM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PROIN RECONSECTETUR LOREM</a:t>
            </a:r>
            <a:endParaRPr lang="en-JM" sz="1700" b="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/>
              <a:t>IPAD TABLET </a:t>
            </a:r>
            <a:r>
              <a:rPr lang="en-JM" dirty="0">
                <a:solidFill>
                  <a:srgbClr val="0070C0"/>
                </a:solidFill>
              </a:rPr>
              <a:t>LAYOUT OPTION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DESCRIPTION HERE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DESCRIPTION HERE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DESCRIPTION HERE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10047" y="1321094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01</a:t>
            </a:r>
            <a:endParaRPr lang="en-JM" sz="1400" dirty="0">
              <a:latin typeface="Bebas Neue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81600" y="1321094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02</a:t>
            </a:r>
            <a:endParaRPr lang="en-JM" sz="1400" dirty="0">
              <a:latin typeface="Bebas Neue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01000" y="1321094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03</a:t>
            </a:r>
            <a:endParaRPr lang="en-JM" sz="1400" dirty="0">
              <a:latin typeface="Bebas Neue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9294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657350"/>
            <a:ext cx="8153400" cy="1219200"/>
          </a:xfrm>
        </p:spPr>
        <p:txBody>
          <a:bodyPr/>
          <a:lstStyle/>
          <a:p>
            <a:r>
              <a:rPr lang="en-JM" dirty="0" smtClean="0"/>
              <a:t>SECTION BREAK </a:t>
            </a:r>
            <a:r>
              <a:rPr lang="en-JM" dirty="0" smtClean="0">
                <a:solidFill>
                  <a:srgbClr val="0070C0"/>
                </a:solidFill>
              </a:rPr>
              <a:t>PAGE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3400" y="2571750"/>
            <a:ext cx="6477000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consectetur adipiscing elit. Aenean ac elit a </a:t>
            </a:r>
            <a:r>
              <a:rPr lang="en-JM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</a:t>
            </a:r>
          </a:p>
          <a:p>
            <a:pPr>
              <a:spcBef>
                <a:spcPts val="0"/>
              </a:spcBef>
            </a:pPr>
            <a:r>
              <a:rPr lang="en-JM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JM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consectetur adipiscing lorem ipsum </a:t>
            </a:r>
            <a:r>
              <a:rPr lang="en-JM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aenean elit sit</a:t>
            </a:r>
            <a:endParaRPr lang="en-JM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JM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ADRIEN~1.REY\AppData\Local\Temp\Rar$DR96.184\icons grid\alram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573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PRODUCT </a:t>
            </a:r>
            <a:r>
              <a:rPr lang="en-JM" dirty="0" smtClean="0">
                <a:solidFill>
                  <a:srgbClr val="0070C0"/>
                </a:solidFill>
              </a:rPr>
              <a:t>REVIEW 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dirty="0" smtClean="0"/>
              <a:t>PRODUCT ONE</a:t>
            </a:r>
            <a:endParaRPr lang="en-JM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dirty="0"/>
              <a:t>PRODUCT </a:t>
            </a:r>
            <a:r>
              <a:rPr lang="en-JM" sz="1800" dirty="0" smtClean="0"/>
              <a:t>ONE</a:t>
            </a:r>
            <a:endParaRPr lang="en-JM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dirty="0"/>
              <a:t>PRODUCT </a:t>
            </a:r>
            <a:r>
              <a:rPr lang="en-JM" sz="1800" dirty="0" smtClean="0"/>
              <a:t>ONE</a:t>
            </a:r>
            <a:endParaRPr lang="en-JM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amet, consectetur adipiscing elit. Sit et aenean acelit a felis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pharetra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1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amet, consectetur adipiscing elit. Sit et aenean acelit a felis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pharetra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1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JM" sz="11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Lorem ipsum dolor amet, consectetur adipiscing elit. Sit et aenean acelit a felis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</a:rPr>
              <a:t>pharetra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/>
              <a:t>Lorem ipsum dolor sit amet, consectetuer adipiscing elit sed diam nonummy nibh tincidunt ut laoreet dolore </a:t>
            </a:r>
            <a:r>
              <a:rPr lang="en-JM" dirty="0" smtClean="0"/>
              <a:t>magna</a:t>
            </a:r>
          </a:p>
          <a:p>
            <a:pPr>
              <a:spcBef>
                <a:spcPts val="0"/>
              </a:spcBef>
            </a:pPr>
            <a:r>
              <a:rPr lang="en-JM" dirty="0" smtClean="0"/>
              <a:t>dolor </a:t>
            </a:r>
            <a:r>
              <a:rPr lang="en-JM" dirty="0"/>
              <a:t>sit amet, consectetuer adipiscing elit sed </a:t>
            </a:r>
            <a:r>
              <a:rPr lang="en-JM" dirty="0" smtClean="0"/>
              <a:t>lorem ipsum dolor sit amet adipising elit </a:t>
            </a:r>
            <a:r>
              <a:rPr lang="en-JM" dirty="0" err="1" smtClean="0"/>
              <a:t>sed</a:t>
            </a:r>
            <a:r>
              <a:rPr lang="en-JM" dirty="0" smtClean="0"/>
              <a:t> </a:t>
            </a:r>
            <a:r>
              <a:rPr lang="en-JM" dirty="0" err="1" smtClean="0"/>
              <a:t>dolore</a:t>
            </a:r>
            <a:endParaRPr lang="en-JM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62000" y="2247900"/>
            <a:ext cx="609600" cy="457200"/>
          </a:xfrm>
          <a:prstGeom prst="rightArrow">
            <a:avLst/>
          </a:prstGeom>
          <a:solidFill>
            <a:srgbClr val="FF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2" name="Right Arrow 11"/>
          <p:cNvSpPr/>
          <p:nvPr/>
        </p:nvSpPr>
        <p:spPr>
          <a:xfrm rot="5400000">
            <a:off x="3657600" y="2247900"/>
            <a:ext cx="609600" cy="457200"/>
          </a:xfrm>
          <a:prstGeom prst="rightArrow">
            <a:avLst/>
          </a:prstGeom>
          <a:solidFill>
            <a:srgbClr val="FF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3" name="Right Arrow 12"/>
          <p:cNvSpPr/>
          <p:nvPr/>
        </p:nvSpPr>
        <p:spPr>
          <a:xfrm rot="16200000">
            <a:off x="6613566" y="2199842"/>
            <a:ext cx="609600" cy="4572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0383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0383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7" grpId="0" build="p"/>
      <p:bldP spid="8" grpId="0" build="p"/>
      <p:bldP spid="9" grpId="0" build="p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/>
              <a:t>CASE STUDY </a:t>
            </a:r>
            <a:r>
              <a:rPr lang="en-JM" dirty="0">
                <a:solidFill>
                  <a:srgbClr val="0070C0"/>
                </a:solidFill>
              </a:rPr>
              <a:t>LAYOUT 2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/>
              <a:t>Lorem ipsum dolor sit amet, consectetuer adipiscing elit sed diam nonummy nibh tincidunt ut laoreet dolore magna</a:t>
            </a:r>
          </a:p>
          <a:p>
            <a:pPr>
              <a:spcBef>
                <a:spcPts val="0"/>
              </a:spcBef>
            </a:pPr>
            <a:r>
              <a:rPr lang="en-JM" dirty="0"/>
              <a:t>dolor sit amet, consectetuer adipiscing elit sed lorem ipsum dolor sit amet lorem ipsum dolor sit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WEBSITE 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www.loopy.com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 anchor="ctr">
            <a:normAutofit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OVERVIEW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>
                <a:ea typeface="Tahoma" pitchFamily="34" charset="0"/>
                <a:cs typeface="Tahoma" pitchFamily="34" charset="0"/>
              </a:rPr>
              <a:t>Lorem ipsum dolor sit amet,  </a:t>
            </a:r>
            <a:r>
              <a:rPr lang="en-JM" dirty="0" smtClean="0">
                <a:ea typeface="Tahoma" pitchFamily="34" charset="0"/>
                <a:cs typeface="Tahoma" pitchFamily="34" charset="0"/>
              </a:rPr>
              <a:t>consectetur adipiscing </a:t>
            </a:r>
            <a:r>
              <a:rPr lang="en-JM" dirty="0">
                <a:ea typeface="Tahoma" pitchFamily="34" charset="0"/>
                <a:cs typeface="Tahoma" pitchFamily="34" charset="0"/>
              </a:rPr>
              <a:t>elit ann ac  elit a </a:t>
            </a:r>
            <a:r>
              <a:rPr lang="en-JM" dirty="0" smtClean="0">
                <a:ea typeface="Tahoma" pitchFamily="34" charset="0"/>
                <a:cs typeface="Tahoma" pitchFamily="34" charset="0"/>
              </a:rPr>
              <a:t>felis pharetra </a:t>
            </a:r>
            <a:r>
              <a:rPr lang="en-JM" dirty="0">
                <a:ea typeface="Tahoma" pitchFamily="34" charset="0"/>
                <a:cs typeface="Tahoma" pitchFamily="34" charset="0"/>
              </a:rPr>
              <a:t>Lorem ipsum dolor sit </a:t>
            </a:r>
            <a:r>
              <a:rPr lang="en-JM" dirty="0" smtClean="0">
                <a:ea typeface="Tahoma" pitchFamily="34" charset="0"/>
                <a:cs typeface="Tahoma" pitchFamily="34" charset="0"/>
              </a:rPr>
              <a:t>amet lorem ipsum dolor sit amet</a:t>
            </a:r>
            <a:endParaRPr lang="en-JM" dirty="0">
              <a:ea typeface="Tahoma" pitchFamily="34" charset="0"/>
              <a:cs typeface="Tahoma" pitchFamily="34" charset="0"/>
            </a:endParaRPr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CLIENT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/>
              <a:t>Loopy Enterprise Limited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815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33400" y="742950"/>
            <a:ext cx="1981200" cy="381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2000" dirty="0" smtClean="0">
                <a:latin typeface="Bebas Neue" pitchFamily="34" charset="0"/>
              </a:rPr>
              <a:t>GROWTH POTENTIAL</a:t>
            </a:r>
            <a:endParaRPr lang="en-JM" sz="2000" dirty="0">
              <a:latin typeface="Bebas Neue" pitchFamily="34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399" y="1104900"/>
            <a:ext cx="3343275" cy="38100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2000" dirty="0" smtClean="0">
                <a:latin typeface="Bebas Neue" pitchFamily="34" charset="0"/>
              </a:rPr>
              <a:t>PROPOSED  MONTHLY SALES TARGETS</a:t>
            </a:r>
            <a:endParaRPr lang="en-JM" sz="2000" dirty="0">
              <a:latin typeface="Bebas Neue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72731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JM" sz="3600" dirty="0" smtClean="0"/>
              <a:t>IMAGE </a:t>
            </a:r>
            <a:r>
              <a:rPr lang="en-JM" sz="3600" dirty="0" smtClean="0">
                <a:solidFill>
                  <a:srgbClr val="0070C0"/>
                </a:solidFill>
              </a:rPr>
              <a:t>AND CONTENT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3943350"/>
            <a:ext cx="8382000" cy="609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Lorem ipsum dolor sit amet, consectetur  met adipiscing elit. Aenean ac elit a felis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pharecing Lorem ipsum dolor sit amet consectetur </a:t>
            </a:r>
          </a:p>
          <a:p>
            <a:pPr lvl="0">
              <a:spcBef>
                <a:spcPts val="0"/>
              </a:spcBef>
              <a:buClr>
                <a:srgbClr val="0FCED3"/>
              </a:buClr>
              <a:buNone/>
              <a:defRPr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met adipiscing elit. Aenean ac elit a felis pharecing Lorem ipsum dolor sit amet consectetur  met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WHAT OUR CLIENTS </a:t>
            </a:r>
            <a:r>
              <a:rPr lang="en-JM" dirty="0" smtClean="0">
                <a:solidFill>
                  <a:srgbClr val="0070C0"/>
                </a:solidFill>
              </a:rPr>
              <a:t>HAVE TO SAY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715000" y="1885950"/>
            <a:ext cx="2819400" cy="2335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Consectetur adipiscing elit. Proin vulputate elementum lorem sed molestie. Pellentesque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Ipsum Dolor Sit Amet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sed molestie. Pellentesque amet ullamcorper lorem ipsum dolor</a:t>
            </a:r>
          </a:p>
          <a:p>
            <a:pPr marL="0" indent="0">
              <a:buNone/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Open Sans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Consectetur adipiscing elit. Proin set vulputate elementum lorem sed molestie. Pellentesque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Ipsum Dolor Sit eer Amet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sed molestie. Pellentesque amet ullamcorper lorem ipsum dolor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2540578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52500" y="1399416"/>
            <a:ext cx="1905000" cy="807028"/>
          </a:xfrm>
          <a:prstGeom prst="wedgeRectCallout">
            <a:avLst>
              <a:gd name="adj1" fmla="val -35040"/>
              <a:gd name="adj2" fmla="val 85930"/>
            </a:avLst>
          </a:prstGeom>
          <a:solidFill>
            <a:schemeClr val="bg1">
              <a:lumMod val="65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Great logos designs. Easy to use. Perfect for All things</a:t>
            </a:r>
            <a:endParaRPr lang="en-JM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3409950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000" y="2376942"/>
            <a:ext cx="1905000" cy="807028"/>
          </a:xfrm>
          <a:prstGeom prst="wedgeRectCallout">
            <a:avLst>
              <a:gd name="adj1" fmla="val -33923"/>
              <a:gd name="adj2" fmla="val 84612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100" dirty="0" smtClean="0">
                <a:latin typeface="Arial" pitchFamily="34" charset="0"/>
                <a:cs typeface="Arial" pitchFamily="34" charset="0"/>
              </a:rPr>
              <a:t>Great logos designs. Easy to use. Perfect for all things</a:t>
            </a: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1920" y="2579121"/>
            <a:ext cx="914400" cy="914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38500" y="1383241"/>
            <a:ext cx="1905000" cy="807028"/>
          </a:xfrm>
          <a:prstGeom prst="wedgeRectCallout">
            <a:avLst>
              <a:gd name="adj1" fmla="val 12910"/>
              <a:gd name="adj2" fmla="val 87187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00"/>
              </a:lnSpc>
            </a:pPr>
            <a:r>
              <a:rPr lang="en-JM" sz="1100" dirty="0" smtClean="0">
                <a:latin typeface="Arial" pitchFamily="34" charset="0"/>
                <a:cs typeface="Arial" pitchFamily="34" charset="0"/>
              </a:rPr>
              <a:t>Great logos designs. Easy to use. Perfect for all things</a:t>
            </a:r>
            <a:endParaRPr lang="en-JM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1455807"/>
            <a:ext cx="294132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M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  <a:ea typeface="Open sans" pitchFamily="34" charset="0"/>
                <a:cs typeface="Arial" pitchFamily="34" charset="0"/>
              </a:rPr>
              <a:t>VULPUTATE LOREM IPSUM SOLOR SIT AMET</a:t>
            </a:r>
            <a:endParaRPr lang="en-JM" sz="17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PROCESS </a:t>
            </a:r>
            <a:r>
              <a:rPr lang="en-JM" dirty="0" smtClean="0">
                <a:solidFill>
                  <a:srgbClr val="0070C0"/>
                </a:solidFill>
              </a:rPr>
              <a:t>DIAGRAM 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Oval 3"/>
          <p:cNvSpPr/>
          <p:nvPr/>
        </p:nvSpPr>
        <p:spPr>
          <a:xfrm>
            <a:off x="621472" y="1352550"/>
            <a:ext cx="1207325" cy="1207325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5" name="Oval 4"/>
          <p:cNvSpPr/>
          <p:nvPr/>
        </p:nvSpPr>
        <p:spPr>
          <a:xfrm>
            <a:off x="2438399" y="1581150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6" name="Oval 5"/>
          <p:cNvSpPr/>
          <p:nvPr/>
        </p:nvSpPr>
        <p:spPr>
          <a:xfrm>
            <a:off x="4038599" y="1581150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13" name="Oval 12"/>
          <p:cNvSpPr/>
          <p:nvPr/>
        </p:nvSpPr>
        <p:spPr>
          <a:xfrm>
            <a:off x="5638799" y="1581150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15" name="Oval 14"/>
          <p:cNvSpPr/>
          <p:nvPr/>
        </p:nvSpPr>
        <p:spPr>
          <a:xfrm>
            <a:off x="7254239" y="1581150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17" name="Oval 16"/>
          <p:cNvSpPr/>
          <p:nvPr/>
        </p:nvSpPr>
        <p:spPr>
          <a:xfrm>
            <a:off x="636712" y="2812225"/>
            <a:ext cx="1207325" cy="1207325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Adam</a:t>
            </a:r>
          </a:p>
          <a:p>
            <a:pPr algn="ctr"/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USA</a:t>
            </a:r>
          </a:p>
        </p:txBody>
      </p:sp>
      <p:sp>
        <p:nvSpPr>
          <p:cNvPr id="18" name="Oval 17"/>
          <p:cNvSpPr/>
          <p:nvPr/>
        </p:nvSpPr>
        <p:spPr>
          <a:xfrm>
            <a:off x="2453639" y="3040825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53839" y="3040825"/>
            <a:ext cx="822960" cy="8229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4039" y="3040825"/>
            <a:ext cx="822960" cy="82296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54239" y="3040825"/>
            <a:ext cx="822960" cy="8229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199" y="19621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105399" y="19621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705599" y="19621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505199" y="34099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105399" y="34099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705599" y="3409950"/>
            <a:ext cx="381000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DRIEN~1.REY\AppData\Local\Temp\Rar$DR83.184\icons grid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14" y="3178373"/>
            <a:ext cx="537210" cy="5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42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RIEN~1.REY\AppData\Local\Temp\Rar$DR79.888\icons grid\calendar_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94" y="32208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RIEN~1.REY\AppData\Local\Temp\Rar$DR56.888\icons grid\monitor_bl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4" y="325903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8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INFOGRAPHIC ELEMENT </a:t>
            </a:r>
            <a:r>
              <a:rPr lang="en-JM" dirty="0" smtClean="0">
                <a:solidFill>
                  <a:srgbClr val="0070C0"/>
                </a:solidFill>
              </a:rPr>
              <a:t>ONE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257800" y="1428750"/>
            <a:ext cx="3352800" cy="627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Consectetur adipiscing elit. Proin vulputate elementum lorem sed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57800" y="2935287"/>
            <a:ext cx="3352800" cy="627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Ipsum Dolor Sit Amet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sed molestie. Pellentesque amet ullamcorper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57800" y="3714750"/>
            <a:ext cx="3352800" cy="627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Ipsum Dolor Sit Amet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sed molestie. Pellentesque amet ullamcorper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257800" y="2097087"/>
            <a:ext cx="3352800" cy="627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Ipsum Dolor Sit Amet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lorem sed molestie. Pellentesque amet ullamcorper lorem ipsum dolor 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Open Sans" pitchFamily="34" charset="0"/>
                <a:cs typeface="Arial" pitchFamily="34" charset="0"/>
              </a:rPr>
              <a:t>Ipsum Dolor Sit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" y="1504950"/>
            <a:ext cx="2514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PARIS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780" y="1504950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70C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" y="1928396"/>
            <a:ext cx="12573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ITALY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" y="2376904"/>
            <a:ext cx="990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ROME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" y="2800350"/>
            <a:ext cx="2514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NEW YORK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" y="3257550"/>
            <a:ext cx="3352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LONDON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" y="3680996"/>
            <a:ext cx="2133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M" sz="1600" dirty="0" smtClean="0">
                <a:latin typeface="Bebas Neue" pitchFamily="34" charset="0"/>
              </a:rPr>
              <a:t>HONG KONG</a:t>
            </a:r>
            <a:endParaRPr lang="en-JM" sz="1600" dirty="0">
              <a:latin typeface="Bebas Neu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8645" y="1928396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70C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8780" y="2388573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70C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2780" y="2800350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65B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65B0"/>
              </a:solidFill>
              <a:latin typeface="Bebas Neue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3264997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65B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65B0"/>
              </a:solidFill>
              <a:latin typeface="Bebas Neu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9880" y="3680996"/>
            <a:ext cx="53340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rgbClr val="0065B0"/>
                </a:solidFill>
                <a:latin typeface="Bebas Neue" pitchFamily="34" charset="0"/>
              </a:rPr>
              <a:t>90%</a:t>
            </a:r>
            <a:endParaRPr lang="en-JM" sz="1600" dirty="0">
              <a:solidFill>
                <a:srgbClr val="0065B0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/>
              <a:t>PROJECT </a:t>
            </a:r>
            <a:r>
              <a:rPr lang="en-JM" dirty="0">
                <a:solidFill>
                  <a:srgbClr val="0070C0"/>
                </a:solidFill>
              </a:rPr>
              <a:t>LAYOUT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7"/>
          </p:nvPr>
        </p:nvSpPr>
        <p:spPr>
          <a:ln>
            <a:noFill/>
          </a:ln>
        </p:spPr>
        <p:txBody>
          <a:bodyPr/>
          <a:lstStyle/>
          <a:p>
            <a:r>
              <a:rPr lang="en-JM" dirty="0"/>
              <a:t>GROWTH </a:t>
            </a:r>
            <a:r>
              <a:rPr lang="en-JM" dirty="0" smtClean="0"/>
              <a:t>OBJECTIVES</a:t>
            </a:r>
            <a:endParaRPr lang="en-JM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ln>
            <a:noFill/>
          </a:ln>
        </p:spPr>
        <p:txBody>
          <a:bodyPr/>
          <a:lstStyle/>
          <a:p>
            <a:r>
              <a:rPr lang="en-JM" dirty="0"/>
              <a:t>FINANCIAL </a:t>
            </a:r>
            <a:r>
              <a:rPr lang="en-JM" dirty="0" smtClean="0"/>
              <a:t>TARGETS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CLIENT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/>
              <a:t>Loopy Enterprise </a:t>
            </a:r>
            <a:r>
              <a:rPr lang="en-JM" dirty="0" smtClean="0"/>
              <a:t>Limited</a:t>
            </a:r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OVERVIEW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>
                <a:ea typeface="Tahoma" pitchFamily="34" charset="0"/>
                <a:cs typeface="Tahoma" pitchFamily="34" charset="0"/>
              </a:rPr>
              <a:t>Lorem ipsum dolor sit amet,  consectetur adipiscing elit ann ac  elit a felis pharetra Lorem ipsum dolor sit amet lorem ipsum dolor sit </a:t>
            </a:r>
            <a:r>
              <a:rPr lang="en-JM" dirty="0" smtClean="0">
                <a:ea typeface="Tahoma" pitchFamily="34" charset="0"/>
                <a:cs typeface="Tahoma" pitchFamily="34" charset="0"/>
              </a:rPr>
              <a:t>amet</a:t>
            </a:r>
            <a:endParaRPr lang="en-JM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>
                <a:solidFill>
                  <a:srgbClr val="0070C0"/>
                </a:solidFill>
                <a:latin typeface="Bebas Neue" pitchFamily="34" charset="0"/>
              </a:rPr>
              <a:t>WEBSITE </a:t>
            </a: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www.loopy.com</a:t>
            </a:r>
            <a:endParaRPr lang="en-JM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529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>
                <a:ea typeface="Open Sans Extrabold" pitchFamily="34" charset="0"/>
                <a:cs typeface="Open Sans Extrabold" pitchFamily="34" charset="0"/>
              </a:rPr>
              <a:t>INFOGRAPHIC CIRCLE </a:t>
            </a:r>
            <a:r>
              <a:rPr lang="en-JM" dirty="0">
                <a:solidFill>
                  <a:srgbClr val="0065B0"/>
                </a:solidFill>
                <a:ea typeface="Open Sans" pitchFamily="34" charset="0"/>
                <a:cs typeface="Open Sans" pitchFamily="34" charset="0"/>
              </a:rPr>
              <a:t>LAYOUT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bg1">
                    <a:lumMod val="50000"/>
                  </a:schemeClr>
                </a:solidFill>
              </a:rPr>
              <a:t>PUT THE NAME OF YOUR COMPANY HERE</a:t>
            </a:r>
            <a:endParaRPr lang="en-JM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JM" dirty="0"/>
              <a:t>01. LOREM IPSUL </a:t>
            </a:r>
            <a:r>
              <a:rPr lang="en-JM" dirty="0" smtClean="0"/>
              <a:t>DOLOR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sit amet conse lorem ipsum dolor sit</a:t>
            </a:r>
          </a:p>
          <a:p>
            <a:endParaRPr lang="en-JM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JM" dirty="0" smtClean="0"/>
              <a:t>02. </a:t>
            </a:r>
            <a:r>
              <a:rPr lang="en-JM" dirty="0"/>
              <a:t>LOREM IPSUL DOLOR</a:t>
            </a:r>
          </a:p>
          <a:p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sit amet conse lorem ipsum dolor sit</a:t>
            </a:r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JM" dirty="0" smtClean="0"/>
              <a:t>03. </a:t>
            </a:r>
            <a:r>
              <a:rPr lang="en-JM" dirty="0"/>
              <a:t>LOREM IPSUL DOLOR</a:t>
            </a:r>
          </a:p>
          <a:p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dirty="0"/>
          </a:p>
        </p:txBody>
      </p:sp>
      <p:sp>
        <p:nvSpPr>
          <p:cNvPr id="10" name="Oval 9"/>
          <p:cNvSpPr/>
          <p:nvPr/>
        </p:nvSpPr>
        <p:spPr>
          <a:xfrm>
            <a:off x="3788227" y="1849765"/>
            <a:ext cx="2166257" cy="2166257"/>
          </a:xfrm>
          <a:prstGeom prst="ellipse">
            <a:avLst/>
          </a:prstGeom>
          <a:solidFill>
            <a:srgbClr val="005EA4">
              <a:alpha val="8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JM" sz="2400" dirty="0" smtClean="0">
              <a:solidFill>
                <a:schemeClr val="bg1"/>
              </a:solidFill>
              <a:latin typeface="Bebas Neue" pitchFamily="34" charset="0"/>
            </a:endParaRPr>
          </a:p>
          <a:p>
            <a:r>
              <a:rPr lang="en-JM" sz="2400" dirty="0" smtClean="0">
                <a:solidFill>
                  <a:schemeClr val="bg1"/>
                </a:solidFill>
                <a:latin typeface="Bebas Neue" pitchFamily="34" charset="0"/>
              </a:rPr>
              <a:t>ONE</a:t>
            </a:r>
          </a:p>
          <a:p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LOREMDO</a:t>
            </a:r>
            <a:endParaRPr lang="en-JM" sz="11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96840" y="2176337"/>
            <a:ext cx="1839686" cy="1839686"/>
          </a:xfrm>
          <a:prstGeom prst="ellipse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JM" sz="2400" dirty="0" smtClean="0">
                <a:solidFill>
                  <a:schemeClr val="bg1"/>
                </a:solidFill>
                <a:latin typeface="Bebas Neue" pitchFamily="34" charset="0"/>
              </a:rPr>
              <a:t>TWO</a:t>
            </a:r>
            <a:endParaRPr lang="en-JM" sz="2400" dirty="0">
              <a:solidFill>
                <a:schemeClr val="bg1"/>
              </a:solidFill>
              <a:latin typeface="Bebas Neue" pitchFamily="34" charset="0"/>
            </a:endParaRPr>
          </a:p>
          <a:p>
            <a:r>
              <a:rPr lang="en-JM" sz="1600" dirty="0" smtClean="0">
                <a:solidFill>
                  <a:schemeClr val="bg1"/>
                </a:solidFill>
                <a:latin typeface="Bebas Neue" pitchFamily="34" charset="0"/>
              </a:rPr>
              <a:t>LOREMDO</a:t>
            </a:r>
            <a:endParaRPr lang="en-JM" sz="140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12429" y="2530123"/>
            <a:ext cx="1485900" cy="1485900"/>
          </a:xfrm>
          <a:prstGeom prst="ellipse">
            <a:avLst/>
          </a:prstGeom>
          <a:solidFill>
            <a:schemeClr val="bg1">
              <a:lumMod val="75000"/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JM" sz="2000" dirty="0" smtClean="0">
                <a:latin typeface="Bebas Neue" pitchFamily="34" charset="0"/>
              </a:rPr>
              <a:t>THREE</a:t>
            </a:r>
            <a:endParaRPr lang="en-JM" sz="2000" dirty="0">
              <a:latin typeface="Bebas Neue" pitchFamily="34" charset="0"/>
            </a:endParaRPr>
          </a:p>
          <a:p>
            <a:r>
              <a:rPr lang="en-JM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itchFamily="34" charset="0"/>
              </a:rPr>
              <a:t>LOREMDO</a:t>
            </a:r>
            <a:endParaRPr lang="en-JM" sz="105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1428750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REVAMPED RESHAPED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529" y="1742117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RESCOPED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2929" y="2176337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REVISITED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8229600" cy="422672"/>
          </a:xfrm>
        </p:spPr>
        <p:txBody>
          <a:bodyPr/>
          <a:lstStyle/>
          <a:p>
            <a:r>
              <a:rPr lang="en-JM" sz="3600" dirty="0" smtClean="0"/>
              <a:t>COMPETITIVE </a:t>
            </a:r>
            <a:r>
              <a:rPr lang="en-JM" sz="3600" dirty="0" smtClean="0">
                <a:solidFill>
                  <a:srgbClr val="0065B0"/>
                </a:solidFill>
              </a:rPr>
              <a:t>MATRIX</a:t>
            </a:r>
            <a:endParaRPr lang="en-JM" sz="3600" dirty="0">
              <a:solidFill>
                <a:srgbClr val="0065B0"/>
              </a:solidFill>
            </a:endParaRP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36397986"/>
              </p:ext>
            </p:extLst>
          </p:nvPr>
        </p:nvGraphicFramePr>
        <p:xfrm>
          <a:off x="533400" y="1504950"/>
          <a:ext cx="7772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368"/>
                <a:gridCol w="1521008"/>
                <a:gridCol w="1521008"/>
                <a:gridCol w="1521008"/>
                <a:gridCol w="1521008"/>
              </a:tblGrid>
              <a:tr h="400050">
                <a:tc>
                  <a:txBody>
                    <a:bodyPr/>
                    <a:lstStyle/>
                    <a:p>
                      <a:r>
                        <a:rPr lang="en-JM" sz="1500" b="0" spc="0" dirty="0" smtClean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COMPANY</a:t>
                      </a:r>
                      <a:endParaRPr lang="en-JM" sz="1500" b="0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500" b="0" spc="0" dirty="0" smtClean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PANTS</a:t>
                      </a:r>
                      <a:endParaRPr lang="en-JM" sz="1500" b="0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500" b="0" spc="0" dirty="0" smtClean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T-SHIRTS</a:t>
                      </a:r>
                      <a:endParaRPr lang="en-JM" sz="1500" b="0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500" b="0" spc="0" dirty="0" smtClean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DRESSES</a:t>
                      </a:r>
                      <a:endParaRPr lang="en-JM" sz="1500" b="0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500" b="0" spc="0" dirty="0" smtClean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SHIRTS</a:t>
                      </a:r>
                      <a:endParaRPr lang="en-JM" sz="1500" b="0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5B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JM" sz="1200" baseline="0" dirty="0" smtClean="0">
                          <a:latin typeface="Arial" pitchFamily="34" charset="0"/>
                          <a:cs typeface="Arial" pitchFamily="34" charset="0"/>
                        </a:rPr>
                        <a:t>Your Clothing 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JM" sz="1200" baseline="0" dirty="0" smtClean="0">
                          <a:latin typeface="Arial" pitchFamily="34" charset="0"/>
                          <a:cs typeface="Arial" pitchFamily="34" charset="0"/>
                        </a:rPr>
                        <a:t>Competitor One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JM" sz="1200" baseline="0" dirty="0" smtClean="0">
                          <a:latin typeface="Arial" pitchFamily="34" charset="0"/>
                          <a:cs typeface="Arial" pitchFamily="34" charset="0"/>
                        </a:rPr>
                        <a:t>Competitor Two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 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aseline="0" dirty="0" smtClean="0">
                          <a:latin typeface="Arial" pitchFamily="34" charset="0"/>
                          <a:cs typeface="Arial" pitchFamily="34" charset="0"/>
                        </a:rPr>
                        <a:t>Competitor  Three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 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 </a:t>
                      </a:r>
                      <a:endParaRPr lang="en-JM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aseline="0" dirty="0" smtClean="0">
                          <a:latin typeface="Arial" pitchFamily="34" charset="0"/>
                          <a:cs typeface="Arial" pitchFamily="34" charset="0"/>
                        </a:rPr>
                        <a:t>Competitor Four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</a:t>
                      </a:r>
                      <a:endParaRPr lang="en-JM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 smtClean="0">
                          <a:latin typeface="Arial" pitchFamily="34" charset="0"/>
                          <a:cs typeface="Arial" pitchFamily="34" charset="0"/>
                        </a:rPr>
                        <a:t>Lorem ipsum </a:t>
                      </a:r>
                      <a:endParaRPr lang="en-JM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143000"/>
            <a:ext cx="8229600" cy="285750"/>
          </a:xfrm>
        </p:spPr>
        <p:txBody>
          <a:bodyPr/>
          <a:lstStyle/>
          <a:p>
            <a:pPr algn="l"/>
            <a:r>
              <a:rPr lang="en-JM" sz="1600" b="0" dirty="0" smtClean="0">
                <a:latin typeface="Bebas Neue" pitchFamily="34" charset="0"/>
              </a:rPr>
              <a:t>INSERT THE TITLE OF YOUR TABLE </a:t>
            </a:r>
            <a:r>
              <a:rPr lang="en-JM" b="0" dirty="0" smtClean="0">
                <a:latin typeface="Bebas Neue" pitchFamily="34" charset="0"/>
              </a:rPr>
              <a:t>IN THIS AREA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3714750"/>
            <a:ext cx="7924800" cy="45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dirty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Lorem ipsum dolor sit amet, consectetur adipiscing elit. Aenean ac elit a felis pharetra elit  </a:t>
            </a:r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sit adipiscing</a:t>
            </a:r>
            <a:r>
              <a:rPr lang="en-JM" dirty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. </a:t>
            </a:r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Nam tincidunt enim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sit </a:t>
            </a:r>
            <a:r>
              <a:rPr lang="en-JM" dirty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amet gravida. Nunc vel fringilla elit. Duis dui arcu </a:t>
            </a:r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ahoma" pitchFamily="34" charset="0"/>
              </a:rPr>
              <a:t>ipsumem lorem ipsum dolor sit amet lorem ipusm.</a:t>
            </a:r>
            <a:endParaRPr lang="en-JM" dirty="0">
              <a:solidFill>
                <a:schemeClr val="tx1">
                  <a:lumMod val="85000"/>
                  <a:lumOff val="15000"/>
                </a:schemeClr>
              </a:solidFill>
              <a:cs typeface="Tahoma" pitchFamily="34" charset="0"/>
            </a:endParaRPr>
          </a:p>
          <a:p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JM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86400" y="3181350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/>
              <a:t>OUR CONTACT </a:t>
            </a:r>
            <a:r>
              <a:rPr lang="en-JM" dirty="0">
                <a:solidFill>
                  <a:srgbClr val="0070C0"/>
                </a:solidFill>
              </a:rPr>
              <a:t>DETAILS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JM" dirty="0"/>
              <a:t>Lorem ipsum dolor sit amet, consectetur adipiscing elit. Aenean ac elit a sit amet, consectetur </a:t>
            </a:r>
            <a:r>
              <a:rPr lang="en-JM" dirty="0" smtClean="0"/>
              <a:t>adipiscing lorem ipsum </a:t>
            </a:r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JM" dirty="0"/>
              <a:t>87 Loop Lane, Miami, </a:t>
            </a:r>
            <a:r>
              <a:rPr lang="en-JM" dirty="0" smtClean="0"/>
              <a:t>FL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JM" dirty="0" smtClean="0"/>
              <a:t>www.doeenterpise.com</a:t>
            </a:r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JM" dirty="0"/>
              <a:t>john@doeenterprise.com</a:t>
            </a:r>
          </a:p>
          <a:p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JM" dirty="0" smtClean="0"/>
              <a:t>1.954.123.4567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JM" dirty="0" smtClean="0"/>
              <a:t>www.facebook.com/doe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867400" y="3562350"/>
            <a:ext cx="2743200" cy="304800"/>
          </a:xfrm>
        </p:spPr>
        <p:txBody>
          <a:bodyPr/>
          <a:lstStyle/>
          <a:p>
            <a:pPr lvl="0"/>
            <a:r>
              <a:rPr lang="en-JM" dirty="0"/>
              <a:t>@johndoelimited</a:t>
            </a:r>
          </a:p>
          <a:p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JM" dirty="0"/>
              <a:t>ADDRESS: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JM" dirty="0"/>
              <a:t>WEBSITE: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dirty="0" smtClean="0"/>
              <a:t>EMAIL: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JM" dirty="0" smtClean="0"/>
              <a:t>TELEPHONE:</a:t>
            </a:r>
            <a:endParaRPr lang="en-JM" dirty="0"/>
          </a:p>
        </p:txBody>
      </p:sp>
      <p:pic>
        <p:nvPicPr>
          <p:cNvPr id="16" name="Picture 15" descr="twit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00" y="3208950"/>
            <a:ext cx="266700" cy="2667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486400" y="3562350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20" name="Picture 19" descr="faceboo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01" y="3600351"/>
            <a:ext cx="228799" cy="2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JM" dirty="0">
                <a:ea typeface="Pacifico" pitchFamily="2" charset="0"/>
              </a:rPr>
              <a:t>THANK YOU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</a:t>
            </a:r>
            <a:r>
              <a:rPr lang="en-JM" dirty="0" smtClean="0">
                <a:solidFill>
                  <a:srgbClr val="0065B0"/>
                </a:solidFill>
                <a:ea typeface="Pacifico" pitchFamily="2" charset="0"/>
              </a:rPr>
              <a:t>TIME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571750"/>
            <a:ext cx="6477000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elit. Nam</a:t>
            </a:r>
          </a:p>
          <a:p>
            <a:pPr>
              <a:spcBef>
                <a:spcPts val="0"/>
              </a:spcBef>
            </a:pPr>
            <a:r>
              <a:rPr lang="en-JM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Lobortis lorem ipsum dolor sit amet, consectetur adipiscing elit. Nam lobortis </a:t>
            </a:r>
          </a:p>
          <a:p>
            <a:pPr>
              <a:spcBef>
                <a:spcPts val="0"/>
              </a:spcBef>
            </a:pPr>
            <a:endParaRPr lang="en-JM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/>
          </a:p>
        </p:txBody>
      </p:sp>
      <p:pic>
        <p:nvPicPr>
          <p:cNvPr id="4099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04950"/>
            <a:ext cx="1224890" cy="12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Something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about us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ln>
            <a:noFill/>
          </a:ln>
        </p:spPr>
        <p:txBody>
          <a:bodyPr/>
          <a:lstStyle/>
          <a:p>
            <a:r>
              <a:rPr lang="en-JM" sz="1600" b="0" dirty="0" smtClean="0">
                <a:latin typeface="Bebas Neue" pitchFamily="34" charset="0"/>
              </a:rPr>
              <a:t>GROWTH POTENTIAL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600" b="0" dirty="0" smtClean="0">
                <a:latin typeface="Bebas Neue" pitchFamily="34" charset="0"/>
              </a:rPr>
              <a:t>PROPOSED SALES TARGETS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648200" y="3638550"/>
            <a:ext cx="3962400" cy="685800"/>
          </a:xfrm>
        </p:spPr>
        <p:txBody>
          <a:bodyPr/>
          <a:lstStyle/>
          <a:p>
            <a:pPr lvl="0" algn="r">
              <a:spcBef>
                <a:spcPts val="0"/>
              </a:spcBef>
              <a:defRPr/>
            </a:pPr>
            <a:r>
              <a:rPr lang="en-JM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 ipsum dolor sit amet, consectetur  </a:t>
            </a:r>
            <a:r>
              <a:rPr lang="en-JM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met</a:t>
            </a:r>
          </a:p>
          <a:p>
            <a:pPr lvl="0" algn="r">
              <a:spcBef>
                <a:spcPts val="0"/>
              </a:spcBef>
              <a:defRPr/>
            </a:pPr>
            <a:r>
              <a:rPr lang="en-JM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adipiscing elit. Aenean </a:t>
            </a:r>
            <a:r>
              <a:rPr lang="en-JM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 elit a felis pharetra </a:t>
            </a:r>
            <a:r>
              <a:rPr lang="en-JM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meters adipiscing</a:t>
            </a:r>
            <a:r>
              <a:rPr lang="en-JM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Nam </a:t>
            </a:r>
            <a:r>
              <a:rPr lang="en-JM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tincidunt enim </a:t>
            </a:r>
            <a:r>
              <a:rPr lang="en-JM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sit </a:t>
            </a:r>
            <a:r>
              <a:rPr lang="en-JM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 gravida</a:t>
            </a:r>
          </a:p>
          <a:p>
            <a:pPr lvl="0" algn="r">
              <a:spcBef>
                <a:spcPts val="0"/>
              </a:spcBef>
              <a:defRPr/>
            </a:pPr>
            <a:endParaRPr lang="en-JM" sz="11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r"/>
            <a:endParaRPr lang="en-JM" sz="11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WHAT WE </a:t>
            </a:r>
            <a:r>
              <a:rPr lang="en-JM" dirty="0" smtClean="0">
                <a:solidFill>
                  <a:srgbClr val="0070C0"/>
                </a:solidFill>
              </a:rPr>
              <a:t>OFFER 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IMAGE DESCRIPTION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/>
          <a:lstStyle/>
          <a:p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</a:t>
            </a:r>
          </a:p>
          <a:p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 consectetur adipiscing elit.</a:t>
            </a:r>
          </a:p>
          <a:p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Proin A lorem ipsum dolor amet</a:t>
            </a:r>
          </a:p>
          <a:p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IMAGE DESCRIPTION</a:t>
            </a:r>
          </a:p>
          <a:p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 consectetur adipiscing elit.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Proin A lorem ipsum dolor amet</a:t>
            </a:r>
          </a:p>
          <a:p>
            <a:pPr>
              <a:spcBef>
                <a:spcPts val="0"/>
              </a:spcBef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IMAGE DESCRIPTION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 consectetur adipiscing elit.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Proin A lorem ipsum dolor amet</a:t>
            </a:r>
          </a:p>
          <a:p>
            <a:pPr>
              <a:spcBef>
                <a:spcPts val="0"/>
              </a:spcBef>
            </a:pP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IMAGE DESCRIPTION</a:t>
            </a:r>
          </a:p>
          <a:p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 ipsum dolor sit amet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 consectetur adipiscing elit.</a:t>
            </a:r>
          </a:p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Proin A lorem ipsum dolor amet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083807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CREATIVE STAFF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084828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FLEXIBLE WORK HOURS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084831"/>
            <a:ext cx="1676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1084828"/>
            <a:ext cx="19812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INNOVATIVE MINDS 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908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047750"/>
            <a:ext cx="0" cy="39914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latin typeface="Bebas Neue"/>
                <a:cs typeface="Bebas Neue"/>
              </a:rPr>
              <a:t>MARKETING </a:t>
            </a:r>
            <a:r>
              <a:rPr lang="en-JM" dirty="0" smtClean="0">
                <a:solidFill>
                  <a:srgbClr val="0070C0"/>
                </a:solidFill>
                <a:latin typeface="Bebas Neue"/>
                <a:cs typeface="Bebas Neue"/>
              </a:rPr>
              <a:t>MATRIX</a:t>
            </a:r>
            <a:endParaRPr lang="en-JM" dirty="0">
              <a:solidFill>
                <a:srgbClr val="0070C0"/>
              </a:solidFill>
              <a:latin typeface="Bebas Neue"/>
              <a:cs typeface="Bebas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81150"/>
            <a:ext cx="2590800" cy="236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You Tube Videos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Twitter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Facebook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Banners Ads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Company Website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Google Ads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Folor sit amet  sectetur</a:t>
            </a:r>
          </a:p>
          <a:p>
            <a:pPr>
              <a:buClr>
                <a:srgbClr val="0070C0"/>
              </a:buClr>
              <a:buSzPct val="120000"/>
            </a:pPr>
            <a:endParaRPr lang="en-JM" sz="12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429000" y="1581150"/>
            <a:ext cx="2590800" cy="236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FREE Samples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Giveaways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Public Relations Drive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Radio Station Giveaways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Targeted Emails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Folor sit amet  sectetur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Folor sit amet  sectetur</a:t>
            </a:r>
          </a:p>
          <a:p>
            <a:endParaRPr lang="en-JM" sz="1200" dirty="0" smtClean="0"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24600" y="1581150"/>
            <a:ext cx="2590800" cy="2362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Newspaper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Fliers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Magazine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Brochures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Product Cards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Folor sit amet  sectetur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Folor sit amet  sectetur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38"/>
          </p:nvPr>
        </p:nvSpPr>
        <p:spPr>
          <a:xfrm>
            <a:off x="34290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500" dirty="0" smtClean="0">
                <a:solidFill>
                  <a:schemeClr val="bg1"/>
                </a:solidFill>
              </a:rPr>
              <a:t>Print media</a:t>
            </a:r>
            <a:endParaRPr lang="en-JM" sz="1500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39"/>
          </p:nvPr>
        </p:nvSpPr>
        <p:spPr>
          <a:xfrm>
            <a:off x="63246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500" dirty="0" smtClean="0">
                <a:solidFill>
                  <a:schemeClr val="bg1"/>
                </a:solidFill>
              </a:rPr>
              <a:t>promotion</a:t>
            </a:r>
            <a:endParaRPr lang="en-JM" sz="15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/>
          </p:nvPr>
        </p:nvSpPr>
        <p:spPr>
          <a:xfrm>
            <a:off x="533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>
                <a:solidFill>
                  <a:schemeClr val="bg1"/>
                </a:solidFill>
              </a:rPr>
              <a:t>ONLINE MARKETING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IMAGE GALLERY </a:t>
            </a:r>
            <a:r>
              <a:rPr lang="en-JM" dirty="0" smtClean="0">
                <a:solidFill>
                  <a:srgbClr val="0070C0"/>
                </a:solidFill>
              </a:rPr>
              <a:t>LAYOUT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JM" dirty="0" smtClean="0"/>
              <a:t>IMAGE NUMBER ONE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JM" dirty="0"/>
              <a:t>IMAGE NUMBER </a:t>
            </a:r>
            <a:r>
              <a:rPr lang="en-JM" dirty="0" smtClean="0"/>
              <a:t>TWO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JM" dirty="0"/>
              <a:t>IMAGE NUMBER </a:t>
            </a:r>
            <a:r>
              <a:rPr lang="en-JM" dirty="0" smtClean="0"/>
              <a:t> THREE</a:t>
            </a:r>
            <a:endParaRPr lang="en-JM" dirty="0"/>
          </a:p>
          <a:p>
            <a:endParaRPr lang="en-JM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JM" dirty="0"/>
              <a:t>IMAGE </a:t>
            </a:r>
            <a:r>
              <a:rPr lang="en-JM" dirty="0" smtClean="0"/>
              <a:t>NUMBER FOUR</a:t>
            </a:r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JM" dirty="0"/>
              <a:t>IMAGE </a:t>
            </a:r>
            <a:r>
              <a:rPr lang="en-JM" dirty="0" smtClean="0"/>
              <a:t>NUMBER  FIVE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JM" dirty="0"/>
              <a:t>IMAGE NUMBER </a:t>
            </a:r>
            <a:r>
              <a:rPr lang="en-JM" dirty="0" smtClean="0"/>
              <a:t> SIX</a:t>
            </a:r>
            <a:endParaRPr lang="en-JM" dirty="0"/>
          </a:p>
          <a:p>
            <a:endParaRPr lang="en-JM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977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cs typeface="Arial" pitchFamily="34" charset="0"/>
              </a:rPr>
              <a:t>SWOT </a:t>
            </a:r>
            <a:r>
              <a:rPr lang="en-JM" dirty="0" smtClean="0">
                <a:solidFill>
                  <a:srgbClr val="0070C0"/>
                </a:solidFill>
                <a:cs typeface="Arial" pitchFamily="34" charset="0"/>
              </a:rPr>
              <a:t>ANALYSIS</a:t>
            </a:r>
            <a:endParaRPr lang="en-JM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1257300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Original + Creative Designs</a:t>
            </a: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High quality materials</a:t>
            </a: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User friendly website</a:t>
            </a: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Online sales presence</a:t>
            </a: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Low start up cost</a:t>
            </a: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Ease of entry into the market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New company in a market of established players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ability to expand into new markets via online sales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Able to extend the product line to include new offers</a:t>
            </a: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Ease of entry into the market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Meeting high demand in a short period of time</a:t>
            </a:r>
            <a:endParaRPr lang="en-JM" sz="1200" dirty="0" smtClean="0"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STRENGTHS</a:t>
            </a:r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343400" y="110490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WEAKNESSES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OPPORTUNITIES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3400" y="295275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THREATS</a:t>
            </a:r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/>
              <a:t>GROWTH IN </a:t>
            </a:r>
            <a:r>
              <a:rPr lang="en-JM" dirty="0">
                <a:solidFill>
                  <a:srgbClr val="0070C0"/>
                </a:solidFill>
              </a:rPr>
              <a:t>THE INDUSTRY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217651880"/>
              </p:ext>
            </p:extLst>
          </p:nvPr>
        </p:nvGraphicFramePr>
        <p:xfrm>
          <a:off x="3962400" y="895350"/>
          <a:ext cx="495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JM" dirty="0"/>
              <a:t>01. LOREM IPSUL DOLOR</a:t>
            </a:r>
          </a:p>
          <a:p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 </a:t>
            </a:r>
          </a:p>
          <a:p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JM" dirty="0" smtClean="0"/>
              <a:t>02. </a:t>
            </a:r>
            <a:r>
              <a:rPr lang="en-JM" dirty="0"/>
              <a:t>LOREM IPSUL DOLOR</a:t>
            </a:r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JM" dirty="0" smtClean="0"/>
              <a:t>03. </a:t>
            </a:r>
            <a:r>
              <a:rPr lang="en-JM" dirty="0"/>
              <a:t>LOREM IPSUL DOLOR</a:t>
            </a:r>
          </a:p>
          <a:p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consectetur lorem ipsum dolor  Lorem ipsum dolor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1463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2406</Words>
  <Application>Microsoft Office PowerPoint</Application>
  <PresentationFormat>On-screen Show (16:9)</PresentationFormat>
  <Paragraphs>457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BUSINESS PLAN LAYOUT</vt:lpstr>
      <vt:lpstr>LAPTOP COMPUTER LAYOUT</vt:lpstr>
      <vt:lpstr>INFOGRAPHIC CIRCLE LAYOUT</vt:lpstr>
      <vt:lpstr>Something about us</vt:lpstr>
      <vt:lpstr>WHAT WE OFFER </vt:lpstr>
      <vt:lpstr>MARKETING MATRIX</vt:lpstr>
      <vt:lpstr>IMAGE GALLERY LAYOUT</vt:lpstr>
      <vt:lpstr>SWOT ANALYSIS</vt:lpstr>
      <vt:lpstr>GROWTH IN THE INDUSTRY</vt:lpstr>
      <vt:lpstr>MEET THE DREAM TEAM</vt:lpstr>
      <vt:lpstr>DOUGHNUT INFOGRAPHIC ELEMENT</vt:lpstr>
      <vt:lpstr>DOUGHNUT INFOGRAPHIC ELEMENT</vt:lpstr>
      <vt:lpstr>GROWTH IN THE INDUSTRY</vt:lpstr>
      <vt:lpstr>MONTHLY SALES PROJECTIONS</vt:lpstr>
      <vt:lpstr>REVENUE PROJECTS LINE GRAPH</vt:lpstr>
      <vt:lpstr>PYRAMID SMART ART</vt:lpstr>
      <vt:lpstr>THREE COLUMN LAYOUT</vt:lpstr>
      <vt:lpstr>TWO COLUMN LAYOUT</vt:lpstr>
      <vt:lpstr>COMPUTER DISPLAY LAYOUT</vt:lpstr>
      <vt:lpstr>IPAD TABLET LAYOUT OPTION</vt:lpstr>
      <vt:lpstr>PowerPoint Presentation</vt:lpstr>
      <vt:lpstr>PRODUCT REVIEW LAYOUT</vt:lpstr>
      <vt:lpstr>CASE STUDY LAYOUT 2</vt:lpstr>
      <vt:lpstr>PowerPoint Presentation</vt:lpstr>
      <vt:lpstr>IMAGE AND CONTENT</vt:lpstr>
      <vt:lpstr>WHAT OUR CLIENTS HAVE TO SAY</vt:lpstr>
      <vt:lpstr>PROCESS DIAGRAM LAYOUT</vt:lpstr>
      <vt:lpstr>INFOGRAPHIC ELEMENT ONE</vt:lpstr>
      <vt:lpstr>PROJECT LAYOUT</vt:lpstr>
      <vt:lpstr>COMPETITIVE MATRIX</vt:lpstr>
      <vt:lpstr>OUR CONTACT DETAILS</vt:lpstr>
      <vt:lpstr>PowerPoint Presentation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adrienne.reynolds</cp:lastModifiedBy>
  <cp:revision>184</cp:revision>
  <dcterms:created xsi:type="dcterms:W3CDTF">2011-12-26T17:46:32Z</dcterms:created>
  <dcterms:modified xsi:type="dcterms:W3CDTF">2013-04-07T19:33:56Z</dcterms:modified>
</cp:coreProperties>
</file>