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55" r:id="rId3"/>
    <p:sldId id="360" r:id="rId4"/>
    <p:sldId id="358" r:id="rId5"/>
    <p:sldId id="361" r:id="rId6"/>
    <p:sldId id="362" r:id="rId7"/>
    <p:sldId id="363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" y="766879"/>
            <a:ext cx="3369353" cy="9081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44BC73C-87D6-4C96-B227-3B2406CB6ACD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05EC4DD-F2F4-4BE7-B6C8-92107747C83F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E5FB00-966C-476A-A399-E9ED8EA79701}"/>
              </a:ext>
            </a:extLst>
          </p:cNvPr>
          <p:cNvSpPr/>
          <p:nvPr/>
        </p:nvSpPr>
        <p:spPr>
          <a:xfrm>
            <a:off x="4845001" y="3343080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F04D21-D619-4A2C-8766-B9DBD0948F47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858E32-30FF-40F1-B59A-C3F80F1BCA68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91142-0922-41FE-9049-91335A43DC1E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639894-1035-4CAA-A3A5-74C53A61832F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F0CE29-8B5E-49EB-B5B6-25678BA67C6D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Isosceles Triangle 1">
            <a:extLst>
              <a:ext uri="{FF2B5EF4-FFF2-40B4-BE49-F238E27FC236}">
                <a16:creationId xmlns:a16="http://schemas.microsoft.com/office/drawing/2014/main" id="{3CAF6017-C0D2-4D3F-A1F3-267C220314A3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268C8C-788A-40D2-A226-9A2B2D760BAC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A7A247-B9E0-48DB-A673-1F026CDC7EA6}"/>
              </a:ext>
            </a:extLst>
          </p:cNvPr>
          <p:cNvSpPr txBox="1"/>
          <p:nvPr/>
        </p:nvSpPr>
        <p:spPr bwMode="auto">
          <a:xfrm>
            <a:off x="5306578" y="110349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FFDFC-19CA-44F9-AC79-0CE559B6EE02}"/>
              </a:ext>
            </a:extLst>
          </p:cNvPr>
          <p:cNvSpPr txBox="1"/>
          <p:nvPr/>
        </p:nvSpPr>
        <p:spPr bwMode="auto">
          <a:xfrm>
            <a:off x="5306578" y="2251767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MongoDB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C9E4B5-5C03-44DB-AAA0-6D9DBF4754FD}"/>
              </a:ext>
            </a:extLst>
          </p:cNvPr>
          <p:cNvSpPr txBox="1"/>
          <p:nvPr/>
        </p:nvSpPr>
        <p:spPr bwMode="auto">
          <a:xfrm>
            <a:off x="5306578" y="340004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1BC16-C0EB-47EE-9224-49AAF1C2E489}"/>
              </a:ext>
            </a:extLst>
          </p:cNvPr>
          <p:cNvSpPr txBox="1"/>
          <p:nvPr/>
        </p:nvSpPr>
        <p:spPr bwMode="auto">
          <a:xfrm>
            <a:off x="5306578" y="4548318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Replication/ High Availability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2DB3CC-D079-454E-9129-4B8A0578E3CC}"/>
              </a:ext>
            </a:extLst>
          </p:cNvPr>
          <p:cNvSpPr txBox="1"/>
          <p:nvPr/>
        </p:nvSpPr>
        <p:spPr bwMode="auto">
          <a:xfrm>
            <a:off x="5306578" y="5696594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Sharding/ Scaling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16F63-17D4-4B12-91C0-00C40F230CBC}"/>
              </a:ext>
            </a:extLst>
          </p:cNvPr>
          <p:cNvSpPr txBox="1"/>
          <p:nvPr/>
        </p:nvSpPr>
        <p:spPr>
          <a:xfrm>
            <a:off x="407203" y="1729430"/>
            <a:ext cx="30137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+mj-lt"/>
                <a:cs typeface="Arial" pitchFamily="34" charset="0"/>
              </a:rPr>
              <a:t>Agenda</a:t>
            </a:r>
          </a:p>
          <a:p>
            <a:endParaRPr lang="ko-KR" altLang="en-US" sz="54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Graphic 17">
            <a:extLst>
              <a:ext uri="{FF2B5EF4-FFF2-40B4-BE49-F238E27FC236}">
                <a16:creationId xmlns:a16="http://schemas.microsoft.com/office/drawing/2014/main" id="{363CF1F3-BAF0-43E6-83C3-C78F3E347F33}"/>
              </a:ext>
            </a:extLst>
          </p:cNvPr>
          <p:cNvSpPr/>
          <p:nvPr/>
        </p:nvSpPr>
        <p:spPr>
          <a:xfrm>
            <a:off x="2023815" y="2528766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3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2" y="890950"/>
            <a:ext cx="2996947" cy="8077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7FC68C2-9099-486B-B30F-FC6A92FD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2" y="2298102"/>
            <a:ext cx="6524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8452D2-DB68-4290-8D0D-8E18D031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51" y="1778989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20CD7-14F4-47C0-B577-32E38C2EA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084" y="4573049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" y="664370"/>
            <a:ext cx="2666325" cy="71865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86076" y="1841777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Sharding is a method for distributing data across multiple machines. </a:t>
            </a:r>
          </a:p>
          <a:p>
            <a:pPr>
              <a:defRPr/>
            </a:pPr>
            <a:r>
              <a:rPr lang="en-US" dirty="0"/>
              <a:t>MongoDB uses </a:t>
            </a:r>
            <a:r>
              <a:rPr lang="en-US" dirty="0" err="1"/>
              <a:t>sharding</a:t>
            </a:r>
            <a:r>
              <a:rPr lang="en-US" dirty="0"/>
              <a:t> to support deployments with very large data sets and </a:t>
            </a:r>
            <a:r>
              <a:rPr lang="en-US" b="1" dirty="0"/>
              <a:t>high throughput operations.</a:t>
            </a:r>
            <a:endParaRPr lang="hu-H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D4A4E-046A-46EC-B25E-D03847DD6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7776"/>
            <a:ext cx="4145035" cy="4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" y="1284178"/>
            <a:ext cx="3102965" cy="8363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 Architecture 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66029" y="2548245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Shard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to handle a subset of original data.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Mongos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query router to shards.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Config Server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which stores metadata information and configuration details of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2BD91-C18C-47AA-A5E5-23385635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74" y="1789505"/>
            <a:ext cx="6019800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1038848"/>
            <a:ext cx="3369353" cy="9081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7" y="3146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Sharding/Replication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20603" y="2650579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Replication Split data sets across multiple data nodes for high availability.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Sharding scale up/down horizontally when it is required for high throughput 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F6D57-748C-44A0-81A9-2B70A038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957" y="1299666"/>
            <a:ext cx="6360220" cy="4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34" y="179465"/>
            <a:ext cx="2846074" cy="767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EFBAD-96D1-4D82-88B5-C0C9E2E6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808" y="1132432"/>
            <a:ext cx="9475192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88694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12630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2988886" y="1249067"/>
            <a:ext cx="71868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 NoSQL (often interpreted as Not only SQL) database</a:t>
            </a:r>
          </a:p>
          <a:p>
            <a:pPr>
              <a:defRPr/>
            </a:pPr>
            <a:endParaRPr lang="en-US" sz="1800" dirty="0">
              <a:solidFill>
                <a:srgbClr val="222222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It  provides a mechanism for storage and retrieval of data that is modeled in means other than the tabular relations used in relational databases.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2F579E-9B8D-4694-BB87-403C976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2506"/>
              </p:ext>
            </p:extLst>
          </p:nvPr>
        </p:nvGraphicFramePr>
        <p:xfrm>
          <a:off x="1526862" y="2947539"/>
          <a:ext cx="9775388" cy="27508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887694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4887694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Relational Database Management System (RDBMS)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Non-relational or distributed database system.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have fixed or static or predefined schema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They have dynamic schema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best suited for complex queries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not so good for complex queries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Vertically Scalable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Horizontally scalable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74936611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ACID property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BASE property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9814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407" y="409585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CC1B9-A676-4F2E-82C6-7B972DB8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41" y="4094730"/>
            <a:ext cx="3106524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A0CD2-91AF-4E4C-BF9F-18226ACF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643" y="4173993"/>
            <a:ext cx="3226601" cy="1822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B3EA-FBF7-4AA9-86DC-DB663109B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260" y="1213095"/>
            <a:ext cx="8034592" cy="29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" y="841429"/>
            <a:ext cx="2687061" cy="7242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74AFDF3-9520-4D26-A641-76FB3B4D3B6E}"/>
              </a:ext>
            </a:extLst>
          </p:cNvPr>
          <p:cNvSpPr txBox="1">
            <a:spLocks noChangeArrowheads="1"/>
          </p:cNvSpPr>
          <p:nvPr/>
        </p:nvSpPr>
        <p:spPr>
          <a:xfrm>
            <a:off x="4115111" y="1603441"/>
            <a:ext cx="3657600" cy="45894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Graph database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Document-oriented 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Column family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E83009BF-564F-4359-A5E5-10B4CE4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60" y="2041115"/>
            <a:ext cx="1512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B7EBBAD-C9A1-4891-BE9B-88C8305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17617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MongoDB">
            <a:extLst>
              <a:ext uri="{FF2B5EF4-FFF2-40B4-BE49-F238E27FC236}">
                <a16:creationId xmlns:a16="http://schemas.microsoft.com/office/drawing/2014/main" id="{777A77C9-3F88-4C09-9F11-7C9F037D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78" y="3624328"/>
            <a:ext cx="16446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78688E82-6894-4245-BD46-04A74126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352106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00607F3-26BD-4A65-9AB4-FDE66D32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1" y="5120381"/>
            <a:ext cx="1081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A7F38129-BFD1-45AC-AC23-7B94CF1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39" y="4887746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F980C53-DF85-4106-B779-C539B202D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51" y="459502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Types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AE51C-EAF5-4656-87B9-F1F1E9BB4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74" y="1834373"/>
            <a:ext cx="2323065" cy="1350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BFFAA-6A4D-4336-993B-355E544FD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6502" y="3260825"/>
            <a:ext cx="1994169" cy="1387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04A5B-3012-4650-A30A-16A80F7DE8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9508" y="4887746"/>
            <a:ext cx="1931163" cy="1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928056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What is MongoDB?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1006912" y="1776800"/>
            <a:ext cx="9160545" cy="23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MongoDB is an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open source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,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document-oriented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database designed with both scalability and developer agility in mind. </a:t>
            </a:r>
          </a:p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Instead of storing your data</a:t>
            </a:r>
            <a:r>
              <a:rPr lang="en-US" altLang="zh-CN" sz="1800" dirty="0">
                <a:solidFill>
                  <a:schemeClr val="tx1"/>
                </a:solidFill>
                <a:latin typeface="Constantia" panose="02030602050306030303" pitchFamily="18" charset="0"/>
              </a:rPr>
              <a:t> in </a:t>
            </a:r>
            <a:r>
              <a:rPr lang="en-US" altLang="zh-CN" sz="1800" dirty="0">
                <a:solidFill>
                  <a:srgbClr val="FF0000"/>
                </a:solidFill>
                <a:latin typeface="Constantia" panose="02030602050306030303" pitchFamily="18" charset="0"/>
              </a:rPr>
              <a:t>tables and rows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as you would with a relational database, in MongoDB you store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JSON-like documents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with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dynamic schemas(schema-free, schema less)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en-US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zh-CN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Lekerekített téglalap 12">
            <a:extLst>
              <a:ext uri="{FF2B5EF4-FFF2-40B4-BE49-F238E27FC236}">
                <a16:creationId xmlns:a16="http://schemas.microsoft.com/office/drawing/2014/main" id="{C968A72D-97FA-4817-93BC-5758E08A95B8}"/>
              </a:ext>
            </a:extLst>
          </p:cNvPr>
          <p:cNvSpPr/>
          <p:nvPr/>
        </p:nvSpPr>
        <p:spPr>
          <a:xfrm>
            <a:off x="2933632" y="3111685"/>
            <a:ext cx="5983865" cy="3656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   </a:t>
            </a: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FirstName</a:t>
            </a:r>
            <a:r>
              <a:rPr lang="hu-HU" sz="2000" dirty="0"/>
              <a:t>" : "John",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L</a:t>
            </a:r>
            <a:r>
              <a:rPr lang="hu-HU" sz="2000" dirty="0"/>
              <a:t>ast</a:t>
            </a:r>
            <a:r>
              <a:rPr lang="en-US" sz="2000" dirty="0"/>
              <a:t>Name</a:t>
            </a:r>
            <a:r>
              <a:rPr lang="hu-HU" sz="2000" dirty="0"/>
              <a:t>" : "Doe",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A</a:t>
            </a:r>
            <a:r>
              <a:rPr lang="hu-HU" sz="2000" dirty="0"/>
              <a:t>ge" : 39, </a:t>
            </a:r>
          </a:p>
          <a:p>
            <a:pPr eaLnBrk="1" hangingPunct="1">
              <a:defRPr/>
            </a:pPr>
            <a:r>
              <a:rPr lang="hu-HU" sz="2000" dirty="0"/>
              <a:t>       “</a:t>
            </a:r>
            <a:r>
              <a:rPr lang="en-US" sz="2000" dirty="0"/>
              <a:t>I</a:t>
            </a:r>
            <a:r>
              <a:rPr lang="hu-HU" sz="2000" dirty="0"/>
              <a:t>nterests" : [ "Reading",</a:t>
            </a:r>
            <a:r>
              <a:rPr lang="en-US" sz="2000" dirty="0"/>
              <a:t> </a:t>
            </a:r>
            <a:r>
              <a:rPr lang="hu-HU" sz="2000" dirty="0"/>
              <a:t> "Mountain Biking 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“Favorites":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	    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               "sport": "Soccer“</a:t>
            </a:r>
          </a:p>
          <a:p>
            <a:pPr eaLnBrk="1" hangingPunct="1">
              <a:defRPr/>
            </a:pPr>
            <a:r>
              <a:rPr lang="en-US" sz="2000" dirty="0"/>
              <a:t>		} </a:t>
            </a:r>
            <a:endParaRPr lang="hu-HU" sz="2000" b="1" dirty="0"/>
          </a:p>
          <a:p>
            <a:pPr eaLnBrk="1" hangingPunct="1">
              <a:defRPr/>
            </a:pPr>
            <a:r>
              <a:rPr lang="en-US" sz="2000" dirty="0"/>
              <a:t>     </a:t>
            </a: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6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825866"/>
            <a:ext cx="2292303" cy="6178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94" y="113479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MongoDB is Easy to Use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63F7C-9004-409F-8B9D-39C7A1F22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2000369"/>
            <a:ext cx="7167563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9131970" y="4624228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11143141" y="4679652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áblázat 1">
            <a:extLst>
              <a:ext uri="{FF2B5EF4-FFF2-40B4-BE49-F238E27FC236}">
                <a16:creationId xmlns:a16="http://schemas.microsoft.com/office/drawing/2014/main" id="{845BD246-DB95-4090-B617-9D15AC22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7899"/>
              </p:ext>
            </p:extLst>
          </p:nvPr>
        </p:nvGraphicFramePr>
        <p:xfrm>
          <a:off x="7118759" y="2680624"/>
          <a:ext cx="4867895" cy="296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MongoDB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Table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Partition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Shard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Jobbra nyíl 2">
            <a:extLst>
              <a:ext uri="{FF2B5EF4-FFF2-40B4-BE49-F238E27FC236}">
                <a16:creationId xmlns:a16="http://schemas.microsoft.com/office/drawing/2014/main" id="{F3DCD827-82E5-45AC-B1ED-9903C1F5E775}"/>
              </a:ext>
            </a:extLst>
          </p:cNvPr>
          <p:cNvSpPr/>
          <p:nvPr/>
        </p:nvSpPr>
        <p:spPr>
          <a:xfrm>
            <a:off x="8738480" y="3184482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Jobbra nyíl 7">
            <a:extLst>
              <a:ext uri="{FF2B5EF4-FFF2-40B4-BE49-F238E27FC236}">
                <a16:creationId xmlns:a16="http://schemas.microsoft.com/office/drawing/2014/main" id="{B41C53EF-E96D-47FE-BFB3-A171A34CD840}"/>
              </a:ext>
            </a:extLst>
          </p:cNvPr>
          <p:cNvSpPr/>
          <p:nvPr/>
        </p:nvSpPr>
        <p:spPr>
          <a:xfrm>
            <a:off x="8738480" y="3504534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Jobbra nyíl 8">
            <a:extLst>
              <a:ext uri="{FF2B5EF4-FFF2-40B4-BE49-F238E27FC236}">
                <a16:creationId xmlns:a16="http://schemas.microsoft.com/office/drawing/2014/main" id="{8EB0E217-3AED-46BB-A357-7118C525FB10}"/>
              </a:ext>
            </a:extLst>
          </p:cNvPr>
          <p:cNvSpPr/>
          <p:nvPr/>
        </p:nvSpPr>
        <p:spPr>
          <a:xfrm>
            <a:off x="8740496" y="3885273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4" name="Jobbra nyíl 9">
            <a:extLst>
              <a:ext uri="{FF2B5EF4-FFF2-40B4-BE49-F238E27FC236}">
                <a16:creationId xmlns:a16="http://schemas.microsoft.com/office/drawing/2014/main" id="{5DF8E062-5D52-4393-8C91-7C41E652BBA9}"/>
              </a:ext>
            </a:extLst>
          </p:cNvPr>
          <p:cNvSpPr/>
          <p:nvPr/>
        </p:nvSpPr>
        <p:spPr>
          <a:xfrm>
            <a:off x="8738480" y="4257630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Jobbra nyíl 10">
            <a:extLst>
              <a:ext uri="{FF2B5EF4-FFF2-40B4-BE49-F238E27FC236}">
                <a16:creationId xmlns:a16="http://schemas.microsoft.com/office/drawing/2014/main" id="{F0A03A88-F154-41AD-975B-86556530113B}"/>
              </a:ext>
            </a:extLst>
          </p:cNvPr>
          <p:cNvSpPr/>
          <p:nvPr/>
        </p:nvSpPr>
        <p:spPr>
          <a:xfrm>
            <a:off x="8738480" y="4670485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6" name="Jobbra nyíl 11">
            <a:extLst>
              <a:ext uri="{FF2B5EF4-FFF2-40B4-BE49-F238E27FC236}">
                <a16:creationId xmlns:a16="http://schemas.microsoft.com/office/drawing/2014/main" id="{A324D6F5-0998-452A-BB45-A81C203578E7}"/>
              </a:ext>
            </a:extLst>
          </p:cNvPr>
          <p:cNvSpPr/>
          <p:nvPr/>
        </p:nvSpPr>
        <p:spPr>
          <a:xfrm>
            <a:off x="8738480" y="5021120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7" name="Jobbra nyíl 13">
            <a:extLst>
              <a:ext uri="{FF2B5EF4-FFF2-40B4-BE49-F238E27FC236}">
                <a16:creationId xmlns:a16="http://schemas.microsoft.com/office/drawing/2014/main" id="{046578A0-9AEE-4D19-8189-5BAD9E2B9BF1}"/>
              </a:ext>
            </a:extLst>
          </p:cNvPr>
          <p:cNvSpPr/>
          <p:nvPr/>
        </p:nvSpPr>
        <p:spPr>
          <a:xfrm>
            <a:off x="8738480" y="5354092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A80068B3-8278-4813-A0A5-86452FAF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" y="697014"/>
            <a:ext cx="3141138" cy="846635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86528BF2-D2E9-4640-B13B-01B4DDCB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5679" y="1501199"/>
            <a:ext cx="5959267" cy="72424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RDBMS vs MongoDB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885BD8E2-340A-42FE-8E4F-C0C7D418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01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CB28E907-9807-4166-8C43-AE3D5DF5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1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BF9BC83-86CB-47C5-A8F8-B54F3D55F2D6}"/>
              </a:ext>
            </a:extLst>
          </p:cNvPr>
          <p:cNvSpPr txBox="1">
            <a:spLocks/>
          </p:cNvSpPr>
          <p:nvPr/>
        </p:nvSpPr>
        <p:spPr>
          <a:xfrm>
            <a:off x="209594" y="1675396"/>
            <a:ext cx="6908059" cy="1225221"/>
          </a:xfrm>
          <a:prstGeom prst="rect">
            <a:avLst/>
          </a:prstGeom>
        </p:spPr>
        <p:txBody>
          <a:bodyPr lIns="64291" tIns="32146" rIns="64291" bIns="32146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C8A847D3-339C-42C4-B0C2-6B58F92CF697}"/>
              </a:ext>
            </a:extLst>
          </p:cNvPr>
          <p:cNvGrpSpPr>
            <a:grpSpLocks/>
          </p:cNvGrpSpPr>
          <p:nvPr/>
        </p:nvGrpSpPr>
        <p:grpSpPr bwMode="auto">
          <a:xfrm>
            <a:off x="37370" y="2611959"/>
            <a:ext cx="6718399" cy="3425261"/>
            <a:chOff x="667822" y="1756985"/>
            <a:chExt cx="7683356" cy="3425261"/>
          </a:xfrm>
        </p:grpSpPr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234876B4-6FA4-4AC1-A2B2-FD47E59F2023}"/>
                </a:ext>
              </a:extLst>
            </p:cNvPr>
            <p:cNvSpPr/>
            <p:nvPr/>
          </p:nvSpPr>
          <p:spPr bwMode="auto">
            <a:xfrm>
              <a:off x="667822" y="1756985"/>
              <a:ext cx="7620001" cy="3169716"/>
            </a:xfrm>
            <a:prstGeom prst="round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:a16="http://schemas.microsoft.com/office/drawing/2014/main" id="{07EE46D6-04F0-48AC-B47E-9523547FB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2" y="2047726"/>
              <a:ext cx="5589897" cy="3134520"/>
              <a:chOff x="-2110970" y="1237746"/>
              <a:chExt cx="5212947" cy="1830886"/>
            </a:xfrm>
          </p:grpSpPr>
          <p:sp>
            <p:nvSpPr>
              <p:cNvPr id="78" name="Document 60">
                <a:extLst>
                  <a:ext uri="{FF2B5EF4-FFF2-40B4-BE49-F238E27FC236}">
                    <a16:creationId xmlns:a16="http://schemas.microsoft.com/office/drawing/2014/main" id="{006DAF42-0017-4063-B545-6AC520AFB842}"/>
                  </a:ext>
                </a:extLst>
              </p:cNvPr>
              <p:cNvSpPr/>
              <p:nvPr/>
            </p:nvSpPr>
            <p:spPr bwMode="auto">
              <a:xfrm>
                <a:off x="-2110970" y="1237746"/>
                <a:ext cx="2054378" cy="1279568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B7A5AD-179C-4801-A83B-B438987FDDE2}"/>
                  </a:ext>
                </a:extLst>
              </p:cNvPr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rgbClr val="675E47">
                        <a:lumMod val="10000"/>
                      </a:srgbClr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8">
              <a:extLst>
                <a:ext uri="{FF2B5EF4-FFF2-40B4-BE49-F238E27FC236}">
                  <a16:creationId xmlns:a16="http://schemas.microsoft.com/office/drawing/2014/main" id="{6BCFD7DF-615B-4DAE-A542-FFCA151E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451" y="2087364"/>
              <a:ext cx="2469764" cy="1516062"/>
              <a:chOff x="3321608" y="2354652"/>
              <a:chExt cx="1917632" cy="1434262"/>
            </a:xfrm>
          </p:grpSpPr>
          <p:sp>
            <p:nvSpPr>
              <p:cNvPr id="76" name="Document 58">
                <a:extLst>
                  <a:ext uri="{FF2B5EF4-FFF2-40B4-BE49-F238E27FC236}">
                    <a16:creationId xmlns:a16="http://schemas.microsoft.com/office/drawing/2014/main" id="{AD58274D-7279-4C59-B7B9-CB9F84E929EA}"/>
                  </a:ext>
                </a:extLst>
              </p:cNvPr>
              <p:cNvSpPr/>
              <p:nvPr/>
            </p:nvSpPr>
            <p:spPr bwMode="auto">
              <a:xfrm>
                <a:off x="3321608" y="2354652"/>
                <a:ext cx="171154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A741B5C-D3A5-4E5B-9203-384D9E7EC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629" y="2531526"/>
                <a:ext cx="1802611" cy="10805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 {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name: “jeff”,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  eyes: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loc: [40.7, 73.4],</a:t>
                </a:r>
                <a:endParaRPr lang="en-US" sz="1400" dirty="0">
                  <a:solidFill>
                    <a:schemeClr val="bg1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“ben”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C0E72036-2355-4C59-A7B2-6C33A0046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6630" y="2106422"/>
              <a:ext cx="2514548" cy="1017588"/>
              <a:chOff x="5407257" y="2467593"/>
              <a:chExt cx="2057247" cy="787950"/>
            </a:xfrm>
          </p:grpSpPr>
          <p:sp>
            <p:nvSpPr>
              <p:cNvPr id="74" name="Document 56">
                <a:extLst>
                  <a:ext uri="{FF2B5EF4-FFF2-40B4-BE49-F238E27FC236}">
                    <a16:creationId xmlns:a16="http://schemas.microsoft.com/office/drawing/2014/main" id="{300831AF-6985-4BDA-A7DF-23A8DAEEDBD2}"/>
                  </a:ext>
                </a:extLst>
              </p:cNvPr>
              <p:cNvSpPr/>
              <p:nvPr/>
            </p:nvSpPr>
            <p:spPr bwMode="auto">
              <a:xfrm>
                <a:off x="5407257" y="2467593"/>
                <a:ext cx="1674455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C85B3EAB-5DB6-477D-A702-3C5786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509" y="2607729"/>
                <a:ext cx="1942995" cy="55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brendan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”,</a:t>
                </a:r>
              </a:p>
              <a:p>
                <a:pPr eaLnBrk="1" hangingPunct="1"/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“will”</a:t>
                </a:r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}</a:t>
                </a:r>
              </a:p>
              <a:p>
                <a:pPr eaLnBrk="1" hangingPunct="1"/>
                <a:endParaRPr lang="hu-HU" alt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3" name="Group 50">
              <a:extLst>
                <a:ext uri="{FF2B5EF4-FFF2-40B4-BE49-F238E27FC236}">
                  <a16:creationId xmlns:a16="http://schemas.microsoft.com/office/drawing/2014/main" id="{9CE4FC42-CD34-43AA-B4A1-63E66A643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37" y="3883338"/>
              <a:ext cx="2269607" cy="1029682"/>
              <a:chOff x="5442162" y="2520533"/>
              <a:chExt cx="1758295" cy="797315"/>
            </a:xfrm>
          </p:grpSpPr>
          <p:sp>
            <p:nvSpPr>
              <p:cNvPr id="72" name="Document 54">
                <a:extLst>
                  <a:ext uri="{FF2B5EF4-FFF2-40B4-BE49-F238E27FC236}">
                    <a16:creationId xmlns:a16="http://schemas.microsoft.com/office/drawing/2014/main" id="{8359B0B8-825D-40E2-A604-DE12408C02DA}"/>
                  </a:ext>
                </a:extLst>
              </p:cNvPr>
              <p:cNvSpPr/>
              <p:nvPr/>
            </p:nvSpPr>
            <p:spPr bwMode="auto">
              <a:xfrm>
                <a:off x="5442162" y="2520533"/>
                <a:ext cx="1706640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3B43B34-504B-4A54-B1B2-9900FA83F981}"/>
                  </a:ext>
                </a:extLst>
              </p:cNvPr>
              <p:cNvSpPr/>
              <p:nvPr/>
            </p:nvSpPr>
            <p:spPr>
              <a:xfrm>
                <a:off x="5633394" y="2624111"/>
                <a:ext cx="1567063" cy="69373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{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name: “ben”,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age:25</a:t>
                </a: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23868B85-4EF9-4327-A0DA-00201335C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8251" y="3259865"/>
              <a:ext cx="2408192" cy="1514475"/>
              <a:chOff x="3257328" y="2395434"/>
              <a:chExt cx="1926486" cy="1432759"/>
            </a:xfrm>
          </p:grpSpPr>
          <p:sp>
            <p:nvSpPr>
              <p:cNvPr id="70" name="Document 52">
                <a:extLst>
                  <a:ext uri="{FF2B5EF4-FFF2-40B4-BE49-F238E27FC236}">
                    <a16:creationId xmlns:a16="http://schemas.microsoft.com/office/drawing/2014/main" id="{FDC49234-7C13-46BD-A5D1-4A95C2A4E775}"/>
                  </a:ext>
                </a:extLst>
              </p:cNvPr>
              <p:cNvSpPr/>
              <p:nvPr/>
            </p:nvSpPr>
            <p:spPr bwMode="auto">
              <a:xfrm>
                <a:off x="3257328" y="2395434"/>
                <a:ext cx="1830292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1" name="Rectangle 53">
                <a:extLst>
                  <a:ext uri="{FF2B5EF4-FFF2-40B4-BE49-F238E27FC236}">
                    <a16:creationId xmlns:a16="http://schemas.microsoft.com/office/drawing/2014/main" id="{D6964B85-1E35-4728-B3AC-554906C291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8020" y="2441659"/>
                <a:ext cx="1805794" cy="137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“matt”,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weight:60,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height: 72,</a:t>
                </a:r>
              </a:p>
              <a:p>
                <a:pPr eaLnBrk="1" hangingPunct="1"/>
                <a:r>
                  <a:rPr lang="hu-HU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loc: [44.6, 71.3]}</a:t>
                </a:r>
              </a:p>
              <a:p>
                <a:pPr eaLnBrk="1" hangingPunct="1"/>
                <a:endParaRPr lang="hu-HU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05C63FC3-10EF-4B6A-B950-6AFED1A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03" y="2182267"/>
              <a:ext cx="307124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{name: “will”,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eyes: “blue”,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birthplace: “NY”,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aliases: [“bill”, “</a:t>
              </a:r>
              <a:r>
                <a:rPr lang="en-US" altLang="en-US" sz="1400" dirty="0">
                  <a:solidFill>
                    <a:schemeClr val="bg1"/>
                  </a:solidFill>
                </a:rPr>
                <a:t>ben</a:t>
              </a:r>
              <a:r>
                <a:rPr lang="hu-HU" altLang="en-US" sz="1400" dirty="0">
                  <a:solidFill>
                    <a:schemeClr val="bg1"/>
                  </a:solidFill>
                </a:rPr>
                <a:t>”],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loc: [32.7, 63.4],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boss: ”ben”}</a:t>
              </a:r>
            </a:p>
          </p:txBody>
        </p:sp>
      </p:grp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26841B80-C52A-4DFF-858C-69AC6E94FAB1}"/>
              </a:ext>
            </a:extLst>
          </p:cNvPr>
          <p:cNvSpPr txBox="1">
            <a:spLocks/>
          </p:cNvSpPr>
          <p:nvPr/>
        </p:nvSpPr>
        <p:spPr>
          <a:xfrm>
            <a:off x="195447" y="1434824"/>
            <a:ext cx="327180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Scheme Free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890950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911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Features Of MongoDB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3471645" y="1451806"/>
            <a:ext cx="8720355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dirty="0"/>
              <a:t>Document-Oriented storege</a:t>
            </a:r>
          </a:p>
          <a:p>
            <a:pPr>
              <a:defRPr/>
            </a:pPr>
            <a:r>
              <a:rPr lang="hu-HU" dirty="0"/>
              <a:t>Full Index Support</a:t>
            </a:r>
          </a:p>
          <a:p>
            <a:pPr>
              <a:defRPr/>
            </a:pPr>
            <a:r>
              <a:rPr lang="hu-HU" dirty="0"/>
              <a:t>Replication &amp; High Availability</a:t>
            </a:r>
          </a:p>
          <a:p>
            <a:pPr>
              <a:defRPr/>
            </a:pPr>
            <a:r>
              <a:rPr lang="hu-HU" dirty="0"/>
              <a:t>Auto-Sharding</a:t>
            </a:r>
          </a:p>
          <a:p>
            <a:pPr>
              <a:defRPr/>
            </a:pPr>
            <a:r>
              <a:rPr lang="en-US" dirty="0"/>
              <a:t>Aggregation</a:t>
            </a:r>
          </a:p>
          <a:p>
            <a:pPr>
              <a:defRPr/>
            </a:pPr>
            <a:r>
              <a:rPr lang="en-US" dirty="0"/>
              <a:t>MongoDB Atlas</a:t>
            </a:r>
          </a:p>
          <a:p>
            <a:pPr eaLnBrk="1" hangingPunct="1"/>
            <a:r>
              <a:rPr lang="hu-HU" altLang="en-US" dirty="0"/>
              <a:t>Various APIs</a:t>
            </a:r>
          </a:p>
          <a:p>
            <a:pPr lvl="1" eaLnBrk="1" hangingPunct="1"/>
            <a:r>
              <a:rPr lang="hu-HU" altLang="en-US" dirty="0"/>
              <a:t>JavaScript, Python, Ruby, Perl, Java, Java, Scala, C#, C++, Haskell, Erlang</a:t>
            </a:r>
          </a:p>
          <a:p>
            <a:pPr eaLnBrk="1" hangingPunct="1"/>
            <a:r>
              <a:rPr lang="hu-HU" altLang="en-US" dirty="0"/>
              <a:t>Community</a:t>
            </a:r>
          </a:p>
          <a:p>
            <a:pPr>
              <a:defRPr/>
            </a:pPr>
            <a:endParaRPr lang="hu-HU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16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71"/>
            <a:ext cx="3119089" cy="8406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044429" y="1615197"/>
            <a:ext cx="10322654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Replication provides redundancy and increases data availability. </a:t>
            </a:r>
          </a:p>
          <a:p>
            <a:pPr>
              <a:defRPr/>
            </a:pPr>
            <a:r>
              <a:rPr lang="en-US" dirty="0"/>
              <a:t>With multiple copies of data on different database servers, replication provides a level of fault tolerance against the loss of a single database server.</a:t>
            </a:r>
            <a:endParaRPr lang="hu-H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543EEA3-B73B-439B-887F-18234A2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48" y="3607790"/>
            <a:ext cx="3495492" cy="252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1A4E6-9B08-46C5-9EF2-C18146FA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83" y="4021299"/>
            <a:ext cx="48958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09CB2-CB3C-491D-9C7A-6237E335ABF3}"/>
              </a:ext>
            </a:extLst>
          </p:cNvPr>
          <p:cNvSpPr txBox="1"/>
          <p:nvPr/>
        </p:nvSpPr>
        <p:spPr>
          <a:xfrm flipH="1">
            <a:off x="1488625" y="6032433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81904-6B94-478B-8177-335075ABCCBE}"/>
              </a:ext>
            </a:extLst>
          </p:cNvPr>
          <p:cNvSpPr txBox="1"/>
          <p:nvPr/>
        </p:nvSpPr>
        <p:spPr>
          <a:xfrm flipH="1">
            <a:off x="4459205" y="6053935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</p:spTree>
    <p:extLst>
      <p:ext uri="{BB962C8B-B14F-4D97-AF65-F5344CB8AC3E}">
        <p14:creationId xmlns:p14="http://schemas.microsoft.com/office/powerpoint/2010/main" val="129286858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593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Constantia</vt:lpstr>
      <vt:lpstr>Geekflare</vt:lpstr>
      <vt:lpstr>Gill Sans</vt:lpstr>
      <vt:lpstr>inherit</vt:lpstr>
      <vt:lpstr>Times New Roman</vt:lpstr>
      <vt:lpstr>Wingdings</vt:lpstr>
      <vt:lpstr>Wingdings 2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Sabri Allegui</cp:lastModifiedBy>
  <cp:revision>136</cp:revision>
  <dcterms:created xsi:type="dcterms:W3CDTF">2020-01-20T05:08:25Z</dcterms:created>
  <dcterms:modified xsi:type="dcterms:W3CDTF">2023-01-12T14:56:04Z</dcterms:modified>
</cp:coreProperties>
</file>