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8" r:id="rId7"/>
    <p:sldId id="259"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1D404A0-FA6B-454C-9801-B670CE07224A}" type="datetimeFigureOut">
              <a:rPr lang="en-AU" smtClean="0"/>
              <a:t>22/02/2021</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256859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409358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2254826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7A4808D-BD1D-4EEB-8E48-FAB5525CC323}"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38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178613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D404A0-FA6B-454C-9801-B670CE07224A}" type="datetimeFigureOut">
              <a:rPr lang="en-AU" smtClean="0"/>
              <a:t>22/02/2021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99960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D404A0-FA6B-454C-9801-B670CE07224A}" type="datetimeFigureOut">
              <a:rPr lang="en-AU" smtClean="0"/>
              <a:t>22/02/2021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215212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404A0-FA6B-454C-9801-B670CE07224A}" type="datetimeFigureOut">
              <a:rPr lang="en-AU" smtClean="0"/>
              <a:t>22/02/2021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9992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1D404A0-FA6B-454C-9801-B670CE07224A}" type="datetimeFigureOut">
              <a:rPr lang="en-AU" smtClean="0"/>
              <a:t>22/02/2021</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43164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404A0-FA6B-454C-9801-B670CE07224A}" type="datetimeFigureOut">
              <a:rPr lang="en-AU" smtClean="0"/>
              <a:t>22/02/2021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39506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1D404A0-FA6B-454C-9801-B670CE07224A}" type="datetimeFigureOut">
              <a:rPr lang="en-AU" smtClean="0"/>
              <a:t>22/02/2021</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25765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109189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404A0-FA6B-454C-9801-B670CE07224A}" type="datetimeFigureOut">
              <a:rPr lang="en-AU" smtClean="0"/>
              <a:t>22/02/2021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21379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D404A0-FA6B-454C-9801-B670CE07224A}" type="datetimeFigureOut">
              <a:rPr lang="en-AU" smtClean="0"/>
              <a:t>22/02/2021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180354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404A0-FA6B-454C-9801-B670CE07224A}" type="datetimeFigureOut">
              <a:rPr lang="en-AU" smtClean="0"/>
              <a:t>22/02/2021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45045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101897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D404A0-FA6B-454C-9801-B670CE07224A}" type="datetimeFigureOut">
              <a:rPr lang="en-AU" smtClean="0"/>
              <a:t>22/02/2021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A4808D-BD1D-4EEB-8E48-FAB5525CC323}" type="slidenum">
              <a:rPr lang="en-AU" smtClean="0"/>
              <a:t>‹#›</a:t>
            </a:fld>
            <a:endParaRPr lang="en-AU"/>
          </a:p>
        </p:txBody>
      </p:sp>
    </p:spTree>
    <p:extLst>
      <p:ext uri="{BB962C8B-B14F-4D97-AF65-F5344CB8AC3E}">
        <p14:creationId xmlns:p14="http://schemas.microsoft.com/office/powerpoint/2010/main" val="386951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D404A0-FA6B-454C-9801-B670CE07224A}" type="datetimeFigureOut">
              <a:rPr lang="en-AU" smtClean="0"/>
              <a:t>22/02/2021</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A4808D-BD1D-4EEB-8E48-FAB5525CC323}" type="slidenum">
              <a:rPr lang="en-AU" smtClean="0"/>
              <a:t>‹#›</a:t>
            </a:fld>
            <a:endParaRPr lang="en-AU"/>
          </a:p>
        </p:txBody>
      </p:sp>
    </p:spTree>
    <p:extLst>
      <p:ext uri="{BB962C8B-B14F-4D97-AF65-F5344CB8AC3E}">
        <p14:creationId xmlns:p14="http://schemas.microsoft.com/office/powerpoint/2010/main" val="938145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data.torontopolice.on.ca/pages/ma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F4CF-879A-4BB3-BE80-DC3B5E68EEFA}"/>
              </a:ext>
            </a:extLst>
          </p:cNvPr>
          <p:cNvSpPr>
            <a:spLocks noGrp="1"/>
          </p:cNvSpPr>
          <p:nvPr>
            <p:ph type="ctrTitle"/>
          </p:nvPr>
        </p:nvSpPr>
        <p:spPr/>
        <p:txBody>
          <a:bodyPr/>
          <a:lstStyle/>
          <a:p>
            <a:r>
              <a:rPr lang="en-US" dirty="0"/>
              <a:t>Coursera Capstone Project</a:t>
            </a:r>
            <a:endParaRPr lang="en-AU" dirty="0"/>
          </a:p>
        </p:txBody>
      </p:sp>
      <p:sp>
        <p:nvSpPr>
          <p:cNvPr id="3" name="Subtitle 2">
            <a:extLst>
              <a:ext uri="{FF2B5EF4-FFF2-40B4-BE49-F238E27FC236}">
                <a16:creationId xmlns:a16="http://schemas.microsoft.com/office/drawing/2014/main" id="{4DC97B1B-50D7-4153-98E8-FD430CBE0A2B}"/>
              </a:ext>
            </a:extLst>
          </p:cNvPr>
          <p:cNvSpPr>
            <a:spLocks noGrp="1"/>
          </p:cNvSpPr>
          <p:nvPr>
            <p:ph type="subTitle" idx="1"/>
          </p:nvPr>
        </p:nvSpPr>
        <p:spPr/>
        <p:txBody>
          <a:bodyPr>
            <a:normAutofit fontScale="92500" lnSpcReduction="10000"/>
          </a:bodyPr>
          <a:lstStyle/>
          <a:p>
            <a:r>
              <a:rPr lang="en-US" dirty="0"/>
              <a:t>Victoria, Australia vs. Toronto, Canada</a:t>
            </a:r>
          </a:p>
          <a:p>
            <a:r>
              <a:rPr lang="en-US" dirty="0"/>
              <a:t>By Sabriena Tancsics</a:t>
            </a:r>
            <a:endParaRPr lang="en-AU" dirty="0"/>
          </a:p>
        </p:txBody>
      </p:sp>
    </p:spTree>
    <p:extLst>
      <p:ext uri="{BB962C8B-B14F-4D97-AF65-F5344CB8AC3E}">
        <p14:creationId xmlns:p14="http://schemas.microsoft.com/office/powerpoint/2010/main" val="35379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200041" y="529177"/>
            <a:ext cx="10822034" cy="819355"/>
          </a:xfrm>
        </p:spPr>
        <p:txBody>
          <a:bodyPr/>
          <a:lstStyle/>
          <a:p>
            <a:r>
              <a:rPr lang="en-US" dirty="0"/>
              <a:t>TORONTO DATA: crime rates</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3623114" y="1348532"/>
            <a:ext cx="8406961" cy="701969"/>
          </a:xfrm>
        </p:spPr>
        <p:txBody>
          <a:bodyPr>
            <a:normAutofit lnSpcReduction="10000"/>
          </a:bodyPr>
          <a:lstStyle/>
          <a:p>
            <a:r>
              <a:rPr lang="en-US" dirty="0"/>
              <a:t>As shown below, some neighborhoods face much higher crime rates than others which can be removed from our list. To refine, we can view the lowest and highest crime in Toronto.</a:t>
            </a:r>
            <a:endParaRPr lang="en-AU" dirty="0"/>
          </a:p>
        </p:txBody>
      </p:sp>
      <p:pic>
        <p:nvPicPr>
          <p:cNvPr id="4" name="Picture 3">
            <a:extLst>
              <a:ext uri="{FF2B5EF4-FFF2-40B4-BE49-F238E27FC236}">
                <a16:creationId xmlns:a16="http://schemas.microsoft.com/office/drawing/2014/main" id="{4B71F2F8-DCCF-4ADD-BE60-E4415495BF73}"/>
              </a:ext>
            </a:extLst>
          </p:cNvPr>
          <p:cNvPicPr>
            <a:picLocks noChangeAspect="1"/>
          </p:cNvPicPr>
          <p:nvPr/>
        </p:nvPicPr>
        <p:blipFill rotWithShape="1">
          <a:blip r:embed="rId2"/>
          <a:srcRect l="26975" t="26655" r="30084" b="15897"/>
          <a:stretch/>
        </p:blipFill>
        <p:spPr>
          <a:xfrm>
            <a:off x="149869" y="2993686"/>
            <a:ext cx="3473245" cy="2612441"/>
          </a:xfrm>
          <a:prstGeom prst="rect">
            <a:avLst/>
          </a:prstGeom>
        </p:spPr>
      </p:pic>
      <p:pic>
        <p:nvPicPr>
          <p:cNvPr id="9" name="Picture 8">
            <a:extLst>
              <a:ext uri="{FF2B5EF4-FFF2-40B4-BE49-F238E27FC236}">
                <a16:creationId xmlns:a16="http://schemas.microsoft.com/office/drawing/2014/main" id="{73F744D4-ABA4-4527-9B4D-8B1B376E3399}"/>
              </a:ext>
            </a:extLst>
          </p:cNvPr>
          <p:cNvPicPr>
            <a:picLocks noChangeAspect="1"/>
          </p:cNvPicPr>
          <p:nvPr/>
        </p:nvPicPr>
        <p:blipFill rotWithShape="1">
          <a:blip r:embed="rId3"/>
          <a:srcRect l="31452" t="29890" r="2741" b="16542"/>
          <a:stretch/>
        </p:blipFill>
        <p:spPr>
          <a:xfrm>
            <a:off x="3856775" y="2971563"/>
            <a:ext cx="8023123" cy="3671873"/>
          </a:xfrm>
          <a:prstGeom prst="rect">
            <a:avLst/>
          </a:prstGeom>
        </p:spPr>
      </p:pic>
    </p:spTree>
    <p:extLst>
      <p:ext uri="{BB962C8B-B14F-4D97-AF65-F5344CB8AC3E}">
        <p14:creationId xmlns:p14="http://schemas.microsoft.com/office/powerpoint/2010/main" val="99232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200041" y="529177"/>
            <a:ext cx="7794166" cy="819355"/>
          </a:xfrm>
        </p:spPr>
        <p:txBody>
          <a:bodyPr>
            <a:normAutofit/>
          </a:bodyPr>
          <a:lstStyle/>
          <a:p>
            <a:r>
              <a:rPr lang="en-US" dirty="0"/>
              <a:t>TORONTO DATA: Crime rates top 10</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3623114" y="1348532"/>
            <a:ext cx="8371093" cy="701969"/>
          </a:xfrm>
        </p:spPr>
        <p:txBody>
          <a:bodyPr>
            <a:normAutofit lnSpcReduction="10000"/>
          </a:bodyPr>
          <a:lstStyle/>
          <a:p>
            <a:r>
              <a:rPr lang="en-US" dirty="0"/>
              <a:t>Using </a:t>
            </a:r>
            <a:r>
              <a:rPr lang="en-US" dirty="0" err="1"/>
              <a:t>matplolib</a:t>
            </a:r>
            <a:r>
              <a:rPr lang="en-US" dirty="0"/>
              <a:t>, we can ascend or descend our data, use head to select the top 10 and create separate the data frame. With this, we can then populate this data into our Toronto map to then find the desirable location.</a:t>
            </a:r>
            <a:endParaRPr lang="en-AU" dirty="0"/>
          </a:p>
        </p:txBody>
      </p:sp>
      <p:pic>
        <p:nvPicPr>
          <p:cNvPr id="3" name="Picture 2">
            <a:extLst>
              <a:ext uri="{FF2B5EF4-FFF2-40B4-BE49-F238E27FC236}">
                <a16:creationId xmlns:a16="http://schemas.microsoft.com/office/drawing/2014/main" id="{F8B38A80-D074-4337-8C90-52E6234B804C}"/>
              </a:ext>
            </a:extLst>
          </p:cNvPr>
          <p:cNvPicPr>
            <a:picLocks noChangeAspect="1"/>
          </p:cNvPicPr>
          <p:nvPr/>
        </p:nvPicPr>
        <p:blipFill rotWithShape="1">
          <a:blip r:embed="rId2"/>
          <a:srcRect l="26975" t="26655" r="28387" b="16327"/>
          <a:stretch/>
        </p:blipFill>
        <p:spPr>
          <a:xfrm>
            <a:off x="755006" y="2890770"/>
            <a:ext cx="5235679" cy="3760041"/>
          </a:xfrm>
          <a:prstGeom prst="rect">
            <a:avLst/>
          </a:prstGeom>
        </p:spPr>
      </p:pic>
      <p:pic>
        <p:nvPicPr>
          <p:cNvPr id="6" name="Picture 5">
            <a:extLst>
              <a:ext uri="{FF2B5EF4-FFF2-40B4-BE49-F238E27FC236}">
                <a16:creationId xmlns:a16="http://schemas.microsoft.com/office/drawing/2014/main" id="{CD2C5E31-419D-45A4-BC8F-135F15D84C53}"/>
              </a:ext>
            </a:extLst>
          </p:cNvPr>
          <p:cNvPicPr>
            <a:picLocks noChangeAspect="1"/>
          </p:cNvPicPr>
          <p:nvPr/>
        </p:nvPicPr>
        <p:blipFill rotWithShape="1">
          <a:blip r:embed="rId3"/>
          <a:srcRect l="27943" t="29890" r="29113" b="16328"/>
          <a:stretch/>
        </p:blipFill>
        <p:spPr>
          <a:xfrm>
            <a:off x="6758529" y="2890770"/>
            <a:ext cx="5235678" cy="3686623"/>
          </a:xfrm>
          <a:prstGeom prst="rect">
            <a:avLst/>
          </a:prstGeom>
        </p:spPr>
      </p:pic>
    </p:spTree>
    <p:extLst>
      <p:ext uri="{BB962C8B-B14F-4D97-AF65-F5344CB8AC3E}">
        <p14:creationId xmlns:p14="http://schemas.microsoft.com/office/powerpoint/2010/main" val="273439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200041" y="529177"/>
            <a:ext cx="10822034" cy="819355"/>
          </a:xfrm>
        </p:spPr>
        <p:txBody>
          <a:bodyPr/>
          <a:lstStyle/>
          <a:p>
            <a:r>
              <a:rPr lang="en-US" dirty="0"/>
              <a:t>TORONTO DATA: Safest neighbors</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3623114" y="1348532"/>
            <a:ext cx="8449824" cy="701969"/>
          </a:xfrm>
        </p:spPr>
        <p:txBody>
          <a:bodyPr>
            <a:normAutofit lnSpcReduction="10000"/>
          </a:bodyPr>
          <a:lstStyle/>
          <a:p>
            <a:r>
              <a:rPr lang="en-US" dirty="0"/>
              <a:t>The red dots represent all the neighborhoods in Toronto, the blue pins are the lowest crime rated neighborhoods. Here we will analyze Maple Lead and </a:t>
            </a:r>
            <a:r>
              <a:rPr lang="en-US" dirty="0" err="1"/>
              <a:t>Lampton</a:t>
            </a:r>
            <a:r>
              <a:rPr lang="en-US" dirty="0"/>
              <a:t> Baby Point. </a:t>
            </a:r>
            <a:endParaRPr lang="en-AU" dirty="0"/>
          </a:p>
        </p:txBody>
      </p:sp>
      <p:pic>
        <p:nvPicPr>
          <p:cNvPr id="4" name="Picture 3">
            <a:extLst>
              <a:ext uri="{FF2B5EF4-FFF2-40B4-BE49-F238E27FC236}">
                <a16:creationId xmlns:a16="http://schemas.microsoft.com/office/drawing/2014/main" id="{2EAEE666-918A-4ADC-89AD-6E024083E947}"/>
              </a:ext>
            </a:extLst>
          </p:cNvPr>
          <p:cNvPicPr>
            <a:picLocks noChangeAspect="1"/>
          </p:cNvPicPr>
          <p:nvPr/>
        </p:nvPicPr>
        <p:blipFill rotWithShape="1">
          <a:blip r:embed="rId2"/>
          <a:srcRect l="28360" t="27906" r="22188" b="19649"/>
          <a:stretch/>
        </p:blipFill>
        <p:spPr>
          <a:xfrm>
            <a:off x="1151378" y="2500311"/>
            <a:ext cx="6029326" cy="3594943"/>
          </a:xfrm>
          <a:prstGeom prst="rect">
            <a:avLst/>
          </a:prstGeom>
        </p:spPr>
      </p:pic>
      <p:pic>
        <p:nvPicPr>
          <p:cNvPr id="9" name="Picture 8">
            <a:extLst>
              <a:ext uri="{FF2B5EF4-FFF2-40B4-BE49-F238E27FC236}">
                <a16:creationId xmlns:a16="http://schemas.microsoft.com/office/drawing/2014/main" id="{5181BE5C-87E7-4ED7-A554-CB5855414A8F}"/>
              </a:ext>
            </a:extLst>
          </p:cNvPr>
          <p:cNvPicPr>
            <a:picLocks noChangeAspect="1"/>
          </p:cNvPicPr>
          <p:nvPr/>
        </p:nvPicPr>
        <p:blipFill rotWithShape="1">
          <a:blip r:embed="rId3"/>
          <a:srcRect l="26485" t="29890" r="44336" b="19649"/>
          <a:stretch/>
        </p:blipFill>
        <p:spPr>
          <a:xfrm>
            <a:off x="7832263" y="2568298"/>
            <a:ext cx="3557589" cy="3458967"/>
          </a:xfrm>
          <a:prstGeom prst="rect">
            <a:avLst/>
          </a:prstGeom>
        </p:spPr>
      </p:pic>
    </p:spTree>
    <p:extLst>
      <p:ext uri="{BB962C8B-B14F-4D97-AF65-F5344CB8AC3E}">
        <p14:creationId xmlns:p14="http://schemas.microsoft.com/office/powerpoint/2010/main" val="35398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75DC-4180-4B4B-9A2D-1349463A3036}"/>
              </a:ext>
            </a:extLst>
          </p:cNvPr>
          <p:cNvSpPr>
            <a:spLocks noGrp="1"/>
          </p:cNvSpPr>
          <p:nvPr>
            <p:ph type="title"/>
          </p:nvPr>
        </p:nvSpPr>
        <p:spPr>
          <a:xfrm>
            <a:off x="5000624" y="539469"/>
            <a:ext cx="8478861" cy="819355"/>
          </a:xfrm>
        </p:spPr>
        <p:txBody>
          <a:bodyPr/>
          <a:lstStyle/>
          <a:p>
            <a:r>
              <a:rPr lang="en-US" dirty="0"/>
              <a:t>VICTORIA DATA: CRIME &amp; SAFTEY</a:t>
            </a:r>
            <a:endParaRPr lang="en-AU" dirty="0"/>
          </a:p>
        </p:txBody>
      </p:sp>
      <p:pic>
        <p:nvPicPr>
          <p:cNvPr id="6" name="Picture Placeholder 5">
            <a:extLst>
              <a:ext uri="{FF2B5EF4-FFF2-40B4-BE49-F238E27FC236}">
                <a16:creationId xmlns:a16="http://schemas.microsoft.com/office/drawing/2014/main" id="{ABDF3F0D-2B5C-4F1D-ABAE-6BDB9B61E859}"/>
              </a:ext>
            </a:extLst>
          </p:cNvPr>
          <p:cNvPicPr>
            <a:picLocks noGrp="1" noChangeAspect="1"/>
          </p:cNvPicPr>
          <p:nvPr>
            <p:ph type="pic" idx="1"/>
          </p:nvPr>
        </p:nvPicPr>
        <p:blipFill rotWithShape="1">
          <a:blip r:embed="rId2"/>
          <a:srcRect l="24726" t="25669" r="35138" b="21417"/>
          <a:stretch/>
        </p:blipFill>
        <p:spPr>
          <a:xfrm>
            <a:off x="274617" y="2035779"/>
            <a:ext cx="3759222" cy="2786441"/>
          </a:xfrm>
        </p:spPr>
      </p:pic>
      <p:sp>
        <p:nvSpPr>
          <p:cNvPr id="4" name="Text Placeholder 3">
            <a:extLst>
              <a:ext uri="{FF2B5EF4-FFF2-40B4-BE49-F238E27FC236}">
                <a16:creationId xmlns:a16="http://schemas.microsoft.com/office/drawing/2014/main" id="{95031797-C363-4DEA-A508-39F450FE3D00}"/>
              </a:ext>
            </a:extLst>
          </p:cNvPr>
          <p:cNvSpPr>
            <a:spLocks noGrp="1"/>
          </p:cNvSpPr>
          <p:nvPr>
            <p:ph type="body" sz="half" idx="2"/>
          </p:nvPr>
        </p:nvSpPr>
        <p:spPr>
          <a:xfrm>
            <a:off x="5000624" y="1574748"/>
            <a:ext cx="6916759" cy="701969"/>
          </a:xfrm>
        </p:spPr>
        <p:txBody>
          <a:bodyPr>
            <a:normAutofit lnSpcReduction="10000"/>
          </a:bodyPr>
          <a:lstStyle/>
          <a:p>
            <a:r>
              <a:rPr lang="en-US" dirty="0"/>
              <a:t>As we are to compare Victoria, Australia crime to Toronto, Canada, I pulled data from wiki, cleaned up the dataset to pull the same column information at Toronto's to compare.</a:t>
            </a:r>
            <a:endParaRPr lang="en-AU" dirty="0"/>
          </a:p>
        </p:txBody>
      </p:sp>
      <p:pic>
        <p:nvPicPr>
          <p:cNvPr id="8" name="Picture 7">
            <a:extLst>
              <a:ext uri="{FF2B5EF4-FFF2-40B4-BE49-F238E27FC236}">
                <a16:creationId xmlns:a16="http://schemas.microsoft.com/office/drawing/2014/main" id="{D760895B-13AB-4EB3-B01E-14BB21229524}"/>
              </a:ext>
            </a:extLst>
          </p:cNvPr>
          <p:cNvPicPr>
            <a:picLocks noChangeAspect="1"/>
          </p:cNvPicPr>
          <p:nvPr/>
        </p:nvPicPr>
        <p:blipFill rotWithShape="1">
          <a:blip r:embed="rId3"/>
          <a:srcRect l="26719" t="34672" r="2344" b="22115"/>
          <a:stretch/>
        </p:blipFill>
        <p:spPr>
          <a:xfrm>
            <a:off x="390525" y="5071633"/>
            <a:ext cx="4610099" cy="1578895"/>
          </a:xfrm>
          <a:prstGeom prst="rect">
            <a:avLst/>
          </a:prstGeom>
        </p:spPr>
      </p:pic>
      <p:pic>
        <p:nvPicPr>
          <p:cNvPr id="10" name="Picture 9">
            <a:extLst>
              <a:ext uri="{FF2B5EF4-FFF2-40B4-BE49-F238E27FC236}">
                <a16:creationId xmlns:a16="http://schemas.microsoft.com/office/drawing/2014/main" id="{4CC1CD8F-2673-4885-B333-A2CDE1A9AA91}"/>
              </a:ext>
            </a:extLst>
          </p:cNvPr>
          <p:cNvPicPr>
            <a:picLocks noChangeAspect="1"/>
          </p:cNvPicPr>
          <p:nvPr/>
        </p:nvPicPr>
        <p:blipFill rotWithShape="1">
          <a:blip r:embed="rId4"/>
          <a:srcRect l="27304" t="30199" r="29805" b="22115"/>
          <a:stretch/>
        </p:blipFill>
        <p:spPr>
          <a:xfrm>
            <a:off x="5576887" y="2767345"/>
            <a:ext cx="5986663" cy="3742178"/>
          </a:xfrm>
          <a:prstGeom prst="rect">
            <a:avLst/>
          </a:prstGeom>
        </p:spPr>
      </p:pic>
    </p:spTree>
    <p:extLst>
      <p:ext uri="{BB962C8B-B14F-4D97-AF65-F5344CB8AC3E}">
        <p14:creationId xmlns:p14="http://schemas.microsoft.com/office/powerpoint/2010/main" val="395628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942A-C174-4382-9DF3-CF0966CE4BB0}"/>
              </a:ext>
            </a:extLst>
          </p:cNvPr>
          <p:cNvSpPr>
            <a:spLocks noGrp="1"/>
          </p:cNvSpPr>
          <p:nvPr>
            <p:ph type="title"/>
          </p:nvPr>
        </p:nvSpPr>
        <p:spPr>
          <a:xfrm>
            <a:off x="3900464" y="639316"/>
            <a:ext cx="10822034" cy="819355"/>
          </a:xfrm>
        </p:spPr>
        <p:txBody>
          <a:bodyPr/>
          <a:lstStyle/>
          <a:p>
            <a:r>
              <a:rPr lang="en-US" dirty="0"/>
              <a:t>FOURSQAURE: MELBOURNE VS TORONTO</a:t>
            </a:r>
            <a:endParaRPr lang="en-AU" dirty="0"/>
          </a:p>
        </p:txBody>
      </p:sp>
      <p:sp>
        <p:nvSpPr>
          <p:cNvPr id="4" name="Text Placeholder 3">
            <a:extLst>
              <a:ext uri="{FF2B5EF4-FFF2-40B4-BE49-F238E27FC236}">
                <a16:creationId xmlns:a16="http://schemas.microsoft.com/office/drawing/2014/main" id="{DB4CDF25-BA01-4AB6-9EFA-772A552FF650}"/>
              </a:ext>
            </a:extLst>
          </p:cNvPr>
          <p:cNvSpPr>
            <a:spLocks noGrp="1"/>
          </p:cNvSpPr>
          <p:nvPr>
            <p:ph type="body" sz="half" idx="2"/>
          </p:nvPr>
        </p:nvSpPr>
        <p:spPr>
          <a:xfrm>
            <a:off x="3900464" y="1573365"/>
            <a:ext cx="7929586" cy="701969"/>
          </a:xfrm>
        </p:spPr>
        <p:txBody>
          <a:bodyPr/>
          <a:lstStyle/>
          <a:p>
            <a:r>
              <a:rPr lang="en-US" dirty="0"/>
              <a:t>Next, I need to establish if I would have a nice cafés nearby. As a flexi worker, I need to assess how well rated cafes are and the average costs for coffee. </a:t>
            </a:r>
            <a:endParaRPr lang="en-AU" dirty="0"/>
          </a:p>
        </p:txBody>
      </p:sp>
      <p:pic>
        <p:nvPicPr>
          <p:cNvPr id="6" name="Picture 5">
            <a:extLst>
              <a:ext uri="{FF2B5EF4-FFF2-40B4-BE49-F238E27FC236}">
                <a16:creationId xmlns:a16="http://schemas.microsoft.com/office/drawing/2014/main" id="{4298AE5F-822E-4401-9CB6-58163C335C34}"/>
              </a:ext>
            </a:extLst>
          </p:cNvPr>
          <p:cNvPicPr>
            <a:picLocks noChangeAspect="1"/>
          </p:cNvPicPr>
          <p:nvPr/>
        </p:nvPicPr>
        <p:blipFill rotWithShape="1">
          <a:blip r:embed="rId2"/>
          <a:srcRect l="1" t="33170" r="6331" b="32895"/>
          <a:stretch/>
        </p:blipFill>
        <p:spPr>
          <a:xfrm>
            <a:off x="7283578" y="2678485"/>
            <a:ext cx="4055806" cy="826129"/>
          </a:xfrm>
          <a:prstGeom prst="rect">
            <a:avLst/>
          </a:prstGeom>
        </p:spPr>
      </p:pic>
      <p:pic>
        <p:nvPicPr>
          <p:cNvPr id="10" name="Picture 9">
            <a:extLst>
              <a:ext uri="{FF2B5EF4-FFF2-40B4-BE49-F238E27FC236}">
                <a16:creationId xmlns:a16="http://schemas.microsoft.com/office/drawing/2014/main" id="{D9317907-FBF7-4501-9F82-A6A02C0BB39D}"/>
              </a:ext>
            </a:extLst>
          </p:cNvPr>
          <p:cNvPicPr>
            <a:picLocks noChangeAspect="1"/>
          </p:cNvPicPr>
          <p:nvPr/>
        </p:nvPicPr>
        <p:blipFill rotWithShape="1">
          <a:blip r:embed="rId3"/>
          <a:srcRect l="25887" t="28377" r="20078" b="19555"/>
          <a:stretch/>
        </p:blipFill>
        <p:spPr>
          <a:xfrm>
            <a:off x="255308" y="2649573"/>
            <a:ext cx="6587944" cy="3569111"/>
          </a:xfrm>
          <a:prstGeom prst="rect">
            <a:avLst/>
          </a:prstGeom>
        </p:spPr>
      </p:pic>
      <p:sp>
        <p:nvSpPr>
          <p:cNvPr id="11" name="TextBox 10">
            <a:extLst>
              <a:ext uri="{FF2B5EF4-FFF2-40B4-BE49-F238E27FC236}">
                <a16:creationId xmlns:a16="http://schemas.microsoft.com/office/drawing/2014/main" id="{F4016F4C-D1F7-4093-98D3-D8E0D2491D02}"/>
              </a:ext>
            </a:extLst>
          </p:cNvPr>
          <p:cNvSpPr txBox="1"/>
          <p:nvPr/>
        </p:nvSpPr>
        <p:spPr>
          <a:xfrm>
            <a:off x="7283578" y="3907765"/>
            <a:ext cx="4234631" cy="1600438"/>
          </a:xfrm>
          <a:prstGeom prst="rect">
            <a:avLst/>
          </a:prstGeom>
          <a:noFill/>
        </p:spPr>
        <p:txBody>
          <a:bodyPr wrap="square" rtlCol="0">
            <a:spAutoFit/>
          </a:bodyPr>
          <a:lstStyle/>
          <a:p>
            <a:r>
              <a:rPr lang="en-US" sz="1400" dirty="0"/>
              <a:t>Maple Leaf and </a:t>
            </a:r>
            <a:r>
              <a:rPr lang="en-US" sz="1400" dirty="0" err="1"/>
              <a:t>Lampton</a:t>
            </a:r>
            <a:r>
              <a:rPr lang="en-US" sz="1400" dirty="0"/>
              <a:t> had minimal options or cafes compared to Melbourne. To assess I used a foursquare API to look for café’s nearby. I was only able to get information on </a:t>
            </a:r>
            <a:r>
              <a:rPr lang="en-US" sz="1400" dirty="0" err="1"/>
              <a:t>Instabul</a:t>
            </a:r>
            <a:r>
              <a:rPr lang="en-US" sz="1400" dirty="0"/>
              <a:t> Café. Four square had limited information on Australia as well. Thus making foursquare not a reliable source for insight.</a:t>
            </a:r>
            <a:endParaRPr lang="en-AU" sz="1400" dirty="0"/>
          </a:p>
        </p:txBody>
      </p:sp>
    </p:spTree>
    <p:extLst>
      <p:ext uri="{BB962C8B-B14F-4D97-AF65-F5344CB8AC3E}">
        <p14:creationId xmlns:p14="http://schemas.microsoft.com/office/powerpoint/2010/main" val="38836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942A-C174-4382-9DF3-CF0966CE4BB0}"/>
              </a:ext>
            </a:extLst>
          </p:cNvPr>
          <p:cNvSpPr>
            <a:spLocks noGrp="1"/>
          </p:cNvSpPr>
          <p:nvPr>
            <p:ph type="title"/>
          </p:nvPr>
        </p:nvSpPr>
        <p:spPr>
          <a:xfrm>
            <a:off x="7393769" y="425003"/>
            <a:ext cx="3835423" cy="819355"/>
          </a:xfrm>
        </p:spPr>
        <p:txBody>
          <a:bodyPr/>
          <a:lstStyle/>
          <a:p>
            <a:r>
              <a:rPr lang="en-US" dirty="0"/>
              <a:t>CONCLUSION</a:t>
            </a:r>
            <a:endParaRPr lang="en-AU" dirty="0"/>
          </a:p>
        </p:txBody>
      </p:sp>
      <p:sp>
        <p:nvSpPr>
          <p:cNvPr id="4" name="Text Placeholder 3">
            <a:extLst>
              <a:ext uri="{FF2B5EF4-FFF2-40B4-BE49-F238E27FC236}">
                <a16:creationId xmlns:a16="http://schemas.microsoft.com/office/drawing/2014/main" id="{DB4CDF25-BA01-4AB6-9EFA-772A552FF650}"/>
              </a:ext>
            </a:extLst>
          </p:cNvPr>
          <p:cNvSpPr>
            <a:spLocks noGrp="1"/>
          </p:cNvSpPr>
          <p:nvPr>
            <p:ph type="body" sz="half" idx="2"/>
          </p:nvPr>
        </p:nvSpPr>
        <p:spPr>
          <a:xfrm>
            <a:off x="2131207" y="2727031"/>
            <a:ext cx="8584418" cy="2173582"/>
          </a:xfrm>
        </p:spPr>
        <p:txBody>
          <a:bodyPr>
            <a:normAutofit/>
          </a:bodyPr>
          <a:lstStyle/>
          <a:p>
            <a:r>
              <a:rPr lang="en-US" dirty="0"/>
              <a:t>Based on crime data and cafes in the area, Australia is the preferred choice.</a:t>
            </a:r>
          </a:p>
          <a:p>
            <a:endParaRPr lang="en-US" dirty="0"/>
          </a:p>
          <a:p>
            <a:r>
              <a:rPr lang="en-US" dirty="0"/>
              <a:t>Recommendations would be to look at other booking services like open table.</a:t>
            </a:r>
            <a:endParaRPr lang="en-AU" dirty="0"/>
          </a:p>
        </p:txBody>
      </p:sp>
    </p:spTree>
    <p:extLst>
      <p:ext uri="{BB962C8B-B14F-4D97-AF65-F5344CB8AC3E}">
        <p14:creationId xmlns:p14="http://schemas.microsoft.com/office/powerpoint/2010/main" val="117092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4F1A-FAF2-46AF-8DD8-00C430F69084}"/>
              </a:ext>
            </a:extLst>
          </p:cNvPr>
          <p:cNvSpPr>
            <a:spLocks noGrp="1"/>
          </p:cNvSpPr>
          <p:nvPr>
            <p:ph type="title"/>
          </p:nvPr>
        </p:nvSpPr>
        <p:spPr/>
        <p:txBody>
          <a:bodyPr/>
          <a:lstStyle/>
          <a:p>
            <a:r>
              <a:rPr lang="en-US" dirty="0"/>
              <a:t>CONTENTS</a:t>
            </a:r>
            <a:endParaRPr lang="en-AU" dirty="0"/>
          </a:p>
        </p:txBody>
      </p:sp>
      <p:sp>
        <p:nvSpPr>
          <p:cNvPr id="3" name="Content Placeholder 2">
            <a:extLst>
              <a:ext uri="{FF2B5EF4-FFF2-40B4-BE49-F238E27FC236}">
                <a16:creationId xmlns:a16="http://schemas.microsoft.com/office/drawing/2014/main" id="{DE467374-02D6-42D9-99DE-E5E598558DAE}"/>
              </a:ext>
            </a:extLst>
          </p:cNvPr>
          <p:cNvSpPr>
            <a:spLocks noGrp="1"/>
          </p:cNvSpPr>
          <p:nvPr>
            <p:ph idx="1"/>
          </p:nvPr>
        </p:nvSpPr>
        <p:spPr/>
        <p:txBody>
          <a:bodyPr>
            <a:normAutofit fontScale="85000" lnSpcReduction="20000"/>
          </a:bodyPr>
          <a:lstStyle/>
          <a:p>
            <a:r>
              <a:rPr lang="en-US" dirty="0"/>
              <a:t>Overview</a:t>
            </a:r>
            <a:r>
              <a:rPr lang="en-AU" dirty="0"/>
              <a:t>/ Introduction</a:t>
            </a:r>
          </a:p>
          <a:p>
            <a:r>
              <a:rPr lang="en-AU" dirty="0"/>
              <a:t>Assessment Requirements</a:t>
            </a:r>
          </a:p>
          <a:p>
            <a:pPr lvl="1"/>
            <a:r>
              <a:rPr lang="en-AU" dirty="0"/>
              <a:t>Topic of choice</a:t>
            </a:r>
          </a:p>
          <a:p>
            <a:pPr lvl="1"/>
            <a:r>
              <a:rPr lang="en-AU" dirty="0"/>
              <a:t>Methodology</a:t>
            </a:r>
          </a:p>
          <a:p>
            <a:r>
              <a:rPr lang="en-AU" dirty="0"/>
              <a:t>Toronto, Canada Data</a:t>
            </a:r>
          </a:p>
          <a:p>
            <a:pPr lvl="1"/>
            <a:r>
              <a:rPr lang="en-AU" dirty="0"/>
              <a:t>Results</a:t>
            </a:r>
          </a:p>
          <a:p>
            <a:pPr lvl="2"/>
            <a:r>
              <a:rPr lang="en-AU" dirty="0"/>
              <a:t>Location</a:t>
            </a:r>
          </a:p>
          <a:p>
            <a:pPr lvl="2"/>
            <a:r>
              <a:rPr lang="en-AU" dirty="0"/>
              <a:t>Neighbourhood Safety</a:t>
            </a:r>
          </a:p>
          <a:p>
            <a:pPr lvl="1"/>
            <a:r>
              <a:rPr lang="en-AU" dirty="0"/>
              <a:t>Python Scripts</a:t>
            </a:r>
          </a:p>
          <a:p>
            <a:pPr lvl="1"/>
            <a:r>
              <a:rPr lang="en-AU" dirty="0"/>
              <a:t>Methodology </a:t>
            </a:r>
          </a:p>
          <a:p>
            <a:r>
              <a:rPr lang="en-AU" dirty="0"/>
              <a:t>Victoria, Australia Data</a:t>
            </a:r>
          </a:p>
          <a:p>
            <a:pPr lvl="1"/>
            <a:r>
              <a:rPr lang="en-AU" dirty="0"/>
              <a:t>Results</a:t>
            </a:r>
          </a:p>
          <a:p>
            <a:pPr lvl="1"/>
            <a:r>
              <a:rPr lang="en-AU" dirty="0"/>
              <a:t>Python Scripts</a:t>
            </a:r>
          </a:p>
          <a:p>
            <a:pPr lvl="1"/>
            <a:r>
              <a:rPr lang="en-AU" dirty="0"/>
              <a:t>Methodology </a:t>
            </a:r>
          </a:p>
          <a:p>
            <a:r>
              <a:rPr lang="en-AU" dirty="0"/>
              <a:t>Conclusion</a:t>
            </a:r>
          </a:p>
          <a:p>
            <a:endParaRPr lang="en-US" dirty="0"/>
          </a:p>
        </p:txBody>
      </p:sp>
    </p:spTree>
    <p:extLst>
      <p:ext uri="{BB962C8B-B14F-4D97-AF65-F5344CB8AC3E}">
        <p14:creationId xmlns:p14="http://schemas.microsoft.com/office/powerpoint/2010/main" val="73669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7EC-AE7D-4924-AEE0-2DAD4019CB86}"/>
              </a:ext>
            </a:extLst>
          </p:cNvPr>
          <p:cNvSpPr>
            <a:spLocks noGrp="1"/>
          </p:cNvSpPr>
          <p:nvPr>
            <p:ph type="title"/>
          </p:nvPr>
        </p:nvSpPr>
        <p:spPr/>
        <p:txBody>
          <a:bodyPr/>
          <a:lstStyle/>
          <a:p>
            <a:r>
              <a:rPr lang="en-US" dirty="0"/>
              <a:t>Overview/ instruction</a:t>
            </a:r>
            <a:endParaRPr lang="en-AU" dirty="0"/>
          </a:p>
        </p:txBody>
      </p:sp>
      <p:sp>
        <p:nvSpPr>
          <p:cNvPr id="3" name="Content Placeholder 2">
            <a:extLst>
              <a:ext uri="{FF2B5EF4-FFF2-40B4-BE49-F238E27FC236}">
                <a16:creationId xmlns:a16="http://schemas.microsoft.com/office/drawing/2014/main" id="{9B74316B-8928-412C-9F12-4CFBD2AA43D2}"/>
              </a:ext>
            </a:extLst>
          </p:cNvPr>
          <p:cNvSpPr>
            <a:spLocks noGrp="1"/>
          </p:cNvSpPr>
          <p:nvPr>
            <p:ph idx="1"/>
          </p:nvPr>
        </p:nvSpPr>
        <p:spPr/>
        <p:txBody>
          <a:bodyPr/>
          <a:lstStyle/>
          <a:p>
            <a:pPr marL="0" indent="0">
              <a:buNone/>
            </a:pPr>
            <a:r>
              <a:rPr lang="en-US" dirty="0"/>
              <a:t>The Data Science Capstone Project by IBM is to demonstrate Python and Critical Thinking skills when analyzing datasets. Several units in the Data Science course provides comprehensive tools and resources on how to extract data using API’s, manipulate data and use visualization tools to present findings. </a:t>
            </a:r>
          </a:p>
          <a:p>
            <a:pPr marL="0" indent="0">
              <a:buNone/>
            </a:pPr>
            <a:r>
              <a:rPr lang="en-US" dirty="0"/>
              <a:t>This PowerPoint reviews data from Toronto Canada, comparing it to Victoria Australia data. Data resources is from google, wiki and more. </a:t>
            </a:r>
          </a:p>
          <a:p>
            <a:pPr marL="0" indent="0">
              <a:buNone/>
            </a:pPr>
            <a:r>
              <a:rPr lang="en-US" dirty="0"/>
              <a:t>Data/coding is recorded on GITHUB but snapshots of scripts are supplied in this PowerPoint to help provide an idea of what I did to get to m results. </a:t>
            </a:r>
            <a:endParaRPr lang="en-AU" dirty="0"/>
          </a:p>
        </p:txBody>
      </p:sp>
    </p:spTree>
    <p:extLst>
      <p:ext uri="{BB962C8B-B14F-4D97-AF65-F5344CB8AC3E}">
        <p14:creationId xmlns:p14="http://schemas.microsoft.com/office/powerpoint/2010/main" val="27417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7EC-AE7D-4924-AEE0-2DAD4019CB86}"/>
              </a:ext>
            </a:extLst>
          </p:cNvPr>
          <p:cNvSpPr>
            <a:spLocks noGrp="1"/>
          </p:cNvSpPr>
          <p:nvPr>
            <p:ph type="title"/>
          </p:nvPr>
        </p:nvSpPr>
        <p:spPr/>
        <p:txBody>
          <a:bodyPr/>
          <a:lstStyle/>
          <a:p>
            <a:r>
              <a:rPr lang="en-US" dirty="0"/>
              <a:t>TOPIC OF CHOICE</a:t>
            </a:r>
            <a:endParaRPr lang="en-AU" dirty="0"/>
          </a:p>
        </p:txBody>
      </p:sp>
      <p:sp>
        <p:nvSpPr>
          <p:cNvPr id="3" name="Content Placeholder 2">
            <a:extLst>
              <a:ext uri="{FF2B5EF4-FFF2-40B4-BE49-F238E27FC236}">
                <a16:creationId xmlns:a16="http://schemas.microsoft.com/office/drawing/2014/main" id="{9B74316B-8928-412C-9F12-4CFBD2AA43D2}"/>
              </a:ext>
            </a:extLst>
          </p:cNvPr>
          <p:cNvSpPr>
            <a:spLocks noGrp="1"/>
          </p:cNvSpPr>
          <p:nvPr>
            <p:ph idx="1"/>
          </p:nvPr>
        </p:nvSpPr>
        <p:spPr>
          <a:xfrm>
            <a:off x="685800" y="1957387"/>
            <a:ext cx="11387138" cy="4900613"/>
          </a:xfrm>
        </p:spPr>
        <p:txBody>
          <a:bodyPr>
            <a:normAutofit fontScale="70000" lnSpcReduction="20000"/>
          </a:bodyPr>
          <a:lstStyle/>
          <a:p>
            <a:pPr marL="0" indent="0">
              <a:lnSpc>
                <a:spcPct val="120000"/>
              </a:lnSpc>
              <a:buNone/>
            </a:pPr>
            <a:r>
              <a:rPr lang="en-US" dirty="0"/>
              <a:t>My assessment will cover multiple areas in analyzing the data across the Neighborhoods of Toronto, Canada and Victoria, Australia. The objective of this task is to dig deep onto what location is safer, and best choice of residence, analyzing and pulling data from applications like foursquare, Wikipedia and other potential other websites for validation. </a:t>
            </a:r>
          </a:p>
          <a:p>
            <a:pPr marL="0" indent="0">
              <a:lnSpc>
                <a:spcPct val="120000"/>
              </a:lnSpc>
              <a:buNone/>
            </a:pPr>
            <a:r>
              <a:rPr lang="en-US" b="1" dirty="0">
                <a:solidFill>
                  <a:schemeClr val="accent2"/>
                </a:solidFill>
              </a:rPr>
              <a:t>Situation: </a:t>
            </a:r>
            <a:r>
              <a:rPr lang="en-US" dirty="0"/>
              <a:t>I've received a job offer to a new company on the other side of the world, Toronto, Canada. This role comes with great career prospects, opportunities and a pay increase to big to not consider. Before transition and acceptance, I need to assess the location I want to move, safety of its neighborhood, and more to come to my decision. </a:t>
            </a:r>
          </a:p>
          <a:p>
            <a:pPr marL="0" indent="0">
              <a:lnSpc>
                <a:spcPct val="120000"/>
              </a:lnSpc>
              <a:buNone/>
            </a:pPr>
            <a:r>
              <a:rPr lang="en-US" b="1" dirty="0">
                <a:solidFill>
                  <a:schemeClr val="accent2"/>
                </a:solidFill>
              </a:rPr>
              <a:t>Background: </a:t>
            </a:r>
            <a:r>
              <a:rPr lang="en-US" dirty="0"/>
              <a:t>I live by the beaches of Melbourne, Australia, where the neighborhood is quiet, safe, has great amenities, cafes, parks and more. Pharmacies are nearby, schools, overall a great place to raise children. Given the distance between the offer and current residence, I would either need to decline the offer or move abroad. </a:t>
            </a:r>
          </a:p>
          <a:p>
            <a:pPr marL="0" indent="0">
              <a:lnSpc>
                <a:spcPct val="120000"/>
              </a:lnSpc>
              <a:buNone/>
            </a:pPr>
            <a:r>
              <a:rPr lang="en-US" b="1" dirty="0">
                <a:solidFill>
                  <a:schemeClr val="accent2"/>
                </a:solidFill>
              </a:rPr>
              <a:t>Objective: </a:t>
            </a:r>
            <a:r>
              <a:rPr lang="en-US" dirty="0"/>
              <a:t>To relocate I need to find a similar neighborhood with much to offer.</a:t>
            </a:r>
          </a:p>
          <a:p>
            <a:pPr marL="0" indent="0">
              <a:lnSpc>
                <a:spcPct val="120000"/>
              </a:lnSpc>
              <a:buNone/>
            </a:pPr>
            <a:r>
              <a:rPr lang="en-US" dirty="0"/>
              <a:t>Current assessments have been completed about Toronto through Week3 this of this lab, looking at postal codes, analyzing clusters in and around Toronto and comparing it to Melbourne. This assessment will be a continuation, looking into more innovative ways to assess viability and creativity of analysis skills acquired throughout the data science course.</a:t>
            </a:r>
            <a:endParaRPr lang="en-AU" dirty="0"/>
          </a:p>
        </p:txBody>
      </p:sp>
    </p:spTree>
    <p:extLst>
      <p:ext uri="{BB962C8B-B14F-4D97-AF65-F5344CB8AC3E}">
        <p14:creationId xmlns:p14="http://schemas.microsoft.com/office/powerpoint/2010/main" val="403713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7EC-AE7D-4924-AEE0-2DAD4019CB86}"/>
              </a:ext>
            </a:extLst>
          </p:cNvPr>
          <p:cNvSpPr>
            <a:spLocks noGrp="1"/>
          </p:cNvSpPr>
          <p:nvPr>
            <p:ph type="title"/>
          </p:nvPr>
        </p:nvSpPr>
        <p:spPr/>
        <p:txBody>
          <a:bodyPr/>
          <a:lstStyle/>
          <a:p>
            <a:r>
              <a:rPr lang="en-US" dirty="0"/>
              <a:t>METHODOLOGY</a:t>
            </a:r>
            <a:endParaRPr lang="en-AU" dirty="0"/>
          </a:p>
        </p:txBody>
      </p:sp>
      <p:sp>
        <p:nvSpPr>
          <p:cNvPr id="3" name="Content Placeholder 2">
            <a:extLst>
              <a:ext uri="{FF2B5EF4-FFF2-40B4-BE49-F238E27FC236}">
                <a16:creationId xmlns:a16="http://schemas.microsoft.com/office/drawing/2014/main" id="{9B74316B-8928-412C-9F12-4CFBD2AA43D2}"/>
              </a:ext>
            </a:extLst>
          </p:cNvPr>
          <p:cNvSpPr>
            <a:spLocks noGrp="1"/>
          </p:cNvSpPr>
          <p:nvPr>
            <p:ph idx="1"/>
          </p:nvPr>
        </p:nvSpPr>
        <p:spPr>
          <a:xfrm>
            <a:off x="685800" y="1914525"/>
            <a:ext cx="11315700" cy="4943475"/>
          </a:xfrm>
        </p:spPr>
        <p:txBody>
          <a:bodyPr>
            <a:normAutofit fontScale="77500" lnSpcReduction="20000"/>
          </a:bodyPr>
          <a:lstStyle/>
          <a:p>
            <a:pPr marL="0" indent="0">
              <a:buNone/>
            </a:pPr>
            <a:r>
              <a:rPr lang="en-US" b="1" dirty="0">
                <a:solidFill>
                  <a:schemeClr val="accent2"/>
                </a:solidFill>
              </a:rPr>
              <a:t>To analyze the neighborhoods, I will use the following data sources;</a:t>
            </a:r>
          </a:p>
          <a:p>
            <a:pPr>
              <a:buClr>
                <a:srgbClr val="FFC000"/>
              </a:buClr>
              <a:buFont typeface="Wingdings" panose="05000000000000000000" pitchFamily="2" charset="2"/>
              <a:buChar char="Ø"/>
            </a:pPr>
            <a:r>
              <a:rPr lang="en-US" dirty="0"/>
              <a:t>Pulling data from Toronto neighborhoods using the following Wikipedia page, </a:t>
            </a:r>
            <a:r>
              <a:rPr lang="en-US" dirty="0">
                <a:hlinkClick r:id="rId2"/>
              </a:rPr>
              <a:t>https://en.wikipedia.org/wiki/List_of_postal_codes_of_Canada:_M</a:t>
            </a:r>
            <a:r>
              <a:rPr lang="en-US" dirty="0"/>
              <a:t>,</a:t>
            </a:r>
          </a:p>
          <a:p>
            <a:pPr>
              <a:buClr>
                <a:srgbClr val="FFC000"/>
              </a:buClr>
              <a:buFont typeface="Wingdings" panose="05000000000000000000" pitchFamily="2" charset="2"/>
              <a:buChar char="Ø"/>
            </a:pPr>
            <a:r>
              <a:rPr lang="en-US" dirty="0"/>
              <a:t>Using the foursquare web application to access locations, tips, and options in particular neighborhoods </a:t>
            </a:r>
            <a:r>
              <a:rPr lang="en-US" dirty="0">
                <a:hlinkClick r:id="rId3"/>
              </a:rPr>
              <a:t>https://foursquare.com/</a:t>
            </a:r>
            <a:endParaRPr lang="en-US" dirty="0"/>
          </a:p>
          <a:p>
            <a:pPr>
              <a:buClr>
                <a:srgbClr val="FFC000"/>
              </a:buClr>
              <a:buFont typeface="Wingdings" panose="05000000000000000000" pitchFamily="2" charset="2"/>
              <a:buChar char="Ø"/>
            </a:pPr>
            <a:r>
              <a:rPr lang="en-US" dirty="0"/>
              <a:t>Using online resources to understand safety within the top-rated neighborhoods</a:t>
            </a:r>
          </a:p>
          <a:p>
            <a:pPr>
              <a:buClr>
                <a:srgbClr val="FFC000"/>
              </a:buClr>
              <a:buFont typeface="Wingdings" panose="05000000000000000000" pitchFamily="2" charset="2"/>
              <a:buChar char="Ø"/>
            </a:pPr>
            <a:r>
              <a:rPr lang="en-US" dirty="0"/>
              <a:t>there is a crime map available on </a:t>
            </a:r>
            <a:r>
              <a:rPr lang="en-US" dirty="0">
                <a:hlinkClick r:id="rId4"/>
              </a:rPr>
              <a:t>https://data.torontopolice.on.ca/pages/maps</a:t>
            </a:r>
            <a:endParaRPr lang="en-US" dirty="0"/>
          </a:p>
          <a:p>
            <a:pPr marL="0" indent="0">
              <a:buNone/>
            </a:pPr>
            <a:r>
              <a:rPr lang="en-US" b="1" dirty="0">
                <a:solidFill>
                  <a:schemeClr val="accent2"/>
                </a:solidFill>
              </a:rPr>
              <a:t>Additional data may be used throughout to help validate research. </a:t>
            </a:r>
          </a:p>
          <a:p>
            <a:pPr marL="0" indent="0">
              <a:buNone/>
            </a:pPr>
            <a:r>
              <a:rPr lang="en-US" b="1" dirty="0"/>
              <a:t>Useability: </a:t>
            </a:r>
            <a:r>
              <a:rPr lang="en-US" dirty="0"/>
              <a:t>To use this data, I will be conducting the following activities;</a:t>
            </a:r>
          </a:p>
          <a:p>
            <a:pPr>
              <a:buClr>
                <a:srgbClr val="FFC000"/>
              </a:buClr>
              <a:buFont typeface="Wingdings" panose="05000000000000000000" pitchFamily="2" charset="2"/>
              <a:buChar char="Ø"/>
            </a:pPr>
            <a:r>
              <a:rPr lang="en-US" dirty="0"/>
              <a:t> Pulling data from an API extract within Python</a:t>
            </a:r>
          </a:p>
          <a:p>
            <a:pPr>
              <a:buClr>
                <a:srgbClr val="FFC000"/>
              </a:buClr>
              <a:buFont typeface="Wingdings" panose="05000000000000000000" pitchFamily="2" charset="2"/>
              <a:buChar char="Ø"/>
            </a:pPr>
            <a:r>
              <a:rPr lang="en-US" dirty="0"/>
              <a:t>Clean data to narrow specific demographics</a:t>
            </a:r>
          </a:p>
          <a:p>
            <a:pPr>
              <a:buClr>
                <a:srgbClr val="FFC000"/>
              </a:buClr>
              <a:buFont typeface="Wingdings" panose="05000000000000000000" pitchFamily="2" charset="2"/>
              <a:buChar char="Ø"/>
            </a:pPr>
            <a:r>
              <a:rPr lang="en-US" dirty="0"/>
              <a:t>Wrangle data to fit into graphs and charts for better analysis</a:t>
            </a:r>
          </a:p>
          <a:p>
            <a:pPr>
              <a:buClr>
                <a:srgbClr val="FFC000"/>
              </a:buClr>
              <a:buFont typeface="Wingdings" panose="05000000000000000000" pitchFamily="2" charset="2"/>
              <a:buChar char="Ø"/>
            </a:pPr>
            <a:r>
              <a:rPr lang="en-US" dirty="0"/>
              <a:t>Create </a:t>
            </a:r>
            <a:r>
              <a:rPr lang="en-US" dirty="0" err="1"/>
              <a:t>dataframes</a:t>
            </a:r>
            <a:r>
              <a:rPr lang="en-US" dirty="0"/>
              <a:t> to store new data that cannot be pulled from online sources</a:t>
            </a:r>
          </a:p>
          <a:p>
            <a:pPr>
              <a:buClr>
                <a:srgbClr val="FFC000"/>
              </a:buClr>
              <a:buFont typeface="Wingdings" panose="05000000000000000000" pitchFamily="2" charset="2"/>
              <a:buChar char="Ø"/>
            </a:pPr>
            <a:r>
              <a:rPr lang="en-US" dirty="0"/>
              <a:t>Rate data on importance </a:t>
            </a:r>
          </a:p>
          <a:p>
            <a:pPr marL="0" indent="0">
              <a:buNone/>
            </a:pPr>
            <a:endParaRPr lang="en-US" dirty="0"/>
          </a:p>
          <a:p>
            <a:pPr marL="0" indent="0">
              <a:buNone/>
            </a:pPr>
            <a:r>
              <a:rPr lang="en-US" dirty="0"/>
              <a:t>Once I have a complete dataset, I will analyze and decide if I shall move or not move. Weighing out the pros/cons in a statistical and analytical manner. </a:t>
            </a:r>
            <a:endParaRPr lang="en-AU" dirty="0"/>
          </a:p>
        </p:txBody>
      </p:sp>
    </p:spTree>
    <p:extLst>
      <p:ext uri="{BB962C8B-B14F-4D97-AF65-F5344CB8AC3E}">
        <p14:creationId xmlns:p14="http://schemas.microsoft.com/office/powerpoint/2010/main" val="208947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7EC-AE7D-4924-AEE0-2DAD4019CB86}"/>
              </a:ext>
            </a:extLst>
          </p:cNvPr>
          <p:cNvSpPr>
            <a:spLocks noGrp="1"/>
          </p:cNvSpPr>
          <p:nvPr>
            <p:ph type="title"/>
          </p:nvPr>
        </p:nvSpPr>
        <p:spPr/>
        <p:txBody>
          <a:bodyPr/>
          <a:lstStyle/>
          <a:p>
            <a:r>
              <a:rPr lang="en-US" dirty="0"/>
              <a:t>TOOLS USED</a:t>
            </a:r>
            <a:endParaRPr lang="en-AU" dirty="0"/>
          </a:p>
        </p:txBody>
      </p:sp>
      <p:sp>
        <p:nvSpPr>
          <p:cNvPr id="3" name="Content Placeholder 2">
            <a:extLst>
              <a:ext uri="{FF2B5EF4-FFF2-40B4-BE49-F238E27FC236}">
                <a16:creationId xmlns:a16="http://schemas.microsoft.com/office/drawing/2014/main" id="{9B74316B-8928-412C-9F12-4CFBD2AA43D2}"/>
              </a:ext>
            </a:extLst>
          </p:cNvPr>
          <p:cNvSpPr>
            <a:spLocks noGrp="1"/>
          </p:cNvSpPr>
          <p:nvPr>
            <p:ph idx="1"/>
          </p:nvPr>
        </p:nvSpPr>
        <p:spPr>
          <a:xfrm>
            <a:off x="685800" y="1914525"/>
            <a:ext cx="11315700" cy="4943475"/>
          </a:xfrm>
        </p:spPr>
        <p:txBody>
          <a:bodyPr>
            <a:normAutofit/>
          </a:bodyPr>
          <a:lstStyle/>
          <a:p>
            <a:pPr marL="0" indent="0">
              <a:buNone/>
            </a:pPr>
            <a:r>
              <a:rPr lang="en-US" b="1" dirty="0">
                <a:solidFill>
                  <a:schemeClr val="accent2"/>
                </a:solidFill>
              </a:rPr>
              <a:t>Tools used found on my GITHUB </a:t>
            </a:r>
            <a:r>
              <a:rPr lang="en-US" b="1" dirty="0" err="1">
                <a:solidFill>
                  <a:schemeClr val="accent2"/>
                </a:solidFill>
              </a:rPr>
              <a:t>respitory</a:t>
            </a:r>
            <a:r>
              <a:rPr lang="en-US" b="1" dirty="0">
                <a:solidFill>
                  <a:schemeClr val="accent2"/>
                </a:solidFill>
              </a:rPr>
              <a:t> </a:t>
            </a:r>
          </a:p>
          <a:p>
            <a:pPr>
              <a:buClr>
                <a:srgbClr val="FFC000"/>
              </a:buClr>
              <a:buFont typeface="Wingdings" panose="05000000000000000000" pitchFamily="2" charset="2"/>
              <a:buChar char="Ø"/>
            </a:pPr>
            <a:r>
              <a:rPr lang="en-US" dirty="0"/>
              <a:t>Folium library, including choropleth map, heatmap in map view</a:t>
            </a:r>
          </a:p>
          <a:p>
            <a:pPr>
              <a:buClr>
                <a:srgbClr val="FFC000"/>
              </a:buClr>
              <a:buFont typeface="Wingdings" panose="05000000000000000000" pitchFamily="2" charset="2"/>
              <a:buChar char="Ø"/>
            </a:pPr>
            <a:r>
              <a:rPr lang="en-US" dirty="0"/>
              <a:t>Google Geocoding APIs</a:t>
            </a:r>
          </a:p>
          <a:p>
            <a:pPr>
              <a:buClr>
                <a:srgbClr val="FFC000"/>
              </a:buClr>
              <a:buFont typeface="Wingdings" panose="05000000000000000000" pitchFamily="2" charset="2"/>
              <a:buChar char="Ø"/>
            </a:pPr>
            <a:r>
              <a:rPr lang="en-US" dirty="0"/>
              <a:t>Foursquare APIs</a:t>
            </a:r>
          </a:p>
          <a:p>
            <a:pPr>
              <a:buClr>
                <a:srgbClr val="FFC000"/>
              </a:buClr>
              <a:buFont typeface="Wingdings" panose="05000000000000000000" pitchFamily="2" charset="2"/>
              <a:buChar char="Ø"/>
            </a:pPr>
            <a:r>
              <a:rPr lang="en-US" dirty="0"/>
              <a:t>Horizontal Bar Chart</a:t>
            </a:r>
          </a:p>
          <a:p>
            <a:pPr>
              <a:buClr>
                <a:srgbClr val="FFC000"/>
              </a:buClr>
              <a:buFont typeface="Wingdings" panose="05000000000000000000" pitchFamily="2" charset="2"/>
              <a:buChar char="Ø"/>
            </a:pPr>
            <a:r>
              <a:rPr lang="en-US" dirty="0"/>
              <a:t>Pandas, </a:t>
            </a:r>
            <a:r>
              <a:rPr lang="en-US" dirty="0" err="1"/>
              <a:t>Numpy</a:t>
            </a:r>
            <a:r>
              <a:rPr lang="en-US" dirty="0"/>
              <a:t>, </a:t>
            </a:r>
            <a:r>
              <a:rPr lang="en-US" dirty="0" err="1"/>
              <a:t>SkiLearn</a:t>
            </a:r>
            <a:endParaRPr lang="en-US" dirty="0"/>
          </a:p>
        </p:txBody>
      </p:sp>
    </p:spTree>
    <p:extLst>
      <p:ext uri="{BB962C8B-B14F-4D97-AF65-F5344CB8AC3E}">
        <p14:creationId xmlns:p14="http://schemas.microsoft.com/office/powerpoint/2010/main" val="344838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514366" y="488196"/>
            <a:ext cx="10822034" cy="819355"/>
          </a:xfrm>
        </p:spPr>
        <p:txBody>
          <a:bodyPr/>
          <a:lstStyle/>
          <a:p>
            <a:r>
              <a:rPr lang="en-US" dirty="0"/>
              <a:t>TORONTO DATA: wiki data SCRIPTS</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2203501" y="1424937"/>
            <a:ext cx="9805230" cy="701969"/>
          </a:xfrm>
        </p:spPr>
        <p:txBody>
          <a:bodyPr/>
          <a:lstStyle/>
          <a:p>
            <a:r>
              <a:rPr lang="en-US" dirty="0"/>
              <a:t>To analyze data, I needed to pull data from wiki and use beautiful soup to help extract table data. Each extraction required manipulation and wrangling to extract a subset of the data. </a:t>
            </a:r>
            <a:endParaRPr lang="en-AU" dirty="0"/>
          </a:p>
        </p:txBody>
      </p:sp>
      <p:pic>
        <p:nvPicPr>
          <p:cNvPr id="10" name="Picture 9">
            <a:extLst>
              <a:ext uri="{FF2B5EF4-FFF2-40B4-BE49-F238E27FC236}">
                <a16:creationId xmlns:a16="http://schemas.microsoft.com/office/drawing/2014/main" id="{045F25A7-5174-4DD5-B1DF-88E0CD322C5E}"/>
              </a:ext>
            </a:extLst>
          </p:cNvPr>
          <p:cNvPicPr>
            <a:picLocks noChangeAspect="1"/>
          </p:cNvPicPr>
          <p:nvPr/>
        </p:nvPicPr>
        <p:blipFill>
          <a:blip r:embed="rId2"/>
          <a:stretch>
            <a:fillRect/>
          </a:stretch>
        </p:blipFill>
        <p:spPr>
          <a:xfrm>
            <a:off x="0" y="2716467"/>
            <a:ext cx="6927143" cy="3538867"/>
          </a:xfrm>
          <a:prstGeom prst="rect">
            <a:avLst/>
          </a:prstGeom>
        </p:spPr>
      </p:pic>
      <p:pic>
        <p:nvPicPr>
          <p:cNvPr id="12" name="Picture 11">
            <a:extLst>
              <a:ext uri="{FF2B5EF4-FFF2-40B4-BE49-F238E27FC236}">
                <a16:creationId xmlns:a16="http://schemas.microsoft.com/office/drawing/2014/main" id="{150173BB-EFE1-4AD3-BB95-1C6E5FE3CCAE}"/>
              </a:ext>
            </a:extLst>
          </p:cNvPr>
          <p:cNvPicPr>
            <a:picLocks noChangeAspect="1"/>
          </p:cNvPicPr>
          <p:nvPr/>
        </p:nvPicPr>
        <p:blipFill>
          <a:blip r:embed="rId3"/>
          <a:stretch>
            <a:fillRect/>
          </a:stretch>
        </p:blipFill>
        <p:spPr>
          <a:xfrm>
            <a:off x="6927143" y="2315729"/>
            <a:ext cx="5081588" cy="3725292"/>
          </a:xfrm>
          <a:prstGeom prst="rect">
            <a:avLst/>
          </a:prstGeom>
        </p:spPr>
      </p:pic>
    </p:spTree>
    <p:extLst>
      <p:ext uri="{BB962C8B-B14F-4D97-AF65-F5344CB8AC3E}">
        <p14:creationId xmlns:p14="http://schemas.microsoft.com/office/powerpoint/2010/main" val="110026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514366" y="488196"/>
            <a:ext cx="10822034" cy="819355"/>
          </a:xfrm>
        </p:spPr>
        <p:txBody>
          <a:bodyPr/>
          <a:lstStyle/>
          <a:p>
            <a:r>
              <a:rPr lang="en-US" dirty="0"/>
              <a:t>TORONTO DATA: GEO MAPPING</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3623114" y="1348532"/>
            <a:ext cx="8178361" cy="701969"/>
          </a:xfrm>
        </p:spPr>
        <p:txBody>
          <a:bodyPr>
            <a:normAutofit lnSpcReduction="10000"/>
          </a:bodyPr>
          <a:lstStyle/>
          <a:p>
            <a:r>
              <a:rPr lang="en-US" dirty="0"/>
              <a:t>As there is over a hundred neighborhoods in Toronto, we can place all these neighborhoods on a map an assess a desirable location. This will be helpful when looking at crime statistics.</a:t>
            </a:r>
            <a:endParaRPr lang="en-AU" dirty="0"/>
          </a:p>
        </p:txBody>
      </p:sp>
      <p:pic>
        <p:nvPicPr>
          <p:cNvPr id="5" name="Picture 4">
            <a:extLst>
              <a:ext uri="{FF2B5EF4-FFF2-40B4-BE49-F238E27FC236}">
                <a16:creationId xmlns:a16="http://schemas.microsoft.com/office/drawing/2014/main" id="{6910DAE8-5138-4956-918D-0B292F7C6CB3}"/>
              </a:ext>
            </a:extLst>
          </p:cNvPr>
          <p:cNvPicPr>
            <a:picLocks noChangeAspect="1"/>
          </p:cNvPicPr>
          <p:nvPr/>
        </p:nvPicPr>
        <p:blipFill rotWithShape="1">
          <a:blip r:embed="rId2"/>
          <a:srcRect l="31210" t="29293" r="24786" b="24807"/>
          <a:stretch/>
        </p:blipFill>
        <p:spPr>
          <a:xfrm>
            <a:off x="6550905" y="3223466"/>
            <a:ext cx="5364869" cy="3146338"/>
          </a:xfrm>
          <a:prstGeom prst="rect">
            <a:avLst/>
          </a:prstGeom>
        </p:spPr>
      </p:pic>
      <p:pic>
        <p:nvPicPr>
          <p:cNvPr id="13" name="Picture 12">
            <a:extLst>
              <a:ext uri="{FF2B5EF4-FFF2-40B4-BE49-F238E27FC236}">
                <a16:creationId xmlns:a16="http://schemas.microsoft.com/office/drawing/2014/main" id="{398B24F5-2D97-442A-A1D0-748E06807DE6}"/>
              </a:ext>
            </a:extLst>
          </p:cNvPr>
          <p:cNvPicPr>
            <a:picLocks noChangeAspect="1"/>
          </p:cNvPicPr>
          <p:nvPr/>
        </p:nvPicPr>
        <p:blipFill rotWithShape="1">
          <a:blip r:embed="rId3"/>
          <a:srcRect l="23830" t="21706" r="18952" b="13531"/>
          <a:stretch/>
        </p:blipFill>
        <p:spPr>
          <a:xfrm>
            <a:off x="451986" y="2625054"/>
            <a:ext cx="5884607" cy="3744750"/>
          </a:xfrm>
          <a:prstGeom prst="rect">
            <a:avLst/>
          </a:prstGeom>
        </p:spPr>
      </p:pic>
    </p:spTree>
    <p:extLst>
      <p:ext uri="{BB962C8B-B14F-4D97-AF65-F5344CB8AC3E}">
        <p14:creationId xmlns:p14="http://schemas.microsoft.com/office/powerpoint/2010/main" val="63542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92427-791C-4480-B163-1E7A0E14073B}"/>
              </a:ext>
            </a:extLst>
          </p:cNvPr>
          <p:cNvSpPr>
            <a:spLocks noGrp="1"/>
          </p:cNvSpPr>
          <p:nvPr>
            <p:ph type="title"/>
          </p:nvPr>
        </p:nvSpPr>
        <p:spPr>
          <a:xfrm>
            <a:off x="4200041" y="529177"/>
            <a:ext cx="10822034" cy="819355"/>
          </a:xfrm>
        </p:spPr>
        <p:txBody>
          <a:bodyPr/>
          <a:lstStyle/>
          <a:p>
            <a:r>
              <a:rPr lang="en-US"/>
              <a:t>TORONTO DATA: NEIGHBORHOD SAFETY</a:t>
            </a:r>
            <a:endParaRPr lang="en-AU" dirty="0"/>
          </a:p>
        </p:txBody>
      </p:sp>
      <p:sp>
        <p:nvSpPr>
          <p:cNvPr id="8" name="Text Placeholder 7">
            <a:extLst>
              <a:ext uri="{FF2B5EF4-FFF2-40B4-BE49-F238E27FC236}">
                <a16:creationId xmlns:a16="http://schemas.microsoft.com/office/drawing/2014/main" id="{54DDAED9-8F8E-4022-8F8A-F4F410442FBF}"/>
              </a:ext>
            </a:extLst>
          </p:cNvPr>
          <p:cNvSpPr>
            <a:spLocks noGrp="1"/>
          </p:cNvSpPr>
          <p:nvPr>
            <p:ph type="body" sz="half" idx="2"/>
          </p:nvPr>
        </p:nvSpPr>
        <p:spPr>
          <a:xfrm>
            <a:off x="3623114" y="1348532"/>
            <a:ext cx="8264086" cy="701969"/>
          </a:xfrm>
        </p:spPr>
        <p:txBody>
          <a:bodyPr>
            <a:normAutofit lnSpcReduction="10000"/>
          </a:bodyPr>
          <a:lstStyle/>
          <a:p>
            <a:r>
              <a:rPr lang="en-US" dirty="0"/>
              <a:t>After a map is setup, then we can refine the list to only show locations with high-low crime. This will help assess the best neighborhood to live in. Below is a snapshot of how I can pull crime data online and pull it into Jupiter notebooks.</a:t>
            </a:r>
            <a:endParaRPr lang="en-AU" dirty="0"/>
          </a:p>
        </p:txBody>
      </p:sp>
      <p:pic>
        <p:nvPicPr>
          <p:cNvPr id="3" name="Picture 2">
            <a:extLst>
              <a:ext uri="{FF2B5EF4-FFF2-40B4-BE49-F238E27FC236}">
                <a16:creationId xmlns:a16="http://schemas.microsoft.com/office/drawing/2014/main" id="{76EA3A51-8A31-427B-8CE4-4F8E04F54A92}"/>
              </a:ext>
            </a:extLst>
          </p:cNvPr>
          <p:cNvPicPr>
            <a:picLocks noChangeAspect="1"/>
          </p:cNvPicPr>
          <p:nvPr/>
        </p:nvPicPr>
        <p:blipFill rotWithShape="1">
          <a:blip r:embed="rId2"/>
          <a:srcRect l="21775" t="19649" b="16328"/>
          <a:stretch/>
        </p:blipFill>
        <p:spPr>
          <a:xfrm>
            <a:off x="26351" y="2199362"/>
            <a:ext cx="7193525" cy="3310106"/>
          </a:xfrm>
          <a:prstGeom prst="rect">
            <a:avLst/>
          </a:prstGeom>
        </p:spPr>
      </p:pic>
      <p:pic>
        <p:nvPicPr>
          <p:cNvPr id="6" name="Picture 5">
            <a:extLst>
              <a:ext uri="{FF2B5EF4-FFF2-40B4-BE49-F238E27FC236}">
                <a16:creationId xmlns:a16="http://schemas.microsoft.com/office/drawing/2014/main" id="{2A9E1C5D-D34E-472C-BE0A-4F9ABBB0D464}"/>
              </a:ext>
            </a:extLst>
          </p:cNvPr>
          <p:cNvPicPr>
            <a:picLocks noChangeAspect="1"/>
          </p:cNvPicPr>
          <p:nvPr/>
        </p:nvPicPr>
        <p:blipFill rotWithShape="1">
          <a:blip r:embed="rId3"/>
          <a:srcRect l="22742" t="26871" b="12455"/>
          <a:stretch/>
        </p:blipFill>
        <p:spPr>
          <a:xfrm>
            <a:off x="4702964" y="3562889"/>
            <a:ext cx="7462685" cy="3295111"/>
          </a:xfrm>
          <a:prstGeom prst="rect">
            <a:avLst/>
          </a:prstGeom>
        </p:spPr>
      </p:pic>
    </p:spTree>
    <p:extLst>
      <p:ext uri="{BB962C8B-B14F-4D97-AF65-F5344CB8AC3E}">
        <p14:creationId xmlns:p14="http://schemas.microsoft.com/office/powerpoint/2010/main" val="23976882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185</TotalTime>
  <Words>1096</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vt:lpstr>
      <vt:lpstr>Vapor Trail</vt:lpstr>
      <vt:lpstr>Coursera Capstone Project</vt:lpstr>
      <vt:lpstr>CONTENTS</vt:lpstr>
      <vt:lpstr>Overview/ instruction</vt:lpstr>
      <vt:lpstr>TOPIC OF CHOICE</vt:lpstr>
      <vt:lpstr>METHODOLOGY</vt:lpstr>
      <vt:lpstr>TOOLS USED</vt:lpstr>
      <vt:lpstr>TORONTO DATA: wiki data SCRIPTS</vt:lpstr>
      <vt:lpstr>TORONTO DATA: GEO MAPPING</vt:lpstr>
      <vt:lpstr>TORONTO DATA: NEIGHBORHOD SAFETY</vt:lpstr>
      <vt:lpstr>TORONTO DATA: crime rates</vt:lpstr>
      <vt:lpstr>TORONTO DATA: Crime rates top 10</vt:lpstr>
      <vt:lpstr>TORONTO DATA: Safest neighbors</vt:lpstr>
      <vt:lpstr>VICTORIA DATA: CRIME &amp; SAFTEY</vt:lpstr>
      <vt:lpstr>FOURSQAURE: MELBOURNE VS TORONTO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sabriena tancsics</dc:creator>
  <cp:lastModifiedBy>sabriena tancsics</cp:lastModifiedBy>
  <cp:revision>12</cp:revision>
  <dcterms:created xsi:type="dcterms:W3CDTF">2021-02-22T11:16:43Z</dcterms:created>
  <dcterms:modified xsi:type="dcterms:W3CDTF">2021-02-22T14:21:58Z</dcterms:modified>
</cp:coreProperties>
</file>