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84" r:id="rId2"/>
    <p:sldId id="285" r:id="rId3"/>
    <p:sldId id="286" r:id="rId4"/>
    <p:sldId id="275" r:id="rId5"/>
    <p:sldId id="287" r:id="rId6"/>
    <p:sldId id="288" r:id="rId7"/>
    <p:sldId id="289" r:id="rId8"/>
    <p:sldId id="290" r:id="rId9"/>
    <p:sldId id="291" r:id="rId10"/>
    <p:sldId id="292" r:id="rId11"/>
    <p:sldId id="296" r:id="rId12"/>
    <p:sldId id="297" r:id="rId13"/>
    <p:sldId id="295" r:id="rId14"/>
    <p:sldId id="279" r:id="rId15"/>
  </p:sldIdLst>
  <p:sldSz cx="9144000" cy="6858000" type="screen4x3"/>
  <p:notesSz cx="6858000" cy="9144000"/>
  <p:embeddedFontLst>
    <p:embeddedFont>
      <p:font typeface="Malgun Gothic" panose="020B0503020000020004" pitchFamily="34" charset="-127"/>
      <p:regular r:id="rId17"/>
      <p:bold r:id="rId18"/>
    </p:embeddedFont>
    <p:embeddedFont>
      <p:font typeface="Lato" panose="020B0604020202020204" charset="0"/>
      <p:regular r:id="rId19"/>
      <p:bold r:id="rId20"/>
      <p:italic r:id="rId21"/>
      <p:boldItalic r:id="rId22"/>
    </p:embeddedFont>
    <p:embeddedFont>
      <p:font typeface="Mongolian Baiti" panose="03000500000000000000" pitchFamily="66" charset="0"/>
      <p:regular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54A8BF-CE83-403F-8414-CD51A3D329AA}">
  <a:tblStyle styleId="{A654A8BF-CE83-403F-8414-CD51A3D329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5" autoAdjust="0"/>
  </p:normalViewPr>
  <p:slideViewPr>
    <p:cSldViewPr snapToGrid="0">
      <p:cViewPr varScale="1">
        <p:scale>
          <a:sx n="92" d="100"/>
          <a:sy n="92" d="100"/>
        </p:scale>
        <p:origin x="11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60271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944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80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53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2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47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212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1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58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0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55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730" y="1660357"/>
            <a:ext cx="5216700" cy="1572125"/>
          </a:xfrm>
        </p:spPr>
        <p:txBody>
          <a:bodyPr>
            <a:noAutofit/>
          </a:bodyPr>
          <a:lstStyle/>
          <a:p>
            <a:r>
              <a:rPr lang="en-US" b="1" dirty="0" smtClean="0">
                <a:solidFill>
                  <a:schemeClr val="accent1"/>
                </a:solidFill>
                <a:latin typeface="Malgun Gothic" panose="020B0503020000020004" pitchFamily="34" charset="-127"/>
                <a:ea typeface="Malgun Gothic" panose="020B0503020000020004" pitchFamily="34" charset="-127"/>
              </a:rPr>
              <a:t>Course</a:t>
            </a:r>
            <a:r>
              <a:rPr lang="en-US" dirty="0" smtClean="0">
                <a:solidFill>
                  <a:schemeClr val="accent1"/>
                </a:solidFill>
                <a:latin typeface="Malgun Gothic" panose="020B0503020000020004" pitchFamily="34" charset="-127"/>
                <a:ea typeface="Malgun Gothic" panose="020B0503020000020004" pitchFamily="34" charset="-127"/>
              </a:rPr>
              <a:t>: SWE250</a:t>
            </a:r>
            <a:br>
              <a:rPr lang="en-US" dirty="0" smtClean="0">
                <a:solidFill>
                  <a:schemeClr val="accent1"/>
                </a:solidFill>
                <a:latin typeface="Malgun Gothic" panose="020B0503020000020004" pitchFamily="34" charset="-127"/>
                <a:ea typeface="Malgun Gothic" panose="020B0503020000020004" pitchFamily="34" charset="-127"/>
              </a:rPr>
            </a:br>
            <a:r>
              <a:rPr lang="en-US" sz="900" dirty="0" smtClean="0">
                <a:solidFill>
                  <a:schemeClr val="bg1"/>
                </a:solidFill>
                <a:latin typeface="Malgun Gothic" panose="020B0503020000020004" pitchFamily="34" charset="-127"/>
                <a:ea typeface="Malgun Gothic" panose="020B0503020000020004" pitchFamily="34" charset="-127"/>
              </a:rPr>
              <a:t>Space</a:t>
            </a:r>
            <a:r>
              <a:rPr lang="en-US" dirty="0" smtClean="0">
                <a:solidFill>
                  <a:schemeClr val="accent1"/>
                </a:solidFill>
                <a:latin typeface="Malgun Gothic" panose="020B0503020000020004" pitchFamily="34" charset="-127"/>
                <a:ea typeface="Malgun Gothic" panose="020B0503020000020004" pitchFamily="34" charset="-127"/>
              </a:rPr>
              <a:t/>
            </a:r>
            <a:br>
              <a:rPr lang="en-US" dirty="0" smtClean="0">
                <a:solidFill>
                  <a:schemeClr val="accent1"/>
                </a:solidFill>
                <a:latin typeface="Malgun Gothic" panose="020B0503020000020004" pitchFamily="34" charset="-127"/>
                <a:ea typeface="Malgun Gothic" panose="020B0503020000020004" pitchFamily="34" charset="-127"/>
              </a:rPr>
            </a:br>
            <a:r>
              <a:rPr lang="en-US" sz="2800" dirty="0" smtClean="0">
                <a:solidFill>
                  <a:schemeClr val="accent1"/>
                </a:solidFill>
                <a:latin typeface="Malgun Gothic" panose="020B0503020000020004" pitchFamily="34" charset="-127"/>
                <a:ea typeface="Malgun Gothic" panose="020B0503020000020004" pitchFamily="34" charset="-127"/>
              </a:rPr>
              <a:t>Android Development Project</a:t>
            </a:r>
            <a:endParaRPr lang="en-US" sz="2800" dirty="0">
              <a:solidFill>
                <a:schemeClr val="accent1"/>
              </a:solidFill>
              <a:latin typeface="Malgun Gothic" panose="020B0503020000020004" pitchFamily="34" charset="-127"/>
              <a:ea typeface="Malgun Gothic" panose="020B0503020000020004" pitchFamily="34" charset="-127"/>
            </a:endParaRPr>
          </a:p>
        </p:txBody>
      </p:sp>
      <p:sp>
        <p:nvSpPr>
          <p:cNvPr id="5" name="TextBox 4"/>
          <p:cNvSpPr txBox="1"/>
          <p:nvPr/>
        </p:nvSpPr>
        <p:spPr>
          <a:xfrm>
            <a:off x="456729" y="4066674"/>
            <a:ext cx="7387859" cy="1877437"/>
          </a:xfrm>
          <a:prstGeom prst="rect">
            <a:avLst/>
          </a:prstGeom>
          <a:noFill/>
        </p:spPr>
        <p:txBody>
          <a:bodyPr wrap="square" rtlCol="0">
            <a:spAutoFit/>
          </a:bodyPr>
          <a:lstStyle/>
          <a:p>
            <a:r>
              <a:rPr lang="en-US" sz="2000" b="1" dirty="0" smtClean="0">
                <a:solidFill>
                  <a:schemeClr val="accent1">
                    <a:lumMod val="75000"/>
                  </a:schemeClr>
                </a:solidFill>
                <a:latin typeface="Malgun Gothic" panose="020B0503020000020004" pitchFamily="34" charset="-127"/>
                <a:ea typeface="Malgun Gothic" panose="020B0503020000020004" pitchFamily="34" charset="-127"/>
              </a:rPr>
              <a:t>Project Name :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Tour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Guide</a:t>
            </a:r>
          </a:p>
          <a:p>
            <a:r>
              <a:rPr lang="en-US" sz="800" dirty="0" smtClean="0">
                <a:solidFill>
                  <a:schemeClr val="bg1"/>
                </a:solidFill>
                <a:latin typeface="Malgun Gothic" panose="020B0503020000020004" pitchFamily="34" charset="-127"/>
                <a:ea typeface="Malgun Gothic" panose="020B0503020000020004" pitchFamily="34" charset="-127"/>
              </a:rPr>
              <a:t>space</a:t>
            </a:r>
          </a:p>
          <a:p>
            <a:pPr lvl="1"/>
            <a:r>
              <a:rPr lang="en-US" sz="2000" b="1" dirty="0" smtClean="0">
                <a:solidFill>
                  <a:schemeClr val="accent1">
                    <a:lumMod val="75000"/>
                  </a:schemeClr>
                </a:solidFill>
                <a:latin typeface="Malgun Gothic" panose="020B0503020000020004" pitchFamily="34" charset="-127"/>
                <a:ea typeface="Malgun Gothic" panose="020B0503020000020004" pitchFamily="34" charset="-127"/>
              </a:rPr>
              <a:t>Project Submitted By :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Tasmia Alamgir (2016831022);</a:t>
            </a:r>
          </a:p>
          <a:p>
            <a:pPr lvl="2"/>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                                Sabrina </a:t>
            </a:r>
            <a:r>
              <a:rPr lang="en-US" sz="2000" dirty="0" err="1" smtClean="0">
                <a:solidFill>
                  <a:schemeClr val="accent1">
                    <a:lumMod val="75000"/>
                  </a:schemeClr>
                </a:solidFill>
                <a:latin typeface="Malgun Gothic" panose="020B0503020000020004" pitchFamily="34" charset="-127"/>
                <a:ea typeface="Malgun Gothic" panose="020B0503020000020004" pitchFamily="34" charset="-127"/>
              </a:rPr>
              <a:t>Nusrat</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 </a:t>
            </a:r>
            <a:r>
              <a:rPr lang="en-US" sz="2000" dirty="0" err="1" smtClean="0">
                <a:solidFill>
                  <a:schemeClr val="accent1">
                    <a:lumMod val="75000"/>
                  </a:schemeClr>
                </a:solidFill>
                <a:latin typeface="Malgun Gothic" panose="020B0503020000020004" pitchFamily="34" charset="-127"/>
                <a:ea typeface="Malgun Gothic" panose="020B0503020000020004" pitchFamily="34" charset="-127"/>
              </a:rPr>
              <a:t>Ayvi</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(2016831032);</a:t>
            </a:r>
          </a:p>
          <a:p>
            <a:pPr lvl="2"/>
            <a:r>
              <a:rPr lang="en-US" sz="800" dirty="0" smtClean="0">
                <a:solidFill>
                  <a:schemeClr val="bg1"/>
                </a:solidFill>
                <a:latin typeface="Malgun Gothic" panose="020B0503020000020004" pitchFamily="34" charset="-127"/>
                <a:ea typeface="Malgun Gothic" panose="020B0503020000020004" pitchFamily="34" charset="-127"/>
              </a:rPr>
              <a:t>space</a:t>
            </a:r>
          </a:p>
          <a:p>
            <a:r>
              <a:rPr lang="en-US" sz="2000" b="1" smtClean="0">
                <a:solidFill>
                  <a:schemeClr val="accent1">
                    <a:lumMod val="75000"/>
                  </a:schemeClr>
                </a:solidFill>
                <a:latin typeface="Malgun Gothic" panose="020B0503020000020004" pitchFamily="34" charset="-127"/>
                <a:ea typeface="Malgun Gothic" panose="020B0503020000020004" pitchFamily="34" charset="-127"/>
              </a:rPr>
              <a:t>Project </a:t>
            </a:r>
            <a:r>
              <a:rPr lang="en-US" sz="2000" b="1" smtClean="0">
                <a:solidFill>
                  <a:schemeClr val="accent1">
                    <a:lumMod val="75000"/>
                  </a:schemeClr>
                </a:solidFill>
                <a:latin typeface="Malgun Gothic" panose="020B0503020000020004" pitchFamily="34" charset="-127"/>
                <a:ea typeface="Malgun Gothic" panose="020B0503020000020004" pitchFamily="34" charset="-127"/>
              </a:rPr>
              <a:t>Instructor</a:t>
            </a:r>
            <a:r>
              <a:rPr lang="en-US" sz="2000" b="1" smtClean="0">
                <a:solidFill>
                  <a:schemeClr val="accent1">
                    <a:lumMod val="75000"/>
                  </a:schemeClr>
                </a:solidFill>
                <a:latin typeface="Malgun Gothic" panose="020B0503020000020004" pitchFamily="34" charset="-127"/>
                <a:ea typeface="Malgun Gothic" panose="020B0503020000020004" pitchFamily="34" charset="-127"/>
              </a:rPr>
              <a:t> </a:t>
            </a:r>
            <a:r>
              <a:rPr lang="en-US" sz="2000" b="1" dirty="0" smtClean="0">
                <a:solidFill>
                  <a:schemeClr val="accent1">
                    <a:lumMod val="75000"/>
                  </a:schemeClr>
                </a:solidFill>
                <a:latin typeface="Malgun Gothic" panose="020B0503020000020004" pitchFamily="34" charset="-127"/>
                <a:ea typeface="Malgun Gothic" panose="020B0503020000020004" pitchFamily="34" charset="-127"/>
              </a:rPr>
              <a:t>: </a:t>
            </a:r>
            <a:r>
              <a:rPr lang="en-US" sz="2000" dirty="0">
                <a:solidFill>
                  <a:schemeClr val="accent1">
                    <a:lumMod val="75000"/>
                  </a:schemeClr>
                </a:solidFill>
                <a:latin typeface="Malgun Gothic" panose="020B0503020000020004" pitchFamily="34" charset="-127"/>
                <a:ea typeface="Malgun Gothic" panose="020B0503020000020004" pitchFamily="34" charset="-127"/>
              </a:rPr>
              <a:t>Quazi Ishtiaque Mahmud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Rafi</a:t>
            </a:r>
          </a:p>
          <a:p>
            <a:r>
              <a:rPr lang="en-US" sz="2000" dirty="0">
                <a:solidFill>
                  <a:schemeClr val="accent1">
                    <a:lumMod val="75000"/>
                  </a:schemeClr>
                </a:solidFill>
                <a:latin typeface="Malgun Gothic" panose="020B0503020000020004" pitchFamily="34" charset="-127"/>
                <a:ea typeface="Malgun Gothic" panose="020B0503020000020004" pitchFamily="34" charset="-127"/>
              </a:rPr>
              <a:t>	</a:t>
            </a:r>
            <a:r>
              <a:rPr lang="en-US" sz="2000" dirty="0" smtClean="0">
                <a:solidFill>
                  <a:schemeClr val="accent1">
                    <a:lumMod val="75000"/>
                  </a:schemeClr>
                </a:solidFill>
                <a:latin typeface="Malgun Gothic" panose="020B0503020000020004" pitchFamily="34" charset="-127"/>
                <a:ea typeface="Malgun Gothic" panose="020B0503020000020004" pitchFamily="34" charset="-127"/>
              </a:rPr>
              <a:t>		 Lecturer, IICT, SUST.</a:t>
            </a:r>
            <a:endParaRPr lang="en-US" sz="2000" dirty="0">
              <a:solidFill>
                <a:schemeClr val="accent1">
                  <a:lumMod val="75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73058842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p:cNvSpPr txBox="1"/>
          <p:nvPr/>
        </p:nvSpPr>
        <p:spPr>
          <a:xfrm>
            <a:off x="557281" y="653100"/>
            <a:ext cx="3547766"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Showing in Feed:</a:t>
            </a:r>
            <a:endParaRPr lang="en-US" sz="3200" b="1" u="sng" dirty="0">
              <a:solidFill>
                <a:schemeClr val="accent1"/>
              </a:solidFill>
              <a:latin typeface="Malgun Gothic" panose="020B0503020000020004" pitchFamily="34" charset="-127"/>
              <a:ea typeface="Malgun Gothic" panose="020B0503020000020004" pitchFamily="34" charset="-127"/>
            </a:endParaRPr>
          </a:p>
        </p:txBody>
      </p:sp>
      <p:sp>
        <p:nvSpPr>
          <p:cNvPr id="3" name="TextBox 2"/>
          <p:cNvSpPr txBox="1"/>
          <p:nvPr/>
        </p:nvSpPr>
        <p:spPr>
          <a:xfrm>
            <a:off x="557281" y="1491916"/>
            <a:ext cx="4231287" cy="3046988"/>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Posts based on user search is will be shown under post view fragment . Posts will include image , area , name of the place , and a description . It will also show the username of the post contributor.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6"/>
            <a:ext cx="2517075" cy="4474800"/>
          </a:xfrm>
          <a:prstGeom prst="rect">
            <a:avLst/>
          </a:prstGeom>
        </p:spPr>
      </p:pic>
    </p:spTree>
    <p:extLst>
      <p:ext uri="{BB962C8B-B14F-4D97-AF65-F5344CB8AC3E}">
        <p14:creationId xmlns:p14="http://schemas.microsoft.com/office/powerpoint/2010/main" val="417984902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557281" y="653100"/>
            <a:ext cx="2545890"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Create Post:</a:t>
            </a:r>
            <a:endParaRPr lang="en-US" b="1" u="sng" dirty="0"/>
          </a:p>
        </p:txBody>
      </p:sp>
      <p:sp>
        <p:nvSpPr>
          <p:cNvPr id="3" name="TextBox 2"/>
          <p:cNvSpPr txBox="1"/>
          <p:nvPr/>
        </p:nvSpPr>
        <p:spPr>
          <a:xfrm>
            <a:off x="557281" y="1491916"/>
            <a:ext cx="4231287" cy="1569660"/>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User can create his own post. This activity requires certain informations and stored in firebase database.</a:t>
            </a:r>
            <a:endParaRPr lang="en-US" sz="2400" dirty="0">
              <a:solidFill>
                <a:schemeClr val="accent1"/>
              </a:solidFill>
              <a:latin typeface="Malgun Gothic" panose="020B0503020000020004" pitchFamily="34" charset="-127"/>
              <a:ea typeface="Malgun Gothic" panose="020B0503020000020004" pitchFamily="34" charset="-127"/>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6"/>
            <a:ext cx="2529000" cy="4474800"/>
          </a:xfrm>
          <a:prstGeom prst="rect">
            <a:avLst/>
          </a:prstGeom>
        </p:spPr>
      </p:pic>
    </p:spTree>
    <p:extLst>
      <p:ext uri="{BB962C8B-B14F-4D97-AF65-F5344CB8AC3E}">
        <p14:creationId xmlns:p14="http://schemas.microsoft.com/office/powerpoint/2010/main" val="350302141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557281" y="653100"/>
            <a:ext cx="2584362"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User Profile:</a:t>
            </a:r>
            <a:endParaRPr lang="en-US" b="1" u="sng" dirty="0"/>
          </a:p>
        </p:txBody>
      </p:sp>
      <p:sp>
        <p:nvSpPr>
          <p:cNvPr id="3" name="TextBox 2"/>
          <p:cNvSpPr txBox="1"/>
          <p:nvPr/>
        </p:nvSpPr>
        <p:spPr>
          <a:xfrm>
            <a:off x="557281" y="1491916"/>
            <a:ext cx="4231287" cy="830997"/>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User can see own profile by this dialogue box pop-up</a:t>
            </a:r>
            <a:endParaRPr lang="en-US" sz="2400" dirty="0">
              <a:solidFill>
                <a:schemeClr val="accent1"/>
              </a:solidFill>
              <a:latin typeface="Malgun Gothic" panose="020B0503020000020004" pitchFamily="34" charset="-127"/>
              <a:ea typeface="Malgun Gothic" panose="020B0503020000020004" pitchFamily="34" charset="-127"/>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5"/>
            <a:ext cx="2529000" cy="4474800"/>
          </a:xfrm>
          <a:prstGeom prst="rect">
            <a:avLst/>
          </a:prstGeom>
        </p:spPr>
      </p:pic>
    </p:spTree>
    <p:extLst>
      <p:ext uri="{BB962C8B-B14F-4D97-AF65-F5344CB8AC3E}">
        <p14:creationId xmlns:p14="http://schemas.microsoft.com/office/powerpoint/2010/main" val="227115137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68" y="330798"/>
            <a:ext cx="6462600" cy="1143000"/>
          </a:xfrm>
        </p:spPr>
        <p:txBody>
          <a:bodyPr/>
          <a:lstStyle/>
          <a:p>
            <a:r>
              <a:rPr lang="en-US" sz="4800" b="1" u="sng" dirty="0" err="1" smtClean="0">
                <a:solidFill>
                  <a:schemeClr val="accent1"/>
                </a:solidFill>
                <a:latin typeface="Malgun Gothic" panose="020B0503020000020004" pitchFamily="34" charset="-127"/>
                <a:ea typeface="Malgun Gothic" panose="020B0503020000020004" pitchFamily="34" charset="-127"/>
              </a:rPr>
              <a:t>GitHub</a:t>
            </a:r>
            <a:r>
              <a:rPr lang="en-US" sz="4800" b="1" u="sng" dirty="0" smtClean="0">
                <a:solidFill>
                  <a:schemeClr val="accent1"/>
                </a:solidFill>
                <a:latin typeface="Malgun Gothic" panose="020B0503020000020004" pitchFamily="34" charset="-127"/>
                <a:ea typeface="Malgun Gothic" panose="020B0503020000020004" pitchFamily="34" charset="-127"/>
              </a:rPr>
              <a:t> </a:t>
            </a:r>
            <a:r>
              <a:rPr lang="en-US" sz="4800" b="1" u="sng" dirty="0" smtClean="0">
                <a:solidFill>
                  <a:schemeClr val="accent1"/>
                </a:solidFill>
                <a:latin typeface="Malgun Gothic" panose="020B0503020000020004" pitchFamily="34" charset="-127"/>
                <a:ea typeface="Malgun Gothic" panose="020B0503020000020004" pitchFamily="34" charset="-127"/>
              </a:rPr>
              <a:t>Link</a:t>
            </a:r>
            <a:r>
              <a:rPr lang="en-US" sz="4800" b="1" u="sng" dirty="0" smtClean="0">
                <a:solidFill>
                  <a:schemeClr val="accent1"/>
                </a:solidFill>
                <a:latin typeface="Malgun Gothic" panose="020B0503020000020004" pitchFamily="34" charset="-127"/>
                <a:ea typeface="Malgun Gothic" panose="020B0503020000020004" pitchFamily="34" charset="-127"/>
              </a:rPr>
              <a:t>:</a:t>
            </a:r>
            <a:endParaRPr lang="en-US" sz="4800" b="1" u="sng" dirty="0">
              <a:solidFill>
                <a:schemeClr val="accent1"/>
              </a:solidFill>
              <a:latin typeface="Malgun Gothic" panose="020B0503020000020004" pitchFamily="34" charset="-127"/>
              <a:ea typeface="Malgun Gothic" panose="020B0503020000020004" pitchFamily="34" charset="-127"/>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Rectangle 1"/>
          <p:cNvSpPr>
            <a:spLocks noGrp="1" noChangeArrowheads="1"/>
          </p:cNvSpPr>
          <p:nvPr>
            <p:ph type="body" idx="1"/>
          </p:nvPr>
        </p:nvSpPr>
        <p:spPr bwMode="auto">
          <a:xfrm>
            <a:off x="653068" y="2072871"/>
            <a:ext cx="76808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sz="2400" b="1" u="sng" dirty="0" smtClean="0">
                <a:solidFill>
                  <a:schemeClr val="accent1"/>
                </a:solidFill>
                <a:latin typeface="Malgun Gothic" panose="020B0503020000020004" pitchFamily="34" charset="-127"/>
                <a:ea typeface="Malgun Gothic" panose="020B0503020000020004" pitchFamily="34" charset="-127"/>
                <a:cs typeface="Mongolian Baiti" panose="03000500000000000000" pitchFamily="66" charset="0"/>
              </a:rPr>
              <a:t>This Project is uploaded in </a:t>
            </a:r>
            <a:r>
              <a:rPr lang="en-US" sz="2400" b="1" u="sng" dirty="0" err="1" smtClean="0">
                <a:solidFill>
                  <a:schemeClr val="accent1"/>
                </a:solidFill>
                <a:latin typeface="Malgun Gothic" panose="020B0503020000020004" pitchFamily="34" charset="-127"/>
                <a:ea typeface="Malgun Gothic" panose="020B0503020000020004" pitchFamily="34" charset="-127"/>
                <a:cs typeface="Mongolian Baiti" panose="03000500000000000000" pitchFamily="66" charset="0"/>
              </a:rPr>
              <a:t>github</a:t>
            </a:r>
            <a:r>
              <a:rPr lang="en-US" sz="2400" b="1" u="sng" dirty="0" smtClean="0">
                <a:solidFill>
                  <a:schemeClr val="accent1"/>
                </a:solidFill>
                <a:latin typeface="Malgun Gothic" panose="020B0503020000020004" pitchFamily="34" charset="-127"/>
                <a:ea typeface="Malgun Gothic" panose="020B0503020000020004" pitchFamily="34" charset="-127"/>
                <a:cs typeface="Mongolian Baiti" panose="03000500000000000000" pitchFamily="66" charset="0"/>
              </a:rPr>
              <a:t> : </a:t>
            </a:r>
          </a:p>
          <a:p>
            <a:pPr marL="0" lvl="0" indent="0" eaLnBrk="0" fontAlgn="base" hangingPunct="0">
              <a:spcBef>
                <a:spcPct val="0"/>
              </a:spcBef>
              <a:spcAft>
                <a:spcPct val="0"/>
              </a:spcAft>
              <a:buClrTx/>
              <a:buSzTx/>
              <a:buNone/>
            </a:pPr>
            <a:endParaRPr lang="en-US" sz="2000" b="1" dirty="0">
              <a:solidFill>
                <a:schemeClr val="accent1"/>
              </a:solidFill>
              <a:latin typeface="Malgun Gothic" panose="020B0503020000020004" pitchFamily="34" charset="-127"/>
              <a:ea typeface="Malgun Gothic" panose="020B0503020000020004" pitchFamily="34" charset="-127"/>
              <a:cs typeface="Mongolian Baiti" panose="03000500000000000000" pitchFamily="66" charset="0"/>
            </a:endParaRPr>
          </a:p>
          <a:p>
            <a:pPr marL="0" lvl="0" indent="0" eaLnBrk="0" fontAlgn="base" hangingPunct="0">
              <a:spcBef>
                <a:spcPct val="0"/>
              </a:spcBef>
              <a:spcAft>
                <a:spcPct val="0"/>
              </a:spcAft>
              <a:buClrTx/>
              <a:buSzTx/>
              <a:buNone/>
            </a:pPr>
            <a:r>
              <a:rPr lang="en-US" sz="2000" b="1" dirty="0" smtClean="0">
                <a:solidFill>
                  <a:schemeClr val="accent1"/>
                </a:solidFill>
                <a:latin typeface="Malgun Gothic" panose="020B0503020000020004" pitchFamily="34" charset="-127"/>
                <a:ea typeface="Malgun Gothic" panose="020B0503020000020004" pitchFamily="34" charset="-127"/>
                <a:cs typeface="Mongolian Baiti" panose="03000500000000000000" pitchFamily="66" charset="0"/>
              </a:rPr>
              <a:t>https</a:t>
            </a:r>
            <a:r>
              <a:rPr lang="en-US" sz="2000" b="1" dirty="0">
                <a:solidFill>
                  <a:schemeClr val="accent1"/>
                </a:solidFill>
                <a:latin typeface="Malgun Gothic" panose="020B0503020000020004" pitchFamily="34" charset="-127"/>
                <a:ea typeface="Malgun Gothic" panose="020B0503020000020004" pitchFamily="34" charset="-127"/>
              </a:rPr>
              <a:t>://github.com/tasmia2016831022/Tour-Guide-App</a:t>
            </a:r>
            <a:endParaRPr kumimoji="0" lang="en-US" sz="2000" b="1"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3400694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3015728" y="2371810"/>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bg1"/>
                </a:solidFill>
              </a:rPr>
              <a:t>Thanks</a:t>
            </a:r>
            <a:r>
              <a:rPr lang="en" sz="6000" dirty="0">
                <a:solidFill>
                  <a:schemeClr val="bg1"/>
                </a:solidFill>
              </a:rPr>
              <a:t>!</a:t>
            </a:r>
            <a:endParaRPr sz="6000" dirty="0">
              <a:solidFill>
                <a:schemeClr val="bg1"/>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47" y="282671"/>
            <a:ext cx="6462600" cy="1143000"/>
          </a:xfrm>
        </p:spPr>
        <p:txBody>
          <a:bodyPr/>
          <a:lstStyle/>
          <a:p>
            <a:r>
              <a:rPr lang="en-US" sz="4800" b="1" u="sng" dirty="0" smtClean="0">
                <a:solidFill>
                  <a:schemeClr val="accent1"/>
                </a:solidFill>
                <a:latin typeface="Malgun Gothic" panose="020B0503020000020004" pitchFamily="34" charset="-127"/>
                <a:ea typeface="Malgun Gothic" panose="020B0503020000020004" pitchFamily="34" charset="-127"/>
              </a:rPr>
              <a:t>Project Introduction:</a:t>
            </a:r>
            <a:endParaRPr lang="en-US" sz="4800" b="1" u="sng" dirty="0">
              <a:solidFill>
                <a:schemeClr val="accent1"/>
              </a:solidFill>
              <a:latin typeface="Malgun Gothic" panose="020B0503020000020004" pitchFamily="34" charset="-127"/>
              <a:ea typeface="Malgun Gothic" panose="020B0503020000020004" pitchFamily="34" charset="-127"/>
            </a:endParaRPr>
          </a:p>
        </p:txBody>
      </p:sp>
      <p:sp>
        <p:nvSpPr>
          <p:cNvPr id="3" name="Text Placeholder 2"/>
          <p:cNvSpPr>
            <a:spLocks noGrp="1"/>
          </p:cNvSpPr>
          <p:nvPr>
            <p:ph type="body" idx="1"/>
          </p:nvPr>
        </p:nvSpPr>
        <p:spPr>
          <a:xfrm>
            <a:off x="645047" y="1499843"/>
            <a:ext cx="6462600" cy="4736400"/>
          </a:xfrm>
        </p:spPr>
        <p:txBody>
          <a:bodyPr/>
          <a:lstStyle/>
          <a:p>
            <a:pPr marL="38100" indent="0">
              <a:buNone/>
            </a:pPr>
            <a:r>
              <a:rPr lang="en-US" sz="2400" dirty="0" smtClean="0">
                <a:solidFill>
                  <a:schemeClr val="accent1"/>
                </a:solidFill>
                <a:latin typeface="Malgun Gothic" panose="020B0503020000020004" pitchFamily="34" charset="-127"/>
                <a:ea typeface="Malgun Gothic" panose="020B0503020000020004" pitchFamily="34" charset="-127"/>
              </a:rPr>
              <a:t>The Initial idea of this project is to building an android based tourism application. A user can search for a desired location under certain types and see posts by other users . Also can view this location via Google Map Navigation .</a:t>
            </a:r>
            <a:endParaRPr lang="en-US" sz="2400" dirty="0">
              <a:solidFill>
                <a:schemeClr val="accent1"/>
              </a:solidFill>
              <a:latin typeface="Malgun Gothic" panose="020B0503020000020004" pitchFamily="34" charset="-127"/>
              <a:ea typeface="Malgun Gothic" panose="020B0503020000020004" pitchFamily="34" charset="-127"/>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55347514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68" y="330798"/>
            <a:ext cx="6462600" cy="1143000"/>
          </a:xfrm>
        </p:spPr>
        <p:txBody>
          <a:bodyPr/>
          <a:lstStyle/>
          <a:p>
            <a:r>
              <a:rPr lang="en-US" sz="4800" b="1" u="sng" dirty="0" smtClean="0">
                <a:solidFill>
                  <a:schemeClr val="accent1"/>
                </a:solidFill>
                <a:latin typeface="Malgun Gothic" panose="020B0503020000020004" pitchFamily="34" charset="-127"/>
                <a:ea typeface="Malgun Gothic" panose="020B0503020000020004" pitchFamily="34" charset="-127"/>
              </a:rPr>
              <a:t>Features:                  </a:t>
            </a:r>
            <a:endParaRPr lang="en-US" sz="4800" b="1" u="sng" dirty="0">
              <a:solidFill>
                <a:schemeClr val="accent1"/>
              </a:solidFill>
              <a:latin typeface="Malgun Gothic" panose="020B0503020000020004" pitchFamily="34" charset="-127"/>
              <a:ea typeface="Malgun Gothic" panose="020B0503020000020004" pitchFamily="34" charset="-127"/>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Rectangle 1"/>
          <p:cNvSpPr>
            <a:spLocks noGrp="1" noChangeArrowheads="1"/>
          </p:cNvSpPr>
          <p:nvPr>
            <p:ph type="body" idx="1"/>
          </p:nvPr>
        </p:nvSpPr>
        <p:spPr bwMode="auto">
          <a:xfrm>
            <a:off x="653068" y="1272652"/>
            <a:ext cx="768080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Authentication</a:t>
            </a:r>
            <a:r>
              <a:rPr kumimoji="0" lang="en-US" sz="2400" b="1"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 </a:t>
            </a:r>
            <a:r>
              <a:rPr kumimoji="0" lang="en-US" sz="240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(using Firebase) </a:t>
            </a: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b="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Creating Post </a:t>
            </a: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b="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Search by Location &amp; Type (Food , Hotel, Places) </a:t>
            </a: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b="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Show in map (radius 10 km) </a:t>
            </a: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b="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Showed in Detailed Post </a:t>
            </a:r>
          </a:p>
          <a:p>
            <a:pPr marL="571500" marR="0" lvl="0" indent="-571500" algn="l" defTabSz="914400" rtl="0" eaLnBrk="0" fontAlgn="base" latinLnBrk="0" hangingPunct="0">
              <a:lnSpc>
                <a:spcPct val="100000"/>
              </a:lnSpc>
              <a:spcBef>
                <a:spcPct val="0"/>
              </a:spcBef>
              <a:spcAft>
                <a:spcPct val="0"/>
              </a:spcAft>
              <a:buClrTx/>
              <a:buSzTx/>
              <a:buFont typeface="+mj-lt"/>
              <a:buAutoNum type="romanUcPeriod"/>
              <a:tabLst/>
            </a:pPr>
            <a:r>
              <a:rPr kumimoji="0" lang="en-US" sz="2400" b="0" i="0" u="none" strike="noStrike" cap="none" normalizeH="0" baseline="0" dirty="0" smtClean="0">
                <a:ln>
                  <a:noFill/>
                </a:ln>
                <a:solidFill>
                  <a:schemeClr val="accent1"/>
                </a:solidFill>
                <a:effectLst/>
                <a:latin typeface="Malgun Gothic" panose="020B0503020000020004" pitchFamily="34" charset="-127"/>
                <a:ea typeface="Malgun Gothic" panose="020B0503020000020004" pitchFamily="34" charset="-127"/>
              </a:rPr>
              <a:t>Radius Fixation </a:t>
            </a:r>
          </a:p>
        </p:txBody>
      </p:sp>
    </p:spTree>
    <p:extLst>
      <p:ext uri="{BB962C8B-B14F-4D97-AF65-F5344CB8AC3E}">
        <p14:creationId xmlns:p14="http://schemas.microsoft.com/office/powerpoint/2010/main" val="376870754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557281" y="653100"/>
            <a:ext cx="3179075"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Authentication:</a:t>
            </a:r>
            <a:endParaRPr lang="en-US" b="1" u="sng" dirty="0"/>
          </a:p>
        </p:txBody>
      </p:sp>
      <p:sp>
        <p:nvSpPr>
          <p:cNvPr id="3" name="TextBox 2"/>
          <p:cNvSpPr txBox="1"/>
          <p:nvPr/>
        </p:nvSpPr>
        <p:spPr>
          <a:xfrm>
            <a:off x="557281" y="1491916"/>
            <a:ext cx="4231287" cy="3046988"/>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User have to authenticate himself first by inserting email address and password. For authentication setup, Google Firebase  tools have been used .User information are stored in Firebase Database after signing up.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6" y="1118675"/>
            <a:ext cx="2528999" cy="4474800"/>
          </a:xfrm>
          <a:prstGeom prst="rect">
            <a:avLst/>
          </a:prstGeom>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557281" y="653100"/>
            <a:ext cx="3179075"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Authentication:</a:t>
            </a:r>
            <a:endParaRPr lang="en-US" b="1" u="sng" dirty="0"/>
          </a:p>
        </p:txBody>
      </p:sp>
      <p:sp>
        <p:nvSpPr>
          <p:cNvPr id="3" name="TextBox 2"/>
          <p:cNvSpPr txBox="1"/>
          <p:nvPr/>
        </p:nvSpPr>
        <p:spPr>
          <a:xfrm>
            <a:off x="557281" y="1491916"/>
            <a:ext cx="4231287" cy="3046988"/>
          </a:xfrm>
          <a:prstGeom prst="rect">
            <a:avLst/>
          </a:prstGeom>
          <a:noFill/>
        </p:spPr>
        <p:txBody>
          <a:bodyPr wrap="square" rtlCol="0">
            <a:spAutoFit/>
          </a:bodyPr>
          <a:lstStyle/>
          <a:p>
            <a:r>
              <a:rPr lang="en-US" sz="2400" dirty="0">
                <a:solidFill>
                  <a:schemeClr val="accent1"/>
                </a:solidFill>
                <a:latin typeface="Malgun Gothic" panose="020B0503020000020004" pitchFamily="34" charset="-127"/>
                <a:ea typeface="Malgun Gothic" panose="020B0503020000020004" pitchFamily="34" charset="-127"/>
              </a:rPr>
              <a:t>User have to authenticate himself first by inserting email address and password. For authentication setup, Google Firebase  tools have been used .User information are stored in Firebase Database after signing up.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6"/>
            <a:ext cx="2529000" cy="4474800"/>
          </a:xfrm>
          <a:prstGeom prst="rect">
            <a:avLst/>
          </a:prstGeom>
        </p:spPr>
      </p:pic>
    </p:spTree>
    <p:extLst>
      <p:ext uri="{BB962C8B-B14F-4D97-AF65-F5344CB8AC3E}">
        <p14:creationId xmlns:p14="http://schemas.microsoft.com/office/powerpoint/2010/main" val="359667293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p:cNvSpPr txBox="1"/>
          <p:nvPr/>
        </p:nvSpPr>
        <p:spPr>
          <a:xfrm>
            <a:off x="557281" y="653100"/>
            <a:ext cx="3029997"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Opening View:</a:t>
            </a:r>
            <a:endParaRPr lang="en-US" sz="3200" b="1" u="sng" dirty="0">
              <a:solidFill>
                <a:schemeClr val="accent1"/>
              </a:solidFill>
              <a:latin typeface="Malgun Gothic" panose="020B0503020000020004" pitchFamily="34" charset="-127"/>
              <a:ea typeface="Malgun Gothic" panose="020B0503020000020004" pitchFamily="34" charset="-127"/>
            </a:endParaRPr>
          </a:p>
        </p:txBody>
      </p:sp>
      <p:sp>
        <p:nvSpPr>
          <p:cNvPr id="3" name="TextBox 2"/>
          <p:cNvSpPr txBox="1"/>
          <p:nvPr/>
        </p:nvSpPr>
        <p:spPr>
          <a:xfrm>
            <a:off x="557281" y="1491916"/>
            <a:ext cx="4231287" cy="3046988"/>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In opening , user feed is shown . This includes map navigation and post view . Android default tabbed activity is used for UI and Google Map API has been used to show user’s current position.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6" y="1118676"/>
            <a:ext cx="2529000" cy="4474800"/>
          </a:xfrm>
          <a:prstGeom prst="rect">
            <a:avLst/>
          </a:prstGeom>
        </p:spPr>
      </p:pic>
    </p:spTree>
    <p:extLst>
      <p:ext uri="{BB962C8B-B14F-4D97-AF65-F5344CB8AC3E}">
        <p14:creationId xmlns:p14="http://schemas.microsoft.com/office/powerpoint/2010/main" val="199905274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p:cNvSpPr txBox="1"/>
          <p:nvPr/>
        </p:nvSpPr>
        <p:spPr>
          <a:xfrm>
            <a:off x="557281" y="653100"/>
            <a:ext cx="1830950"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Options:</a:t>
            </a:r>
            <a:endParaRPr lang="en-US" sz="3200" b="1" u="sng" dirty="0">
              <a:solidFill>
                <a:schemeClr val="accent1"/>
              </a:solidFill>
              <a:latin typeface="Malgun Gothic" panose="020B0503020000020004" pitchFamily="34" charset="-127"/>
              <a:ea typeface="Malgun Gothic" panose="020B0503020000020004" pitchFamily="34" charset="-127"/>
            </a:endParaRPr>
          </a:p>
        </p:txBody>
      </p:sp>
      <p:sp>
        <p:nvSpPr>
          <p:cNvPr id="3" name="TextBox 2"/>
          <p:cNvSpPr txBox="1"/>
          <p:nvPr/>
        </p:nvSpPr>
        <p:spPr>
          <a:xfrm>
            <a:off x="557281" y="1491916"/>
            <a:ext cx="4231287" cy="2308324"/>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From the right bottom corner of opening activity , user will find four options to search for a location, create a post and showing own profile.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6" y="1118675"/>
            <a:ext cx="2529000" cy="4474800"/>
          </a:xfrm>
          <a:prstGeom prst="rect">
            <a:avLst/>
          </a:prstGeom>
        </p:spPr>
      </p:pic>
    </p:spTree>
    <p:extLst>
      <p:ext uri="{BB962C8B-B14F-4D97-AF65-F5344CB8AC3E}">
        <p14:creationId xmlns:p14="http://schemas.microsoft.com/office/powerpoint/2010/main" val="119949301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p:cNvSpPr txBox="1"/>
          <p:nvPr/>
        </p:nvSpPr>
        <p:spPr>
          <a:xfrm>
            <a:off x="557281" y="653100"/>
            <a:ext cx="3390672"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Search Location:</a:t>
            </a:r>
            <a:endParaRPr lang="en-US" sz="3200" b="1" u="sng" dirty="0">
              <a:solidFill>
                <a:schemeClr val="accent1"/>
              </a:solidFill>
              <a:latin typeface="Malgun Gothic" panose="020B0503020000020004" pitchFamily="34" charset="-127"/>
              <a:ea typeface="Malgun Gothic" panose="020B0503020000020004" pitchFamily="34" charset="-127"/>
            </a:endParaRPr>
          </a:p>
        </p:txBody>
      </p:sp>
      <p:sp>
        <p:nvSpPr>
          <p:cNvPr id="3" name="TextBox 2"/>
          <p:cNvSpPr txBox="1"/>
          <p:nvPr/>
        </p:nvSpPr>
        <p:spPr>
          <a:xfrm>
            <a:off x="557281" y="1491916"/>
            <a:ext cx="4231287" cy="2308324"/>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The popped up dialog box takes input about the category user wants to search for and the location . User can also fix the radius</a:t>
            </a:r>
            <a:r>
              <a:rPr lang="bn-IN" sz="2400" dirty="0" smtClean="0">
                <a:solidFill>
                  <a:schemeClr val="accent1"/>
                </a:solidFill>
                <a:latin typeface="Malgun Gothic" panose="020B0503020000020004" pitchFamily="34" charset="-127"/>
                <a:ea typeface="Malgun Gothic" panose="020B0503020000020004" pitchFamily="34" charset="-127"/>
              </a:rPr>
              <a:t> </a:t>
            </a:r>
            <a:r>
              <a:rPr lang="en-US" sz="2400" dirty="0" smtClean="0">
                <a:solidFill>
                  <a:schemeClr val="accent1"/>
                </a:solidFill>
                <a:latin typeface="Malgun Gothic" panose="020B0503020000020004" pitchFamily="34" charset="-127"/>
                <a:ea typeface="Malgun Gothic" panose="020B0503020000020004" pitchFamily="34" charset="-127"/>
              </a:rPr>
              <a:t>and search within it.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5"/>
            <a:ext cx="2529000" cy="4474800"/>
          </a:xfrm>
          <a:prstGeom prst="rect">
            <a:avLst/>
          </a:prstGeom>
        </p:spPr>
      </p:pic>
    </p:spTree>
    <p:extLst>
      <p:ext uri="{BB962C8B-B14F-4D97-AF65-F5344CB8AC3E}">
        <p14:creationId xmlns:p14="http://schemas.microsoft.com/office/powerpoint/2010/main" val="162967970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extBox 1"/>
          <p:cNvSpPr txBox="1"/>
          <p:nvPr/>
        </p:nvSpPr>
        <p:spPr>
          <a:xfrm>
            <a:off x="557281" y="653100"/>
            <a:ext cx="3499676" cy="584775"/>
          </a:xfrm>
          <a:prstGeom prst="rect">
            <a:avLst/>
          </a:prstGeom>
          <a:noFill/>
        </p:spPr>
        <p:txBody>
          <a:bodyPr wrap="none" rtlCol="0">
            <a:spAutoFit/>
          </a:bodyPr>
          <a:lstStyle/>
          <a:p>
            <a:r>
              <a:rPr lang="en-US" sz="3200" b="1" u="sng" dirty="0" smtClean="0">
                <a:solidFill>
                  <a:schemeClr val="accent1"/>
                </a:solidFill>
                <a:latin typeface="Malgun Gothic" panose="020B0503020000020004" pitchFamily="34" charset="-127"/>
                <a:ea typeface="Malgun Gothic" panose="020B0503020000020004" pitchFamily="34" charset="-127"/>
              </a:rPr>
              <a:t>Showing in Map:</a:t>
            </a:r>
            <a:endParaRPr lang="en-US" sz="3200" b="1" u="sng" dirty="0">
              <a:solidFill>
                <a:schemeClr val="accent1"/>
              </a:solidFill>
              <a:latin typeface="Malgun Gothic" panose="020B0503020000020004" pitchFamily="34" charset="-127"/>
              <a:ea typeface="Malgun Gothic" panose="020B0503020000020004" pitchFamily="34" charset="-127"/>
            </a:endParaRPr>
          </a:p>
        </p:txBody>
      </p:sp>
      <p:sp>
        <p:nvSpPr>
          <p:cNvPr id="3" name="TextBox 2"/>
          <p:cNvSpPr txBox="1"/>
          <p:nvPr/>
        </p:nvSpPr>
        <p:spPr>
          <a:xfrm>
            <a:off x="557281" y="1491916"/>
            <a:ext cx="4231287" cy="3046988"/>
          </a:xfrm>
          <a:prstGeom prst="rect">
            <a:avLst/>
          </a:prstGeom>
          <a:noFill/>
        </p:spPr>
        <p:txBody>
          <a:bodyPr wrap="square" rtlCol="0">
            <a:spAutoFit/>
          </a:bodyPr>
          <a:lstStyle/>
          <a:p>
            <a:r>
              <a:rPr lang="en-US" sz="2400" dirty="0" smtClean="0">
                <a:solidFill>
                  <a:schemeClr val="accent1"/>
                </a:solidFill>
                <a:latin typeface="Malgun Gothic" panose="020B0503020000020004" pitchFamily="34" charset="-127"/>
                <a:ea typeface="Malgun Gothic" panose="020B0503020000020004" pitchFamily="34" charset="-127"/>
              </a:rPr>
              <a:t>User can view search results in the map. Tapping on marker will show the detailed posts. For each tap , different posts will be shown up if there’s multiple posts are done at the same location.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25" y="1118676"/>
            <a:ext cx="2529000" cy="4474800"/>
          </a:xfrm>
          <a:prstGeom prst="rect">
            <a:avLst/>
          </a:prstGeom>
        </p:spPr>
      </p:pic>
    </p:spTree>
    <p:extLst>
      <p:ext uri="{BB962C8B-B14F-4D97-AF65-F5344CB8AC3E}">
        <p14:creationId xmlns:p14="http://schemas.microsoft.com/office/powerpoint/2010/main" val="50799652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477</Words>
  <Application>Microsoft Office PowerPoint</Application>
  <PresentationFormat>On-screen Show (4:3)</PresentationFormat>
  <Paragraphs>63</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Malgun Gothic</vt:lpstr>
      <vt:lpstr>Arial</vt:lpstr>
      <vt:lpstr>Lato</vt:lpstr>
      <vt:lpstr>Mongolian Baiti</vt:lpstr>
      <vt:lpstr>Raleway</vt:lpstr>
      <vt:lpstr>Antonio template</vt:lpstr>
      <vt:lpstr>Course: SWE250 Space Android Development Project</vt:lpstr>
      <vt:lpstr>Project Introduction:</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SWE250 ababababa Android Development Project</dc:title>
  <dc:creator>Tasmia Alamgir</dc:creator>
  <cp:lastModifiedBy>Tasmia Alamgir</cp:lastModifiedBy>
  <cp:revision>18</cp:revision>
  <dcterms:modified xsi:type="dcterms:W3CDTF">2019-02-02T06:01:10Z</dcterms:modified>
</cp:coreProperties>
</file>